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9"/>
  </p:notesMasterIdLst>
  <p:handoutMasterIdLst>
    <p:handoutMasterId r:id="rId100"/>
  </p:handoutMasterIdLst>
  <p:sldIdLst>
    <p:sldId id="291" r:id="rId2"/>
    <p:sldId id="1093" r:id="rId3"/>
    <p:sldId id="1234" r:id="rId4"/>
    <p:sldId id="1236" r:id="rId5"/>
    <p:sldId id="1238" r:id="rId6"/>
    <p:sldId id="289" r:id="rId7"/>
    <p:sldId id="924" r:id="rId8"/>
    <p:sldId id="1147" r:id="rId9"/>
    <p:sldId id="1237" r:id="rId10"/>
    <p:sldId id="1242" r:id="rId11"/>
    <p:sldId id="1243" r:id="rId12"/>
    <p:sldId id="1244" r:id="rId13"/>
    <p:sldId id="1240" r:id="rId14"/>
    <p:sldId id="1239" r:id="rId15"/>
    <p:sldId id="1249" r:id="rId16"/>
    <p:sldId id="1256" r:id="rId17"/>
    <p:sldId id="1229" r:id="rId18"/>
    <p:sldId id="1255" r:id="rId19"/>
    <p:sldId id="961" r:id="rId20"/>
    <p:sldId id="959" r:id="rId21"/>
    <p:sldId id="1253" r:id="rId22"/>
    <p:sldId id="1254" r:id="rId23"/>
    <p:sldId id="1258" r:id="rId24"/>
    <p:sldId id="1248" r:id="rId25"/>
    <p:sldId id="1259" r:id="rId26"/>
    <p:sldId id="1241" r:id="rId27"/>
    <p:sldId id="1252" r:id="rId28"/>
    <p:sldId id="1251" r:id="rId29"/>
    <p:sldId id="1250" r:id="rId30"/>
    <p:sldId id="1266" r:id="rId31"/>
    <p:sldId id="1267" r:id="rId32"/>
    <p:sldId id="1260" r:id="rId33"/>
    <p:sldId id="1265" r:id="rId34"/>
    <p:sldId id="1264" r:id="rId35"/>
    <p:sldId id="1263" r:id="rId36"/>
    <p:sldId id="1262" r:id="rId37"/>
    <p:sldId id="1261" r:id="rId38"/>
    <p:sldId id="1273" r:id="rId39"/>
    <p:sldId id="1272" r:id="rId40"/>
    <p:sldId id="1271" r:id="rId41"/>
    <p:sldId id="1270" r:id="rId42"/>
    <p:sldId id="1268" r:id="rId43"/>
    <p:sldId id="1274" r:id="rId44"/>
    <p:sldId id="1275" r:id="rId45"/>
    <p:sldId id="1269" r:id="rId46"/>
    <p:sldId id="1276" r:id="rId47"/>
    <p:sldId id="1277" r:id="rId48"/>
    <p:sldId id="1279" r:id="rId49"/>
    <p:sldId id="1278" r:id="rId50"/>
    <p:sldId id="1280" r:id="rId51"/>
    <p:sldId id="1286" r:id="rId52"/>
    <p:sldId id="1281" r:id="rId53"/>
    <p:sldId id="1285" r:id="rId54"/>
    <p:sldId id="1284" r:id="rId55"/>
    <p:sldId id="1289" r:id="rId56"/>
    <p:sldId id="1288" r:id="rId57"/>
    <p:sldId id="1287" r:id="rId58"/>
    <p:sldId id="1283" r:id="rId59"/>
    <p:sldId id="1290" r:id="rId60"/>
    <p:sldId id="1282" r:id="rId61"/>
    <p:sldId id="1291" r:id="rId62"/>
    <p:sldId id="1293" r:id="rId63"/>
    <p:sldId id="1297" r:id="rId64"/>
    <p:sldId id="1296" r:id="rId65"/>
    <p:sldId id="1295" r:id="rId66"/>
    <p:sldId id="1294" r:id="rId67"/>
    <p:sldId id="1292" r:id="rId68"/>
    <p:sldId id="1298" r:id="rId69"/>
    <p:sldId id="1299" r:id="rId70"/>
    <p:sldId id="1300" r:id="rId71"/>
    <p:sldId id="1301" r:id="rId72"/>
    <p:sldId id="1305" r:id="rId73"/>
    <p:sldId id="1306" r:id="rId74"/>
    <p:sldId id="1307" r:id="rId75"/>
    <p:sldId id="1304" r:id="rId76"/>
    <p:sldId id="1303" r:id="rId77"/>
    <p:sldId id="1302" r:id="rId78"/>
    <p:sldId id="1308" r:id="rId79"/>
    <p:sldId id="1313" r:id="rId80"/>
    <p:sldId id="1312" r:id="rId81"/>
    <p:sldId id="1311" r:id="rId82"/>
    <p:sldId id="1329" r:id="rId83"/>
    <p:sldId id="1310" r:id="rId84"/>
    <p:sldId id="1330" r:id="rId85"/>
    <p:sldId id="1309" r:id="rId86"/>
    <p:sldId id="1314" r:id="rId87"/>
    <p:sldId id="1317" r:id="rId88"/>
    <p:sldId id="1318" r:id="rId89"/>
    <p:sldId id="1316" r:id="rId90"/>
    <p:sldId id="1319" r:id="rId91"/>
    <p:sldId id="1315" r:id="rId92"/>
    <p:sldId id="1323" r:id="rId93"/>
    <p:sldId id="1324" r:id="rId94"/>
    <p:sldId id="1327" r:id="rId95"/>
    <p:sldId id="1328" r:id="rId96"/>
    <p:sldId id="1325" r:id="rId97"/>
    <p:sldId id="491" r:id="rId9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0EE4"/>
    <a:srgbClr val="DCECE0"/>
    <a:srgbClr val="559E67"/>
    <a:srgbClr val="1A04BC"/>
    <a:srgbClr val="0427BC"/>
    <a:srgbClr val="0753B9"/>
    <a:srgbClr val="110D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50585" autoAdjust="0"/>
  </p:normalViewPr>
  <p:slideViewPr>
    <p:cSldViewPr snapToGrid="0" showGuides="1">
      <p:cViewPr varScale="1">
        <p:scale>
          <a:sx n="81" d="100"/>
          <a:sy n="81" d="100"/>
        </p:scale>
        <p:origin x="65" y="82"/>
      </p:cViewPr>
      <p:guideLst>
        <p:guide orient="horz" pos="2160"/>
        <p:guide pos="3840"/>
      </p:guideLst>
    </p:cSldViewPr>
  </p:slideViewPr>
  <p:notesTextViewPr>
    <p:cViewPr>
      <p:scale>
        <a:sx n="400" d="100"/>
        <a:sy n="400" d="100"/>
      </p:scale>
      <p:origin x="0" y="0"/>
    </p:cViewPr>
  </p:notesTextViewPr>
  <p:sorterViewPr>
    <p:cViewPr>
      <p:scale>
        <a:sx n="100" d="100"/>
        <a:sy n="100" d="100"/>
      </p:scale>
      <p:origin x="0" y="0"/>
    </p:cViewPr>
  </p:sorterViewPr>
  <p:notesViewPr>
    <p:cSldViewPr snapToGrid="0" showGuides="1">
      <p:cViewPr varScale="1">
        <p:scale>
          <a:sx n="68" d="100"/>
          <a:sy n="68" d="100"/>
        </p:scale>
        <p:origin x="-2456" y="-6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2021/12/13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7090592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2021/12/13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281857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251181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18566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5" name="矩形 4"/>
          <p:cNvSpPr/>
          <p:nvPr userDrawn="1"/>
        </p:nvSpPr>
        <p:spPr>
          <a:xfrm>
            <a:off x="178230" y="275095"/>
            <a:ext cx="11817458" cy="6408549"/>
          </a:xfrm>
          <a:prstGeom prst="rect">
            <a:avLst/>
          </a:prstGeom>
          <a:noFill/>
          <a:ln w="19050">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2"/>
          <p:cNvSpPr>
            <a:spLocks noGrp="1"/>
          </p:cNvSpPr>
          <p:nvPr>
            <p:ph idx="1"/>
          </p:nvPr>
        </p:nvSpPr>
        <p:spPr>
          <a:xfrm>
            <a:off x="268636" y="286719"/>
            <a:ext cx="5736957" cy="6408549"/>
          </a:xfrm>
          <a:noFill/>
          <a:ln>
            <a:noFill/>
          </a:ln>
        </p:spPr>
        <p:txBody>
          <a:bodyPr/>
          <a:lstStyle>
            <a:lvl1pPr marL="271463" indent="-271463">
              <a:lnSpc>
                <a:spcPct val="100000"/>
              </a:lnSpc>
              <a:spcBef>
                <a:spcPts val="500"/>
              </a:spcBef>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spcBef>
                <a:spcPts val="500"/>
              </a:spcBef>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98525" indent="-363538">
              <a:lnSpc>
                <a:spcPct val="100000"/>
              </a:lnSpc>
              <a:spcBef>
                <a:spcPts val="500"/>
              </a:spcBef>
              <a:buClr>
                <a:schemeClr val="accent2">
                  <a:lumMod val="75000"/>
                </a:schemeClr>
              </a:buClr>
              <a:buSzPct val="133000"/>
              <a:buFont typeface="微软雅黑 Light" panose="020B0502040204020203" pitchFamily="34" charset="-122"/>
              <a:buChar char="－"/>
              <a:defRPr sz="2400">
                <a:latin typeface="微软雅黑 Light" panose="020B0502040204020203" pitchFamily="34" charset="-122"/>
                <a:ea typeface="微软雅黑 Light" panose="020B0502040204020203"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灯片编号占位符 3"/>
          <p:cNvSpPr>
            <a:spLocks noGrp="1"/>
          </p:cNvSpPr>
          <p:nvPr>
            <p:ph type="sldNum" sz="quarter" idx="12"/>
          </p:nvPr>
        </p:nvSpPr>
        <p:spPr>
          <a:xfrm>
            <a:off x="11537197" y="6492875"/>
            <a:ext cx="458491" cy="365125"/>
          </a:xfrm>
          <a:solidFill>
            <a:schemeClr val="bg1"/>
          </a:solidFill>
          <a:ln>
            <a:noFill/>
          </a:ln>
        </p:spPr>
        <p:txBody>
          <a:bodyPr/>
          <a:lstStyle/>
          <a:p>
            <a:fld id="{47C4BD23-150C-4A56-8E66-9482A3FB2E80}" type="slidenum">
              <a:rPr lang="zh-CN" altLang="en-US" smtClean="0"/>
              <a:t>‹#›</a:t>
            </a:fld>
            <a:endParaRPr lang="zh-CN" altLang="en-US"/>
          </a:p>
        </p:txBody>
      </p:sp>
      <p:sp>
        <p:nvSpPr>
          <p:cNvPr id="2" name="日期占位符 1"/>
          <p:cNvSpPr>
            <a:spLocks noGrp="1"/>
          </p:cNvSpPr>
          <p:nvPr>
            <p:ph type="dt" sz="half" idx="10"/>
          </p:nvPr>
        </p:nvSpPr>
        <p:spPr>
          <a:xfrm>
            <a:off x="178230" y="6501081"/>
            <a:ext cx="882111" cy="365125"/>
          </a:xfrm>
          <a:solidFill>
            <a:schemeClr val="bg1"/>
          </a:solidFill>
          <a:ln>
            <a:noFill/>
          </a:ln>
        </p:spPr>
        <p:txBody>
          <a:bodyPr/>
          <a:lstStyle/>
          <a:p>
            <a:fld id="{D79C7644-867A-4F92-AE5C-C5F4F076F134}" type="datetimeFigureOut">
              <a:rPr lang="zh-CN" altLang="en-US" smtClean="0"/>
              <a:t>2021/12/13</a:t>
            </a:fld>
            <a:endParaRPr lang="zh-CN" altLang="en-US" dirty="0"/>
          </a:p>
        </p:txBody>
      </p:sp>
      <p:sp>
        <p:nvSpPr>
          <p:cNvPr id="7" name="内容占位符 2"/>
          <p:cNvSpPr>
            <a:spLocks noGrp="1"/>
          </p:cNvSpPr>
          <p:nvPr>
            <p:ph idx="13"/>
          </p:nvPr>
        </p:nvSpPr>
        <p:spPr>
          <a:xfrm>
            <a:off x="6160576" y="275095"/>
            <a:ext cx="5835112" cy="6408549"/>
          </a:xfrm>
          <a:noFill/>
          <a:ln>
            <a:noFill/>
          </a:ln>
        </p:spPr>
        <p:txBody>
          <a:bodyPr/>
          <a:lstStyle>
            <a:lvl1pPr marL="271463" indent="-271463">
              <a:lnSpc>
                <a:spcPct val="100000"/>
              </a:lnSpc>
              <a:spcBef>
                <a:spcPts val="500"/>
              </a:spcBef>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spcBef>
                <a:spcPts val="500"/>
              </a:spcBef>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98525" indent="-363538">
              <a:lnSpc>
                <a:spcPct val="100000"/>
              </a:lnSpc>
              <a:spcBef>
                <a:spcPts val="500"/>
              </a:spcBef>
              <a:buClr>
                <a:schemeClr val="accent2">
                  <a:lumMod val="75000"/>
                </a:schemeClr>
              </a:buClr>
              <a:buSzPct val="133000"/>
              <a:buFont typeface="微软雅黑 Light" panose="020B0502040204020203" pitchFamily="34" charset="-122"/>
              <a:buChar char="－"/>
              <a:defRPr sz="2400">
                <a:latin typeface="微软雅黑 Light" panose="020B0502040204020203" pitchFamily="34" charset="-122"/>
                <a:ea typeface="微软雅黑 Light" panose="020B0502040204020203"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cxnSp>
        <p:nvCxnSpPr>
          <p:cNvPr id="8" name="直接连接符 7"/>
          <p:cNvCxnSpPr/>
          <p:nvPr userDrawn="1"/>
        </p:nvCxnSpPr>
        <p:spPr>
          <a:xfrm>
            <a:off x="6096000" y="2211711"/>
            <a:ext cx="0" cy="3030537"/>
          </a:xfrm>
          <a:prstGeom prst="line">
            <a:avLst/>
          </a:prstGeom>
          <a:ln w="28575">
            <a:solidFill>
              <a:srgbClr val="6A9C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673848"/>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9C7644-867A-4F92-AE5C-C5F4F076F134}" type="datetimeFigureOut">
              <a:rPr lang="zh-CN" altLang="en-US" smtClean="0"/>
              <a:t>2021/12/13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9C7644-867A-4F92-AE5C-C5F4F076F134}" type="datetimeFigureOut">
              <a:rPr lang="zh-CN" altLang="en-US" smtClean="0"/>
              <a:t>2021/12/13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封面幻灯片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14" name="文本占位符 50">
            <a:extLst>
              <a:ext uri="{FF2B5EF4-FFF2-40B4-BE49-F238E27FC236}">
                <a16:creationId xmlns:a16="http://schemas.microsoft.com/office/drawing/2014/main" id="{FFC82988-AC98-244F-B75B-A5D96F873D81}"/>
              </a:ext>
            </a:extLst>
          </p:cNvPr>
          <p:cNvSpPr>
            <a:spLocks noGrp="1"/>
          </p:cNvSpPr>
          <p:nvPr>
            <p:ph type="body" sz="quarter" idx="10" hasCustomPrompt="1"/>
          </p:nvPr>
        </p:nvSpPr>
        <p:spPr>
          <a:xfrm>
            <a:off x="1253502" y="1429680"/>
            <a:ext cx="6689770" cy="1319974"/>
          </a:xfrm>
        </p:spPr>
        <p:txBody>
          <a:bodyPr>
            <a:normAutofit/>
          </a:bodyPr>
          <a:lstStyle>
            <a:lvl1pPr marL="0" indent="0">
              <a:lnSpc>
                <a:spcPct val="100000"/>
              </a:lnSpc>
              <a:buNone/>
              <a:defRPr sz="3200" b="0" spc="300">
                <a:solidFill>
                  <a:schemeClr val="tx1"/>
                </a:solidFill>
                <a:latin typeface="微软雅黑" panose="020B0503020204020204" pitchFamily="34" charset="-122"/>
                <a:ea typeface="微软雅黑" panose="020B0503020204020204" pitchFamily="34" charset="-122"/>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kumimoji="1" lang="zh-CN" altLang="en-US" dirty="0"/>
              <a:t>北邮</a:t>
            </a:r>
            <a:r>
              <a:rPr kumimoji="1" lang="en-US" altLang="zh-CN" dirty="0"/>
              <a:t>&amp;</a:t>
            </a:r>
            <a:r>
              <a:rPr kumimoji="1" lang="zh-CN" altLang="en-US" dirty="0"/>
              <a:t>华为</a:t>
            </a:r>
            <a:endParaRPr kumimoji="1" lang="en-US" altLang="zh-CN" dirty="0"/>
          </a:p>
          <a:p>
            <a:pPr lvl="0"/>
            <a:r>
              <a:rPr kumimoji="1" lang="zh-CN" altLang="en-US" dirty="0"/>
              <a:t>第一期</a:t>
            </a:r>
            <a:r>
              <a:rPr kumimoji="1" lang="en-US" altLang="zh-CN" dirty="0"/>
              <a:t>XXXX</a:t>
            </a:r>
            <a:r>
              <a:rPr kumimoji="1" lang="zh-CN" altLang="en-US" dirty="0"/>
              <a:t>汇报</a:t>
            </a:r>
          </a:p>
        </p:txBody>
      </p:sp>
      <p:sp>
        <p:nvSpPr>
          <p:cNvPr id="15" name="Text Placeholder 7">
            <a:extLst>
              <a:ext uri="{FF2B5EF4-FFF2-40B4-BE49-F238E27FC236}">
                <a16:creationId xmlns:a16="http://schemas.microsoft.com/office/drawing/2014/main" id="{7F3DB8AC-5DE9-5548-8697-C9055F7FFCCB}"/>
              </a:ext>
            </a:extLst>
          </p:cNvPr>
          <p:cNvSpPr>
            <a:spLocks noGrp="1"/>
          </p:cNvSpPr>
          <p:nvPr>
            <p:ph type="body" sz="quarter" idx="11" hasCustomPrompt="1"/>
          </p:nvPr>
        </p:nvSpPr>
        <p:spPr>
          <a:xfrm>
            <a:off x="1336076" y="3669931"/>
            <a:ext cx="6535842" cy="1480457"/>
          </a:xfrm>
        </p:spPr>
        <p:txBody>
          <a:bodyPr lIns="0" tIns="0" rIns="0" bIns="0">
            <a:normAutofit/>
          </a:bodyPr>
          <a:lstStyle>
            <a:lvl1pPr marL="0" indent="0">
              <a:buNone/>
              <a:defRPr sz="1800"/>
            </a:lvl1pPr>
          </a:lstStyle>
          <a:p>
            <a:r>
              <a:rPr lang="zh-CN" altLang="en-US" dirty="0"/>
              <a:t>汇报人：</a:t>
            </a:r>
            <a:endParaRPr lang="en-US" altLang="zh-CN" dirty="0"/>
          </a:p>
          <a:p>
            <a:r>
              <a:rPr lang="zh-CN" altLang="en-US" dirty="0"/>
              <a:t>日期：</a:t>
            </a:r>
            <a:endParaRPr lang="en-US" dirty="0"/>
          </a:p>
        </p:txBody>
      </p:sp>
      <p:pic>
        <p:nvPicPr>
          <p:cNvPr id="17" name="图片 16">
            <a:extLst>
              <a:ext uri="{FF2B5EF4-FFF2-40B4-BE49-F238E27FC236}">
                <a16:creationId xmlns:a16="http://schemas.microsoft.com/office/drawing/2014/main" id="{2B936AF8-BF51-BC42-9F24-E90F4C464672}"/>
              </a:ext>
            </a:extLst>
          </p:cNvPr>
          <p:cNvPicPr>
            <a:picLocks noChangeAspect="1"/>
          </p:cNvPicPr>
          <p:nvPr userDrawn="1"/>
        </p:nvPicPr>
        <p:blipFill>
          <a:blip r:embed="rId4"/>
          <a:stretch>
            <a:fillRect/>
          </a:stretch>
        </p:blipFill>
        <p:spPr>
          <a:xfrm>
            <a:off x="10068075" y="6336530"/>
            <a:ext cx="1930165" cy="521470"/>
          </a:xfrm>
          <a:prstGeom prst="rect">
            <a:avLst/>
          </a:prstGeom>
        </p:spPr>
      </p:pic>
    </p:spTree>
    <p:extLst>
      <p:ext uri="{BB962C8B-B14F-4D97-AF65-F5344CB8AC3E}">
        <p14:creationId xmlns:p14="http://schemas.microsoft.com/office/powerpoint/2010/main" val="37128749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感谢页">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hasCustomPrompt="1"/>
          </p:nvPr>
        </p:nvSpPr>
        <p:spPr>
          <a:xfrm>
            <a:off x="618969" y="1467870"/>
            <a:ext cx="4747358" cy="2816080"/>
          </a:xfrm>
          <a:prstGeom prst="rect">
            <a:avLst/>
          </a:prstGeom>
        </p:spPr>
        <p:txBody>
          <a:bodyPr vert="horz" lIns="91440" tIns="45720" rIns="91440" bIns="45720" rtlCol="0" anchor="t">
            <a:normAutofit/>
          </a:bodyPr>
          <a:lstStyle>
            <a:lvl1pPr>
              <a:defRPr sz="5400" b="0" i="0" baseline="0">
                <a:solidFill>
                  <a:srgbClr val="A80000"/>
                </a:solidFill>
                <a:latin typeface="+mj-ea"/>
                <a:ea typeface="+mj-ea"/>
              </a:defRPr>
            </a:lvl1pPr>
          </a:lstStyle>
          <a:p>
            <a:r>
              <a:rPr lang="en-US" dirty="0"/>
              <a:t>T</a:t>
            </a:r>
            <a:r>
              <a:rPr lang="en-US" altLang="zh-CN" dirty="0"/>
              <a:t>hank you.</a:t>
            </a:r>
            <a:endParaRPr lang="en-US" dirty="0"/>
          </a:p>
        </p:txBody>
      </p:sp>
      <p:pic>
        <p:nvPicPr>
          <p:cNvPr id="6"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73676" y="4831652"/>
            <a:ext cx="1875600" cy="405914"/>
          </a:xfrm>
          <a:prstGeom prst="rect">
            <a:avLst/>
          </a:prstGeom>
        </p:spPr>
      </p:pic>
      <p:sp>
        <p:nvSpPr>
          <p:cNvPr id="7" name="矩形 6"/>
          <p:cNvSpPr/>
          <p:nvPr userDrawn="1"/>
        </p:nvSpPr>
        <p:spPr>
          <a:xfrm>
            <a:off x="0" y="4831652"/>
            <a:ext cx="12192000" cy="202634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606473"/>
            <a:ext cx="12192000" cy="1251527"/>
          </a:xfrm>
          <a:prstGeom prst="rect">
            <a:avLst/>
          </a:prstGeom>
          <a:solidFill>
            <a:srgbClr val="00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B936AF8-BF51-BC42-9F24-E90F4C464672}"/>
              </a:ext>
            </a:extLst>
          </p:cNvPr>
          <p:cNvPicPr>
            <a:picLocks noChangeAspect="1"/>
          </p:cNvPicPr>
          <p:nvPr userDrawn="1"/>
        </p:nvPicPr>
        <p:blipFill>
          <a:blip r:embed="rId3"/>
          <a:stretch>
            <a:fillRect/>
          </a:stretch>
        </p:blipFill>
        <p:spPr>
          <a:xfrm>
            <a:off x="9849276" y="6232236"/>
            <a:ext cx="1930165" cy="521470"/>
          </a:xfrm>
          <a:prstGeom prst="rect">
            <a:avLst/>
          </a:prstGeom>
        </p:spPr>
      </p:pic>
    </p:spTree>
    <p:extLst>
      <p:ext uri="{BB962C8B-B14F-4D97-AF65-F5344CB8AC3E}">
        <p14:creationId xmlns:p14="http://schemas.microsoft.com/office/powerpoint/2010/main" val="1264285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pattFill prst="pct5">
          <a:fgClr>
            <a:srgbClr val="DCECE0"/>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10800" y="82169"/>
            <a:ext cx="11570400" cy="699796"/>
          </a:xfrm>
        </p:spPr>
        <p:txBody>
          <a:bodyPr>
            <a:normAutofit/>
          </a:bodyPr>
          <a:lstStyle>
            <a:lvl1pPr algn="ctr">
              <a:defRPr lang="zh-CN" altLang="en-US" sz="2800" b="1" dirty="0">
                <a:solidFill>
                  <a:schemeClr val="accent5">
                    <a:lumMod val="75000"/>
                  </a:schemeClr>
                </a:solidFill>
                <a:latin typeface="+mn-lt"/>
                <a:ea typeface="微软雅黑" panose="020B0503020204020204" pitchFamily="2" charset="-122"/>
              </a:defRPr>
            </a:lvl1pPr>
          </a:lstStyle>
          <a:p>
            <a:r>
              <a:rPr lang="zh-CN" altLang="en-US" dirty="0"/>
              <a:t>单击此处编辑母版标题样式</a:t>
            </a:r>
          </a:p>
        </p:txBody>
      </p:sp>
      <p:sp>
        <p:nvSpPr>
          <p:cNvPr id="3" name="内容占位符 2"/>
          <p:cNvSpPr>
            <a:spLocks noGrp="1"/>
          </p:cNvSpPr>
          <p:nvPr>
            <p:ph idx="1"/>
          </p:nvPr>
        </p:nvSpPr>
        <p:spPr>
          <a:xfrm>
            <a:off x="198362" y="772634"/>
            <a:ext cx="11834414" cy="5813231"/>
          </a:xfrm>
        </p:spPr>
        <p:txBody>
          <a:bodyPr/>
          <a:lstStyle>
            <a:lvl1pPr marL="269875" indent="-269875">
              <a:lnSpc>
                <a:spcPct val="100000"/>
              </a:lnSpc>
              <a:spcBef>
                <a:spcPts val="560"/>
              </a:spcBef>
              <a:buClr>
                <a:srgbClr val="0B32D9"/>
              </a:buClr>
              <a:buSzPct val="60000"/>
              <a:buFont typeface="Wingdings" panose="05000000000000000000" pitchFamily="2" charset="2"/>
              <a:buChar char="n"/>
              <a:defRPr sz="2400">
                <a:latin typeface="+mn-lt"/>
                <a:ea typeface="微软雅黑 Light" panose="020B0502040204020203" pitchFamily="34" charset="-122"/>
                <a:cs typeface="Arial" panose="020B0604020202020204" pitchFamily="34" charset="0"/>
              </a:defRPr>
            </a:lvl1pPr>
            <a:lvl2pPr marL="627063" indent="-269875">
              <a:lnSpc>
                <a:spcPct val="100000"/>
              </a:lnSpc>
              <a:buClr>
                <a:srgbClr val="FF0000"/>
              </a:buClr>
              <a:buSzPct val="50000"/>
              <a:buFont typeface="Wingdings" panose="05000000000000000000" pitchFamily="2" charset="2"/>
              <a:buChar char="p"/>
              <a:defRPr>
                <a:latin typeface="+mn-lt"/>
                <a:ea typeface="微软雅黑 Light" panose="020B0502040204020203" pitchFamily="34" charset="-122"/>
                <a:cs typeface="Arial" panose="020B0604020202020204" pitchFamily="34" charset="0"/>
              </a:defRPr>
            </a:lvl2pPr>
            <a:lvl3pPr marL="806450" indent="-271463">
              <a:lnSpc>
                <a:spcPct val="100000"/>
              </a:lnSpc>
              <a:buClr>
                <a:schemeClr val="accent2">
                  <a:lumMod val="75000"/>
                </a:schemeClr>
              </a:buClr>
              <a:buSzPct val="133000"/>
              <a:buFont typeface="微软雅黑 Light" panose="020B0502040204020203" pitchFamily="34" charset="-122"/>
              <a:buChar char="－"/>
              <a:tabLst>
                <a:tab pos="806450" algn="l"/>
              </a:tabLst>
              <a:defRPr sz="2400">
                <a:latin typeface="+mn-lt"/>
                <a:ea typeface="微软雅黑 Light" panose="020B0502040204020203" pitchFamily="34" charset="-122"/>
                <a:cs typeface="Arial" panose="020B0604020202020204" pitchFamily="34" charset="0"/>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日期占位符 3"/>
          <p:cNvSpPr>
            <a:spLocks noGrp="1"/>
          </p:cNvSpPr>
          <p:nvPr>
            <p:ph type="dt" sz="half" idx="10"/>
          </p:nvPr>
        </p:nvSpPr>
        <p:spPr>
          <a:xfrm>
            <a:off x="302400" y="6578116"/>
            <a:ext cx="2743200" cy="365125"/>
          </a:xfrm>
        </p:spPr>
        <p:txBody>
          <a:bodyPr/>
          <a:lstStyle>
            <a:lvl1pPr>
              <a:defRPr sz="1000"/>
            </a:lvl1pPr>
          </a:lstStyle>
          <a:p>
            <a:fld id="{D79C7644-867A-4F92-AE5C-C5F4F076F134}" type="datetimeFigureOut">
              <a:rPr lang="zh-CN" altLang="en-US" smtClean="0"/>
              <a:pPr/>
              <a:t>2021/12/13</a:t>
            </a:fld>
            <a:endParaRPr lang="zh-CN" altLang="en-US" dirty="0"/>
          </a:p>
        </p:txBody>
      </p:sp>
      <p:sp>
        <p:nvSpPr>
          <p:cNvPr id="5" name="页脚占位符 4"/>
          <p:cNvSpPr>
            <a:spLocks noGrp="1"/>
          </p:cNvSpPr>
          <p:nvPr>
            <p:ph type="ftr" sz="quarter" idx="11"/>
          </p:nvPr>
        </p:nvSpPr>
        <p:spPr>
          <a:xfrm>
            <a:off x="4038600" y="6492875"/>
            <a:ext cx="4114800" cy="365125"/>
          </a:xfrm>
        </p:spPr>
        <p:txBody>
          <a:bodyPr/>
          <a:lstStyle/>
          <a:p>
            <a:endParaRPr lang="zh-CN" altLang="en-US" dirty="0"/>
          </a:p>
        </p:txBody>
      </p:sp>
      <p:sp>
        <p:nvSpPr>
          <p:cNvPr id="6" name="灯片编号占位符 5"/>
          <p:cNvSpPr>
            <a:spLocks noGrp="1"/>
          </p:cNvSpPr>
          <p:nvPr>
            <p:ph type="sldNum" sz="quarter" idx="12"/>
          </p:nvPr>
        </p:nvSpPr>
        <p:spPr>
          <a:xfrm>
            <a:off x="9419029" y="6578115"/>
            <a:ext cx="2743200" cy="365125"/>
          </a:xfrm>
        </p:spPr>
        <p:txBody>
          <a:bodyPr/>
          <a:lstStyle>
            <a:lvl1pPr>
              <a:defRPr sz="1000"/>
            </a:lvl1pPr>
          </a:lstStyle>
          <a:p>
            <a:fld id="{47C4BD23-150C-4A56-8E66-9482A3FB2E80}" type="slidenum">
              <a:rPr lang="zh-CN" altLang="en-US" smtClean="0"/>
              <a:pPr/>
              <a:t>‹#›</a:t>
            </a:fld>
            <a:endParaRPr lang="zh-CN" altLang="en-US" dirty="0"/>
          </a:p>
        </p:txBody>
      </p:sp>
      <p:cxnSp>
        <p:nvCxnSpPr>
          <p:cNvPr id="8" name="直接连接符 7"/>
          <p:cNvCxnSpPr/>
          <p:nvPr userDrawn="1"/>
        </p:nvCxnSpPr>
        <p:spPr>
          <a:xfrm>
            <a:off x="302400" y="717987"/>
            <a:ext cx="10871878" cy="0"/>
          </a:xfrm>
          <a:prstGeom prst="line">
            <a:avLst/>
          </a:prstGeom>
          <a:ln w="28575">
            <a:solidFill>
              <a:srgbClr val="92D050"/>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rgbClr val="DCECE0">
            <a:alpha val="23000"/>
          </a:srgb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02400" y="0"/>
            <a:ext cx="11570400" cy="705173"/>
          </a:xfrm>
        </p:spPr>
        <p:txBody>
          <a:bodyPr>
            <a:normAutofit/>
          </a:bodyPr>
          <a:lstStyle>
            <a:lvl1pPr algn="ctr">
              <a:defRPr sz="2800" b="1">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sp>
        <p:nvSpPr>
          <p:cNvPr id="3" name="内容占位符 2"/>
          <p:cNvSpPr>
            <a:spLocks noGrp="1"/>
          </p:cNvSpPr>
          <p:nvPr>
            <p:ph idx="1"/>
          </p:nvPr>
        </p:nvSpPr>
        <p:spPr>
          <a:xfrm>
            <a:off x="302400" y="867905"/>
            <a:ext cx="5793600" cy="5594888"/>
          </a:xfrm>
        </p:spPr>
        <p:txBody>
          <a:bodyPr/>
          <a:lstStyle>
            <a:lvl1pPr marL="228600" indent="-228600">
              <a:lnSpc>
                <a:spcPct val="100000"/>
              </a:lnSpc>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06450" indent="-271463">
              <a:lnSpc>
                <a:spcPct val="100000"/>
              </a:lnSpc>
              <a:buClr>
                <a:schemeClr val="accent2">
                  <a:lumMod val="75000"/>
                </a:schemeClr>
              </a:buClr>
              <a:buSzPct val="133000"/>
              <a:buFont typeface="微软雅黑 Light" panose="020B0502040204020203" pitchFamily="34" charset="-122"/>
              <a:buChar char="－"/>
              <a:tabLst>
                <a:tab pos="806450" algn="l"/>
              </a:tabLst>
              <a:defRPr sz="2400">
                <a:latin typeface="微软雅黑 Light" panose="020B0502040204020203" pitchFamily="34" charset="-122"/>
                <a:ea typeface="微软雅黑 Light" panose="020B0502040204020203" pitchFamily="34" charset="-122"/>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日期占位符 3"/>
          <p:cNvSpPr>
            <a:spLocks noGrp="1"/>
          </p:cNvSpPr>
          <p:nvPr>
            <p:ph type="dt" sz="half" idx="10"/>
          </p:nvPr>
        </p:nvSpPr>
        <p:spPr>
          <a:xfrm>
            <a:off x="302400" y="6492875"/>
            <a:ext cx="2743200" cy="365125"/>
          </a:xfrm>
        </p:spPr>
        <p:txBody>
          <a:bodyPr/>
          <a:lstStyle/>
          <a:p>
            <a:fld id="{D79C7644-867A-4F92-AE5C-C5F4F076F134}" type="datetimeFigureOut">
              <a:rPr lang="zh-CN" altLang="en-US" smtClean="0"/>
              <a:t>2021/12/13</a:t>
            </a:fld>
            <a:endParaRPr lang="zh-CN" altLang="en-US" dirty="0"/>
          </a:p>
        </p:txBody>
      </p:sp>
      <p:sp>
        <p:nvSpPr>
          <p:cNvPr id="5" name="页脚占位符 4"/>
          <p:cNvSpPr>
            <a:spLocks noGrp="1"/>
          </p:cNvSpPr>
          <p:nvPr>
            <p:ph type="ftr" sz="quarter" idx="11"/>
          </p:nvPr>
        </p:nvSpPr>
        <p:spPr>
          <a:xfrm>
            <a:off x="4038600" y="6492875"/>
            <a:ext cx="4114800" cy="365125"/>
          </a:xfrm>
        </p:spPr>
        <p:txBody>
          <a:bodyPr/>
          <a:lstStyle/>
          <a:p>
            <a:endParaRPr lang="zh-CN" altLang="en-US"/>
          </a:p>
        </p:txBody>
      </p:sp>
      <p:sp>
        <p:nvSpPr>
          <p:cNvPr id="6" name="灯片编号占位符 5"/>
          <p:cNvSpPr>
            <a:spLocks noGrp="1"/>
          </p:cNvSpPr>
          <p:nvPr>
            <p:ph type="sldNum" sz="quarter" idx="12"/>
          </p:nvPr>
        </p:nvSpPr>
        <p:spPr>
          <a:xfrm>
            <a:off x="9131084" y="6492875"/>
            <a:ext cx="2743200" cy="365125"/>
          </a:xfrm>
        </p:spPr>
        <p:txBody>
          <a:bodyPr/>
          <a:lstStyle/>
          <a:p>
            <a:fld id="{47C4BD23-150C-4A56-8E66-9482A3FB2E80}" type="slidenum">
              <a:rPr lang="zh-CN" altLang="en-US" smtClean="0"/>
              <a:t>‹#›</a:t>
            </a:fld>
            <a:endParaRPr lang="zh-CN" altLang="en-US"/>
          </a:p>
        </p:txBody>
      </p:sp>
      <p:cxnSp>
        <p:nvCxnSpPr>
          <p:cNvPr id="8" name="直接连接符 7"/>
          <p:cNvCxnSpPr/>
          <p:nvPr userDrawn="1"/>
        </p:nvCxnSpPr>
        <p:spPr>
          <a:xfrm>
            <a:off x="302400" y="717987"/>
            <a:ext cx="10871878"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9" name="内容占位符 2"/>
          <p:cNvSpPr>
            <a:spLocks noGrp="1"/>
          </p:cNvSpPr>
          <p:nvPr>
            <p:ph idx="13"/>
          </p:nvPr>
        </p:nvSpPr>
        <p:spPr>
          <a:xfrm>
            <a:off x="6160576" y="865322"/>
            <a:ext cx="5729024" cy="5594888"/>
          </a:xfrm>
        </p:spPr>
        <p:txBody>
          <a:bodyPr/>
          <a:lstStyle>
            <a:lvl1pPr marL="228600" indent="-228600">
              <a:lnSpc>
                <a:spcPct val="100000"/>
              </a:lnSpc>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06450" indent="-271463">
              <a:lnSpc>
                <a:spcPct val="100000"/>
              </a:lnSpc>
              <a:buClr>
                <a:schemeClr val="accent2">
                  <a:lumMod val="75000"/>
                </a:schemeClr>
              </a:buClr>
              <a:buSzPct val="133000"/>
              <a:buFont typeface="微软雅黑 Light" panose="020B0502040204020203" pitchFamily="34" charset="-122"/>
              <a:buChar char="－"/>
              <a:tabLst>
                <a:tab pos="806450" algn="l"/>
              </a:tabLst>
              <a:defRPr sz="2400">
                <a:latin typeface="微软雅黑 Light" panose="020B0502040204020203" pitchFamily="34" charset="-122"/>
                <a:ea typeface="微软雅黑 Light" panose="020B0502040204020203" pitchFamily="34" charset="-122"/>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第二级</a:t>
            </a:r>
          </a:p>
          <a:p>
            <a:pPr lvl="2"/>
            <a:r>
              <a:rPr lang="zh-CN" altLang="en-US" dirty="0"/>
              <a:t>第三级</a:t>
            </a:r>
          </a:p>
        </p:txBody>
      </p:sp>
      <p:cxnSp>
        <p:nvCxnSpPr>
          <p:cNvPr id="10" name="直接连接符 9"/>
          <p:cNvCxnSpPr/>
          <p:nvPr userDrawn="1"/>
        </p:nvCxnSpPr>
        <p:spPr>
          <a:xfrm>
            <a:off x="6096000" y="2420937"/>
            <a:ext cx="0" cy="3030537"/>
          </a:xfrm>
          <a:prstGeom prst="line">
            <a:avLst/>
          </a:prstGeom>
          <a:ln w="9525">
            <a:solidFill>
              <a:srgbClr val="6A9C4E"/>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042054"/>
      </p:ext>
    </p:extLst>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9C7644-867A-4F92-AE5C-C5F4F076F134}" type="datetimeFigureOut">
              <a:rPr lang="zh-CN" altLang="en-US" smtClean="0"/>
              <a:t>2021/12/13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9C7644-867A-4F92-AE5C-C5F4F076F134}" type="datetimeFigureOut">
              <a:rPr lang="zh-CN" altLang="en-US" smtClean="0"/>
              <a:t>2021/12/13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9C7644-867A-4F92-AE5C-C5F4F076F134}" type="datetimeFigureOut">
              <a:rPr lang="zh-CN" altLang="en-US" smtClean="0"/>
              <a:t>2021/12/13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178230" y="275095"/>
            <a:ext cx="11817458" cy="6408549"/>
          </a:xfrm>
          <a:prstGeom prst="rect">
            <a:avLst/>
          </a:prstGeom>
          <a:noFill/>
          <a:ln w="19050">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2"/>
          <p:cNvSpPr>
            <a:spLocks noGrp="1"/>
          </p:cNvSpPr>
          <p:nvPr>
            <p:ph idx="1"/>
          </p:nvPr>
        </p:nvSpPr>
        <p:spPr>
          <a:xfrm>
            <a:off x="268636" y="286719"/>
            <a:ext cx="11719303" cy="6408549"/>
          </a:xfrm>
          <a:noFill/>
          <a:ln>
            <a:noFill/>
          </a:ln>
        </p:spPr>
        <p:txBody>
          <a:bodyPr/>
          <a:lstStyle>
            <a:lvl1pPr marL="271463" indent="-271463">
              <a:lnSpc>
                <a:spcPct val="100000"/>
              </a:lnSpc>
              <a:spcBef>
                <a:spcPts val="500"/>
              </a:spcBef>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spcBef>
                <a:spcPts val="500"/>
              </a:spcBef>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98525" indent="-363538">
              <a:lnSpc>
                <a:spcPct val="100000"/>
              </a:lnSpc>
              <a:spcBef>
                <a:spcPts val="500"/>
              </a:spcBef>
              <a:buClr>
                <a:schemeClr val="accent2">
                  <a:lumMod val="75000"/>
                </a:schemeClr>
              </a:buClr>
              <a:buSzPct val="133000"/>
              <a:buFont typeface="微软雅黑 Light" panose="020B0502040204020203" pitchFamily="34" charset="-122"/>
              <a:buChar char="－"/>
              <a:defRPr sz="2400">
                <a:latin typeface="微软雅黑 Light" panose="020B0502040204020203" pitchFamily="34" charset="-122"/>
                <a:ea typeface="微软雅黑 Light" panose="020B0502040204020203"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灯片编号占位符 3"/>
          <p:cNvSpPr>
            <a:spLocks noGrp="1"/>
          </p:cNvSpPr>
          <p:nvPr>
            <p:ph type="sldNum" sz="quarter" idx="12"/>
          </p:nvPr>
        </p:nvSpPr>
        <p:spPr>
          <a:xfrm>
            <a:off x="11537197" y="6492875"/>
            <a:ext cx="458491" cy="365125"/>
          </a:xfrm>
          <a:solidFill>
            <a:schemeClr val="bg1"/>
          </a:solidFill>
          <a:ln>
            <a:noFill/>
          </a:ln>
        </p:spPr>
        <p:txBody>
          <a:bodyPr/>
          <a:lstStyle/>
          <a:p>
            <a:fld id="{47C4BD23-150C-4A56-8E66-9482A3FB2E80}" type="slidenum">
              <a:rPr lang="zh-CN" altLang="en-US" smtClean="0"/>
              <a:t>‹#›</a:t>
            </a:fld>
            <a:endParaRPr lang="zh-CN" altLang="en-US"/>
          </a:p>
        </p:txBody>
      </p:sp>
      <p:sp>
        <p:nvSpPr>
          <p:cNvPr id="2" name="日期占位符 1"/>
          <p:cNvSpPr>
            <a:spLocks noGrp="1"/>
          </p:cNvSpPr>
          <p:nvPr>
            <p:ph type="dt" sz="half" idx="10"/>
          </p:nvPr>
        </p:nvSpPr>
        <p:spPr>
          <a:xfrm>
            <a:off x="178230" y="6501081"/>
            <a:ext cx="1244170" cy="365125"/>
          </a:xfrm>
          <a:solidFill>
            <a:schemeClr val="bg1"/>
          </a:solidFill>
          <a:ln>
            <a:noFill/>
          </a:ln>
        </p:spPr>
        <p:txBody>
          <a:bodyPr/>
          <a:lstStyle/>
          <a:p>
            <a:fld id="{D79C7644-867A-4F92-AE5C-C5F4F076F134}" type="datetimeFigureOut">
              <a:rPr lang="zh-CN" altLang="en-US" smtClean="0"/>
              <a:t>2021/12/13</a:t>
            </a:fld>
            <a:endParaRPr lang="zh-CN" altLang="en-US" dirty="0"/>
          </a:p>
        </p:txBody>
      </p:sp>
    </p:spTree>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6" name="内容占位符 2"/>
          <p:cNvSpPr>
            <a:spLocks noGrp="1"/>
          </p:cNvSpPr>
          <p:nvPr>
            <p:ph idx="1"/>
          </p:nvPr>
        </p:nvSpPr>
        <p:spPr>
          <a:xfrm>
            <a:off x="178230" y="310703"/>
            <a:ext cx="11749481" cy="6265188"/>
          </a:xfrm>
          <a:noFill/>
          <a:ln w="19050">
            <a:solidFill>
              <a:srgbClr val="92D050"/>
            </a:solidFill>
            <a:prstDash val="solid"/>
          </a:ln>
          <a:effectLst/>
        </p:spPr>
        <p:txBody>
          <a:bodyPr/>
          <a:lstStyle>
            <a:lvl1pPr marL="271463" indent="-271463">
              <a:lnSpc>
                <a:spcPct val="100000"/>
              </a:lnSpc>
              <a:spcBef>
                <a:spcPts val="500"/>
              </a:spcBef>
              <a:buClr>
                <a:srgbClr val="1404E0"/>
              </a:buClr>
              <a:buSzPct val="80000"/>
              <a:buFont typeface="Wingdings" panose="05000000000000000000" pitchFamily="2" charset="2"/>
              <a:buChar char="l"/>
              <a:defRPr sz="2400">
                <a:latin typeface="+mn-lt"/>
                <a:ea typeface="微软雅黑 Light" panose="020B0502040204020203" pitchFamily="34" charset="-122"/>
              </a:defRPr>
            </a:lvl1pPr>
            <a:lvl2pPr marL="627063" indent="-269875">
              <a:lnSpc>
                <a:spcPct val="100000"/>
              </a:lnSpc>
              <a:spcBef>
                <a:spcPts val="500"/>
              </a:spcBef>
              <a:buClr>
                <a:srgbClr val="FF0000"/>
              </a:buClr>
              <a:buSzPct val="60000"/>
              <a:buFont typeface="Wingdings" panose="05000000000000000000" pitchFamily="2" charset="2"/>
              <a:buChar char="p"/>
              <a:defRPr>
                <a:latin typeface="+mn-lt"/>
                <a:ea typeface="微软雅黑 Light" panose="020B0502040204020203" pitchFamily="34" charset="-122"/>
              </a:defRPr>
            </a:lvl2pPr>
            <a:lvl3pPr marL="898525" indent="-363538">
              <a:lnSpc>
                <a:spcPct val="100000"/>
              </a:lnSpc>
              <a:spcBef>
                <a:spcPts val="500"/>
              </a:spcBef>
              <a:buClr>
                <a:schemeClr val="accent2">
                  <a:lumMod val="75000"/>
                </a:schemeClr>
              </a:buClr>
              <a:buSzPct val="133000"/>
              <a:buFont typeface="微软雅黑 Light" panose="020B0502040204020203" pitchFamily="34" charset="-122"/>
              <a:buChar char="－"/>
              <a:defRPr sz="2400">
                <a:latin typeface="+mn-lt"/>
                <a:ea typeface="微软雅黑 Light" panose="020B0502040204020203"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2" name="日期占位符 1"/>
          <p:cNvSpPr>
            <a:spLocks noGrp="1"/>
          </p:cNvSpPr>
          <p:nvPr>
            <p:ph type="dt" sz="half" idx="10"/>
          </p:nvPr>
        </p:nvSpPr>
        <p:spPr>
          <a:xfrm>
            <a:off x="178230" y="6540286"/>
            <a:ext cx="882111" cy="371959"/>
          </a:xfrm>
          <a:noFill/>
          <a:ln>
            <a:noFill/>
          </a:ln>
        </p:spPr>
        <p:txBody>
          <a:bodyPr/>
          <a:lstStyle>
            <a:lvl1pPr>
              <a:defRPr sz="1000"/>
            </a:lvl1pPr>
          </a:lstStyle>
          <a:p>
            <a:fld id="{D79C7644-867A-4F92-AE5C-C5F4F076F134}" type="datetimeFigureOut">
              <a:rPr lang="zh-CN" altLang="en-US" smtClean="0"/>
              <a:pPr/>
              <a:t>2021/12/13</a:t>
            </a:fld>
            <a:endParaRPr lang="zh-CN" altLang="en-US" dirty="0"/>
          </a:p>
        </p:txBody>
      </p:sp>
      <p:sp>
        <p:nvSpPr>
          <p:cNvPr id="4" name="灯片编号占位符 3"/>
          <p:cNvSpPr>
            <a:spLocks noGrp="1"/>
          </p:cNvSpPr>
          <p:nvPr>
            <p:ph type="sldNum" sz="quarter" idx="12"/>
          </p:nvPr>
        </p:nvSpPr>
        <p:spPr>
          <a:xfrm>
            <a:off x="11555279" y="6575891"/>
            <a:ext cx="458491" cy="300748"/>
          </a:xfrm>
          <a:noFill/>
          <a:ln>
            <a:noFill/>
          </a:ln>
        </p:spPr>
        <p:txBody>
          <a:bodyPr/>
          <a:lstStyle/>
          <a:p>
            <a:fld id="{47C4BD23-150C-4A56-8E66-9482A3FB2E80}" type="slidenum">
              <a:rPr lang="zh-CN" altLang="en-US" smtClean="0"/>
              <a:t>‹#›</a:t>
            </a:fld>
            <a:endParaRPr lang="zh-CN" altLang="en-US" dirty="0"/>
          </a:p>
        </p:txBody>
      </p:sp>
    </p:spTree>
    <p:extLst>
      <p:ext uri="{BB962C8B-B14F-4D97-AF65-F5344CB8AC3E}">
        <p14:creationId xmlns:p14="http://schemas.microsoft.com/office/powerpoint/2010/main" val="501674821"/>
      </p:ext>
    </p:extLst>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9C7644-867A-4F92-AE5C-C5F4F076F134}" type="datetimeFigureOut">
              <a:rPr lang="zh-CN" altLang="en-US" smtClean="0"/>
              <a:t>2021/12/13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C4BD23-150C-4A56-8E66-9482A3FB2E8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62" r:id="rId9"/>
    <p:sldLayoutId id="2147483661" r:id="rId10"/>
    <p:sldLayoutId id="2147483656" r:id="rId11"/>
    <p:sldLayoutId id="2147483657" r:id="rId12"/>
    <p:sldLayoutId id="2147483658" r:id="rId13"/>
    <p:sldLayoutId id="2147483659"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slide" Target="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slide" Target="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2D72B36-652F-7340-A4C9-5FC485D17866}"/>
              </a:ext>
            </a:extLst>
          </p:cNvPr>
          <p:cNvSpPr>
            <a:spLocks noGrp="1"/>
          </p:cNvSpPr>
          <p:nvPr>
            <p:ph type="body" sz="quarter" idx="10"/>
          </p:nvPr>
        </p:nvSpPr>
        <p:spPr>
          <a:xfrm>
            <a:off x="1043376" y="2372416"/>
            <a:ext cx="7307757" cy="1476165"/>
          </a:xfrm>
        </p:spPr>
        <p:txBody>
          <a:bodyPr>
            <a:normAutofit/>
          </a:bodyPr>
          <a:lstStyle/>
          <a:p>
            <a:r>
              <a:rPr kumimoji="1" lang="en-US" altLang="zh-CN" b="1" dirty="0">
                <a:solidFill>
                  <a:srgbClr val="FFC000"/>
                </a:solidFill>
                <a:effectLst>
                  <a:outerShdw blurRad="50800" dist="38100" dir="5400000" algn="t" rotWithShape="0">
                    <a:prstClr val="black">
                      <a:alpha val="40000"/>
                    </a:prstClr>
                  </a:outerShdw>
                </a:effectLst>
              </a:rPr>
              <a:t>Transactions</a:t>
            </a:r>
          </a:p>
          <a:p>
            <a:r>
              <a:rPr kumimoji="1" lang="en-US" altLang="zh-CN" sz="2800" b="1" dirty="0">
                <a:solidFill>
                  <a:srgbClr val="FFC000"/>
                </a:solidFill>
                <a:effectLst>
                  <a:outerShdw blurRad="50800" dist="38100" dir="5400000" algn="t" rotWithShape="0">
                    <a:prstClr val="black">
                      <a:alpha val="40000"/>
                    </a:prstClr>
                  </a:outerShdw>
                </a:effectLst>
              </a:rPr>
              <a:t>— Chapter 17 </a:t>
            </a:r>
            <a:endParaRPr kumimoji="1" lang="zh-CN" altLang="en-US" sz="2800" b="1" dirty="0">
              <a:solidFill>
                <a:srgbClr val="FFC000"/>
              </a:solidFill>
              <a:effectLst>
                <a:outerShdw blurRad="50800" dist="38100" dir="5400000" algn="t" rotWithShape="0">
                  <a:prstClr val="black">
                    <a:alpha val="40000"/>
                  </a:prstClr>
                </a:outerShdw>
              </a:effectLst>
            </a:endParaRPr>
          </a:p>
        </p:txBody>
      </p:sp>
      <p:sp>
        <p:nvSpPr>
          <p:cNvPr id="3" name="文本占位符 2">
            <a:extLst>
              <a:ext uri="{FF2B5EF4-FFF2-40B4-BE49-F238E27FC236}">
                <a16:creationId xmlns:a16="http://schemas.microsoft.com/office/drawing/2014/main" id="{613DF926-1F02-CD48-B954-DEF285DB63C2}"/>
              </a:ext>
            </a:extLst>
          </p:cNvPr>
          <p:cNvSpPr>
            <a:spLocks noGrp="1"/>
          </p:cNvSpPr>
          <p:nvPr>
            <p:ph type="body" sz="quarter" idx="11"/>
          </p:nvPr>
        </p:nvSpPr>
        <p:spPr>
          <a:xfrm>
            <a:off x="126073" y="5247341"/>
            <a:ext cx="9731141" cy="1547905"/>
          </a:xfrm>
        </p:spPr>
        <p:txBody>
          <a:bodyPr>
            <a:normAutofit/>
          </a:bodyPr>
          <a:lstStyle/>
          <a:p>
            <a:endParaRPr kumimoji="1" lang="en-US" altLang="zh-CN" b="1" dirty="0">
              <a:solidFill>
                <a:srgbClr val="C00000"/>
              </a:solidFill>
              <a:effectLst>
                <a:outerShdw blurRad="50800" dist="38100" dir="5400000" algn="t" rotWithShape="0">
                  <a:prstClr val="black">
                    <a:alpha val="40000"/>
                  </a:prstClr>
                </a:outerShdw>
              </a:effectLst>
            </a:endParaRPr>
          </a:p>
          <a:p>
            <a:r>
              <a:rPr kumimoji="1" lang="zh-CN" altLang="en-US" sz="2200" b="1" dirty="0">
                <a:solidFill>
                  <a:schemeClr val="bg1"/>
                </a:solidFill>
                <a:effectLst>
                  <a:outerShdw blurRad="50800" dist="38100" dir="5400000" algn="t" rotWithShape="0">
                    <a:prstClr val="black">
                      <a:alpha val="40000"/>
                    </a:prstClr>
                  </a:outerShdw>
                </a:effectLst>
              </a:rPr>
              <a:t>叶文</a:t>
            </a:r>
            <a:endParaRPr kumimoji="1" lang="en-US" altLang="zh-CN" sz="2200" b="1" dirty="0">
              <a:solidFill>
                <a:schemeClr val="bg1"/>
              </a:solidFill>
              <a:effectLst>
                <a:outerShdw blurRad="50800" dist="38100" dir="5400000" algn="t" rotWithShape="0">
                  <a:prstClr val="black">
                    <a:alpha val="40000"/>
                  </a:prstClr>
                </a:outerShdw>
              </a:effectLst>
            </a:endParaRPr>
          </a:p>
          <a:p>
            <a:r>
              <a:rPr kumimoji="1" lang="en-US" altLang="zh-CN" b="1" dirty="0">
                <a:solidFill>
                  <a:schemeClr val="bg1"/>
                </a:solidFill>
                <a:effectLst>
                  <a:outerShdw blurRad="50800" dist="38100" dir="5400000" algn="t" rotWithShape="0">
                    <a:prstClr val="black">
                      <a:alpha val="40000"/>
                    </a:prstClr>
                  </a:outerShdw>
                </a:effectLst>
              </a:rPr>
              <a:t>yewen@bupt.edu.cn</a:t>
            </a:r>
          </a:p>
          <a:p>
            <a:r>
              <a:rPr kumimoji="1" lang="en-US" altLang="zh-CN" b="1" dirty="0">
                <a:solidFill>
                  <a:schemeClr val="bg1"/>
                </a:solidFill>
                <a:effectLst>
                  <a:outerShdw blurRad="50800" dist="38100" dir="5400000" algn="t" rotWithShape="0">
                    <a:prstClr val="black">
                      <a:alpha val="40000"/>
                    </a:prstClr>
                  </a:outerShdw>
                </a:effectLst>
              </a:rPr>
              <a:t>School of Computer Science (National Pilot Software Engineering School)</a:t>
            </a:r>
          </a:p>
          <a:p>
            <a:endParaRPr kumimoji="1" lang="zh-CN" altLang="en-US" sz="2200" b="1" dirty="0">
              <a:solidFill>
                <a:schemeClr val="bg1"/>
              </a:solidFill>
              <a:effectLst>
                <a:outerShdw blurRad="50800" dist="38100" dir="5400000" algn="t" rotWithShape="0">
                  <a:prstClr val="black">
                    <a:alpha val="40000"/>
                  </a:prstClr>
                </a:outerShdw>
              </a:effectLst>
            </a:endParaRPr>
          </a:p>
        </p:txBody>
      </p:sp>
      <p:sp>
        <p:nvSpPr>
          <p:cNvPr id="4" name="文本框 3">
            <a:extLst>
              <a:ext uri="{FF2B5EF4-FFF2-40B4-BE49-F238E27FC236}">
                <a16:creationId xmlns:a16="http://schemas.microsoft.com/office/drawing/2014/main" id="{4B107B4D-D003-4629-A26F-46A60352BF2F}"/>
              </a:ext>
            </a:extLst>
          </p:cNvPr>
          <p:cNvSpPr txBox="1"/>
          <p:nvPr/>
        </p:nvSpPr>
        <p:spPr>
          <a:xfrm>
            <a:off x="5146040" y="4485583"/>
            <a:ext cx="1608133" cy="430887"/>
          </a:xfrm>
          <a:prstGeom prst="rect">
            <a:avLst/>
          </a:prstGeom>
          <a:noFill/>
        </p:spPr>
        <p:txBody>
          <a:bodyPr wrap="none" rtlCol="0">
            <a:spAutoFit/>
          </a:bodyPr>
          <a:lstStyle/>
          <a:p>
            <a:r>
              <a:rPr kumimoji="1" lang="en-US" altLang="zh-CN" sz="2200" b="1" dirty="0">
                <a:solidFill>
                  <a:schemeClr val="bg1"/>
                </a:solidFill>
                <a:effectLst>
                  <a:outerShdw blurRad="50800" dist="38100" dir="5400000" algn="t" rotWithShape="0">
                    <a:prstClr val="black">
                      <a:alpha val="40000"/>
                    </a:prstClr>
                  </a:outerShdw>
                </a:effectLst>
              </a:rPr>
              <a:t>2021</a:t>
            </a:r>
            <a:r>
              <a:rPr kumimoji="1" lang="zh-CN" altLang="en-US" sz="2200" b="1" dirty="0">
                <a:solidFill>
                  <a:schemeClr val="bg1"/>
                </a:solidFill>
                <a:effectLst>
                  <a:outerShdw blurRad="50800" dist="38100" dir="5400000" algn="t" rotWithShape="0">
                    <a:prstClr val="black">
                      <a:alpha val="40000"/>
                    </a:prstClr>
                  </a:outerShdw>
                </a:effectLst>
              </a:rPr>
              <a:t>年</a:t>
            </a:r>
            <a:r>
              <a:rPr kumimoji="1" lang="en-US" altLang="zh-CN" sz="2200" b="1" dirty="0">
                <a:solidFill>
                  <a:schemeClr val="bg1"/>
                </a:solidFill>
                <a:effectLst>
                  <a:outerShdw blurRad="50800" dist="38100" dir="5400000" algn="t" rotWithShape="0">
                    <a:prstClr val="black">
                      <a:alpha val="40000"/>
                    </a:prstClr>
                  </a:outerShdw>
                </a:effectLst>
              </a:rPr>
              <a:t>12</a:t>
            </a:r>
            <a:r>
              <a:rPr kumimoji="1" lang="zh-CN" altLang="en-US" sz="2200" b="1" dirty="0">
                <a:solidFill>
                  <a:schemeClr val="bg1"/>
                </a:solidFill>
                <a:effectLst>
                  <a:outerShdw blurRad="50800" dist="38100" dir="5400000" algn="t" rotWithShape="0">
                    <a:prstClr val="black">
                      <a:alpha val="40000"/>
                    </a:prstClr>
                  </a:outerShdw>
                </a:effectLst>
              </a:rPr>
              <a:t>月</a:t>
            </a:r>
          </a:p>
        </p:txBody>
      </p:sp>
    </p:spTree>
    <p:extLst>
      <p:ext uri="{BB962C8B-B14F-4D97-AF65-F5344CB8AC3E}">
        <p14:creationId xmlns:p14="http://schemas.microsoft.com/office/powerpoint/2010/main" val="4217402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62CFC79-5507-4BD2-ACB8-F7435EF83BFC}"/>
              </a:ext>
            </a:extLst>
          </p:cNvPr>
          <p:cNvSpPr>
            <a:spLocks noGrp="1"/>
          </p:cNvSpPr>
          <p:nvPr>
            <p:ph idx="1"/>
          </p:nvPr>
        </p:nvSpPr>
        <p:spPr>
          <a:xfrm>
            <a:off x="701040" y="286719"/>
            <a:ext cx="11286899" cy="6408549"/>
          </a:xfrm>
        </p:spPr>
        <p:txBody>
          <a:bodyPr/>
          <a:lstStyle/>
          <a:p>
            <a:pPr marL="269875" indent="-269875">
              <a:spcBef>
                <a:spcPts val="560"/>
              </a:spcBef>
              <a:buClr>
                <a:srgbClr val="0B32D9"/>
              </a:buClr>
              <a:buSzPct val="60000"/>
              <a:buFont typeface="Wingdings" panose="05000000000000000000" pitchFamily="2" charset="2"/>
              <a:buChar char="n"/>
            </a:pPr>
            <a:r>
              <a:rPr lang="en-US" altLang="zh-CN" dirty="0">
                <a:latin typeface="+mn-lt"/>
                <a:cs typeface="Arial" panose="020B0604020202020204" pitchFamily="34" charset="0"/>
              </a:rPr>
              <a:t>Transaction with roll back             </a:t>
            </a:r>
          </a:p>
          <a:p>
            <a:pPr marL="0" indent="0">
              <a:buNone/>
            </a:pPr>
            <a:r>
              <a:rPr lang="en-US" altLang="zh-CN" dirty="0">
                <a:solidFill>
                  <a:srgbClr val="FF0000"/>
                </a:solidFill>
                <a:latin typeface="+mn-lt"/>
              </a:rPr>
              <a:t>                begin-transaction</a:t>
            </a:r>
          </a:p>
          <a:p>
            <a:pPr marL="342900" indent="-342900" eaLnBrk="1" hangingPunct="1">
              <a:lnSpc>
                <a:spcPct val="90000"/>
              </a:lnSpc>
              <a:buFont typeface="Wingdings" pitchFamily="2" charset="2"/>
              <a:buNone/>
            </a:pPr>
            <a:r>
              <a:rPr lang="en-US" altLang="zh-CN" dirty="0">
                <a:latin typeface="+mn-lt"/>
              </a:rPr>
              <a:t>                  </a:t>
            </a:r>
            <a:r>
              <a:rPr lang="en-US" altLang="zh-CN" b="1" i="1" dirty="0">
                <a:latin typeface="+mn-lt"/>
              </a:rPr>
              <a:t>read</a:t>
            </a:r>
            <a:r>
              <a:rPr lang="en-US" altLang="zh-CN" dirty="0">
                <a:latin typeface="+mn-lt"/>
              </a:rPr>
              <a:t> (A );</a:t>
            </a:r>
          </a:p>
          <a:p>
            <a:pPr marL="342900" indent="-342900" eaLnBrk="1" hangingPunct="1">
              <a:lnSpc>
                <a:spcPct val="90000"/>
              </a:lnSpc>
              <a:spcBef>
                <a:spcPct val="0"/>
              </a:spcBef>
              <a:buFont typeface="Wingdings" pitchFamily="2" charset="2"/>
              <a:buNone/>
            </a:pPr>
            <a:r>
              <a:rPr lang="en-US" altLang="zh-CN" dirty="0">
                <a:latin typeface="+mn-lt"/>
              </a:rPr>
              <a:t>                  A:= A -50;</a:t>
            </a:r>
          </a:p>
          <a:p>
            <a:pPr marL="342900" indent="-342900" eaLnBrk="1" hangingPunct="1">
              <a:lnSpc>
                <a:spcPct val="90000"/>
              </a:lnSpc>
              <a:spcBef>
                <a:spcPct val="0"/>
              </a:spcBef>
              <a:buFont typeface="Wingdings" pitchFamily="2" charset="2"/>
              <a:buNone/>
            </a:pPr>
            <a:r>
              <a:rPr lang="en-US" altLang="zh-CN" dirty="0">
                <a:latin typeface="+mn-lt"/>
              </a:rPr>
              <a:t>                  if   A &lt; 0  then</a:t>
            </a:r>
          </a:p>
          <a:p>
            <a:pPr marL="342900" indent="-342900" eaLnBrk="1" hangingPunct="1">
              <a:lnSpc>
                <a:spcPct val="90000"/>
              </a:lnSpc>
              <a:spcBef>
                <a:spcPct val="0"/>
              </a:spcBef>
              <a:buFont typeface="Wingdings" pitchFamily="2" charset="2"/>
              <a:buNone/>
            </a:pPr>
            <a:r>
              <a:rPr lang="en-US" altLang="zh-CN" dirty="0">
                <a:latin typeface="+mn-lt"/>
              </a:rPr>
              <a:t>                  then  begin </a:t>
            </a:r>
          </a:p>
          <a:p>
            <a:pPr marL="342900" indent="-342900" eaLnBrk="1" hangingPunct="1">
              <a:lnSpc>
                <a:spcPct val="90000"/>
              </a:lnSpc>
              <a:spcBef>
                <a:spcPct val="0"/>
              </a:spcBef>
              <a:buFont typeface="Wingdings" pitchFamily="2" charset="2"/>
              <a:buNone/>
            </a:pPr>
            <a:r>
              <a:rPr lang="en-US" altLang="zh-CN" dirty="0">
                <a:latin typeface="+mn-lt"/>
              </a:rPr>
              <a:t>                            print(‘insufficient funds’)</a:t>
            </a:r>
          </a:p>
          <a:p>
            <a:pPr marL="342900" indent="-342900" eaLnBrk="1" hangingPunct="1">
              <a:lnSpc>
                <a:spcPct val="90000"/>
              </a:lnSpc>
              <a:spcBef>
                <a:spcPct val="0"/>
              </a:spcBef>
              <a:buFont typeface="Wingdings" pitchFamily="2" charset="2"/>
              <a:buNone/>
            </a:pPr>
            <a:r>
              <a:rPr lang="en-US" altLang="zh-CN" dirty="0">
                <a:latin typeface="+mn-lt"/>
              </a:rPr>
              <a:t>                            </a:t>
            </a:r>
            <a:r>
              <a:rPr lang="en-US" altLang="zh-CN" b="1" i="1" dirty="0">
                <a:solidFill>
                  <a:srgbClr val="FF0000"/>
                </a:solidFill>
                <a:latin typeface="+mn-lt"/>
              </a:rPr>
              <a:t>rollback</a:t>
            </a:r>
            <a:r>
              <a:rPr lang="en-US" altLang="zh-CN" dirty="0">
                <a:solidFill>
                  <a:srgbClr val="FF0000"/>
                </a:solidFill>
                <a:latin typeface="+mn-lt"/>
              </a:rPr>
              <a:t> T2</a:t>
            </a:r>
          </a:p>
          <a:p>
            <a:pPr marL="342900" indent="-342900" eaLnBrk="1" hangingPunct="1">
              <a:lnSpc>
                <a:spcPct val="90000"/>
              </a:lnSpc>
              <a:spcBef>
                <a:spcPct val="0"/>
              </a:spcBef>
              <a:buFont typeface="Wingdings" pitchFamily="2" charset="2"/>
              <a:buNone/>
            </a:pPr>
            <a:r>
              <a:rPr lang="en-US" altLang="zh-CN" dirty="0">
                <a:latin typeface="+mn-lt"/>
              </a:rPr>
              <a:t>                           end</a:t>
            </a:r>
          </a:p>
          <a:p>
            <a:pPr marL="342900" indent="-342900" eaLnBrk="1" hangingPunct="1">
              <a:lnSpc>
                <a:spcPct val="90000"/>
              </a:lnSpc>
              <a:spcBef>
                <a:spcPct val="0"/>
              </a:spcBef>
              <a:buFont typeface="Wingdings" pitchFamily="2" charset="2"/>
              <a:buNone/>
            </a:pPr>
            <a:r>
              <a:rPr lang="en-US" altLang="zh-CN" dirty="0">
                <a:latin typeface="+mn-lt"/>
              </a:rPr>
              <a:t>                  else  begin  </a:t>
            </a:r>
          </a:p>
          <a:p>
            <a:pPr marL="342900" indent="-342900" eaLnBrk="1" hangingPunct="1">
              <a:lnSpc>
                <a:spcPct val="90000"/>
              </a:lnSpc>
              <a:spcBef>
                <a:spcPct val="0"/>
              </a:spcBef>
              <a:buFont typeface="Wingdings" pitchFamily="2" charset="2"/>
              <a:buNone/>
            </a:pPr>
            <a:r>
              <a:rPr lang="en-US" altLang="zh-CN" dirty="0">
                <a:latin typeface="+mn-lt"/>
              </a:rPr>
              <a:t>                            </a:t>
            </a:r>
            <a:r>
              <a:rPr lang="en-US" altLang="zh-CN" b="1" i="1" dirty="0">
                <a:latin typeface="+mn-lt"/>
              </a:rPr>
              <a:t>write</a:t>
            </a:r>
            <a:r>
              <a:rPr lang="en-US" altLang="zh-CN" dirty="0">
                <a:latin typeface="+mn-lt"/>
              </a:rPr>
              <a:t> (A);</a:t>
            </a:r>
          </a:p>
          <a:p>
            <a:pPr marL="342900" indent="-342900" eaLnBrk="1" hangingPunct="1">
              <a:lnSpc>
                <a:spcPct val="90000"/>
              </a:lnSpc>
              <a:spcBef>
                <a:spcPct val="0"/>
              </a:spcBef>
              <a:buFont typeface="Wingdings" pitchFamily="2" charset="2"/>
              <a:buNone/>
            </a:pPr>
            <a:r>
              <a:rPr lang="en-US" altLang="zh-CN" dirty="0">
                <a:latin typeface="+mn-lt"/>
              </a:rPr>
              <a:t>                            </a:t>
            </a:r>
            <a:r>
              <a:rPr lang="en-US" altLang="zh-CN" b="1" i="1" dirty="0">
                <a:latin typeface="+mn-lt"/>
              </a:rPr>
              <a:t>read</a:t>
            </a:r>
            <a:r>
              <a:rPr lang="en-US" altLang="zh-CN" dirty="0">
                <a:latin typeface="+mn-lt"/>
              </a:rPr>
              <a:t>  (B);</a:t>
            </a:r>
          </a:p>
          <a:p>
            <a:pPr marL="342900" indent="-342900" eaLnBrk="1" hangingPunct="1">
              <a:lnSpc>
                <a:spcPct val="90000"/>
              </a:lnSpc>
              <a:spcBef>
                <a:spcPct val="0"/>
              </a:spcBef>
              <a:buFont typeface="Wingdings" pitchFamily="2" charset="2"/>
              <a:buNone/>
            </a:pPr>
            <a:r>
              <a:rPr lang="en-US" altLang="zh-CN" dirty="0">
                <a:latin typeface="+mn-lt"/>
              </a:rPr>
              <a:t>                            B :=  B + 50;</a:t>
            </a:r>
          </a:p>
          <a:p>
            <a:pPr marL="342900" indent="-342900" eaLnBrk="1" hangingPunct="1">
              <a:lnSpc>
                <a:spcPct val="90000"/>
              </a:lnSpc>
              <a:spcBef>
                <a:spcPct val="0"/>
              </a:spcBef>
              <a:buFont typeface="Wingdings" pitchFamily="2" charset="2"/>
              <a:buNone/>
            </a:pPr>
            <a:r>
              <a:rPr lang="en-US" altLang="zh-CN" dirty="0">
                <a:latin typeface="+mn-lt"/>
              </a:rPr>
              <a:t>                            </a:t>
            </a:r>
            <a:r>
              <a:rPr lang="en-US" altLang="zh-CN" b="1" i="1" dirty="0">
                <a:latin typeface="+mn-lt"/>
              </a:rPr>
              <a:t>write</a:t>
            </a:r>
            <a:r>
              <a:rPr lang="en-US" altLang="zh-CN" dirty="0">
                <a:latin typeface="+mn-lt"/>
              </a:rPr>
              <a:t> (B);</a:t>
            </a:r>
          </a:p>
          <a:p>
            <a:pPr marL="342900" indent="-342900" eaLnBrk="1" hangingPunct="1">
              <a:lnSpc>
                <a:spcPct val="90000"/>
              </a:lnSpc>
              <a:buFont typeface="Wingdings" pitchFamily="2" charset="2"/>
              <a:buNone/>
            </a:pPr>
            <a:r>
              <a:rPr lang="zh-CN" altLang="en-US" dirty="0">
                <a:latin typeface="+mn-lt"/>
              </a:rPr>
              <a:t>                            </a:t>
            </a:r>
            <a:r>
              <a:rPr lang="en-US" altLang="zh-CN" b="1" i="1" dirty="0">
                <a:solidFill>
                  <a:srgbClr val="FF0000"/>
                </a:solidFill>
                <a:latin typeface="+mn-lt"/>
              </a:rPr>
              <a:t>commit</a:t>
            </a:r>
            <a:r>
              <a:rPr lang="en-US" altLang="zh-CN" dirty="0">
                <a:solidFill>
                  <a:schemeClr val="hlink"/>
                </a:solidFill>
                <a:latin typeface="+mn-lt"/>
              </a:rPr>
              <a:t> T2</a:t>
            </a:r>
            <a:r>
              <a:rPr lang="en-US" altLang="zh-CN" dirty="0">
                <a:latin typeface="+mn-lt"/>
              </a:rPr>
              <a:t> </a:t>
            </a:r>
          </a:p>
          <a:p>
            <a:pPr marL="342900" indent="-342900" eaLnBrk="1" hangingPunct="1">
              <a:lnSpc>
                <a:spcPct val="90000"/>
              </a:lnSpc>
              <a:buFont typeface="Wingdings" pitchFamily="2" charset="2"/>
              <a:buNone/>
            </a:pPr>
            <a:r>
              <a:rPr lang="en-US" altLang="zh-CN" dirty="0">
                <a:latin typeface="+mn-lt"/>
              </a:rPr>
              <a:t>                  end</a:t>
            </a:r>
          </a:p>
          <a:p>
            <a:pPr marL="742950" lvl="1" indent="-285750" eaLnBrk="1" hangingPunct="1">
              <a:lnSpc>
                <a:spcPct val="90000"/>
              </a:lnSpc>
            </a:pPr>
            <a:r>
              <a:rPr lang="en-US" altLang="zh-CN" dirty="0">
                <a:latin typeface="+mn-lt"/>
              </a:rPr>
              <a:t>abort/</a:t>
            </a:r>
            <a:r>
              <a:rPr lang="en-US" altLang="zh-CN" b="1" i="1" dirty="0">
                <a:solidFill>
                  <a:srgbClr val="FF0000"/>
                </a:solidFill>
                <a:latin typeface="+mn-lt"/>
              </a:rPr>
              <a:t>rollback</a:t>
            </a:r>
            <a:r>
              <a:rPr lang="en-US" altLang="zh-CN" dirty="0">
                <a:latin typeface="+mn-lt"/>
              </a:rPr>
              <a:t> T2:  </a:t>
            </a:r>
            <a:r>
              <a:rPr lang="zh-CN" altLang="en-US" dirty="0">
                <a:latin typeface="+mn-lt"/>
              </a:rPr>
              <a:t>撤销之前对</a:t>
            </a:r>
            <a:r>
              <a:rPr lang="en-US" altLang="zh-CN" dirty="0" err="1">
                <a:latin typeface="+mn-lt"/>
              </a:rPr>
              <a:t>loan_A</a:t>
            </a:r>
            <a:r>
              <a:rPr lang="en-US" altLang="zh-CN" dirty="0">
                <a:latin typeface="+mn-lt"/>
              </a:rPr>
              <a:t> </a:t>
            </a:r>
            <a:r>
              <a:rPr lang="zh-CN" altLang="en-US" dirty="0">
                <a:latin typeface="+mn-lt"/>
              </a:rPr>
              <a:t>的修改, 即恢复</a:t>
            </a:r>
            <a:r>
              <a:rPr lang="en-US" altLang="zh-CN" dirty="0" err="1">
                <a:latin typeface="+mn-lt"/>
              </a:rPr>
              <a:t>loan_A</a:t>
            </a:r>
            <a:r>
              <a:rPr lang="en-US" altLang="zh-CN" dirty="0">
                <a:latin typeface="+mn-lt"/>
              </a:rPr>
              <a:t> </a:t>
            </a:r>
            <a:r>
              <a:rPr lang="zh-CN" altLang="en-US" dirty="0">
                <a:latin typeface="+mn-lt"/>
              </a:rPr>
              <a:t>的原值，并立即结束</a:t>
            </a:r>
            <a:r>
              <a:rPr lang="en-US" altLang="zh-CN" dirty="0">
                <a:latin typeface="+mn-lt"/>
              </a:rPr>
              <a:t>T2，</a:t>
            </a:r>
            <a:r>
              <a:rPr lang="zh-CN" altLang="en-US" dirty="0">
                <a:latin typeface="+mn-lt"/>
              </a:rPr>
              <a:t>不再执行其后的各操作</a:t>
            </a:r>
            <a:endParaRPr lang="en-US" altLang="zh-CN" dirty="0">
              <a:latin typeface="+mn-lt"/>
            </a:endParaRPr>
          </a:p>
        </p:txBody>
      </p:sp>
      <p:sp>
        <p:nvSpPr>
          <p:cNvPr id="3" name="灯片编号占位符 2">
            <a:extLst>
              <a:ext uri="{FF2B5EF4-FFF2-40B4-BE49-F238E27FC236}">
                <a16:creationId xmlns:a16="http://schemas.microsoft.com/office/drawing/2014/main" id="{31095E03-D7D2-4893-90F7-0BD824C5089B}"/>
              </a:ext>
            </a:extLst>
          </p:cNvPr>
          <p:cNvSpPr>
            <a:spLocks noGrp="1"/>
          </p:cNvSpPr>
          <p:nvPr>
            <p:ph type="sldNum" sz="quarter" idx="12"/>
          </p:nvPr>
        </p:nvSpPr>
        <p:spPr/>
        <p:txBody>
          <a:bodyPr/>
          <a:lstStyle/>
          <a:p>
            <a:fld id="{47C4BD23-150C-4A56-8E66-9482A3FB2E80}" type="slidenum">
              <a:rPr lang="zh-CN" altLang="en-US" smtClean="0"/>
              <a:t>10</a:t>
            </a:fld>
            <a:endParaRPr lang="zh-CN" altLang="en-US"/>
          </a:p>
        </p:txBody>
      </p:sp>
      <p:sp>
        <p:nvSpPr>
          <p:cNvPr id="4" name="日期占位符 3">
            <a:extLst>
              <a:ext uri="{FF2B5EF4-FFF2-40B4-BE49-F238E27FC236}">
                <a16:creationId xmlns:a16="http://schemas.microsoft.com/office/drawing/2014/main" id="{AE61FA8A-94ED-4C30-8558-5F68A5666165}"/>
              </a:ext>
            </a:extLst>
          </p:cNvPr>
          <p:cNvSpPr>
            <a:spLocks noGrp="1"/>
          </p:cNvSpPr>
          <p:nvPr>
            <p:ph type="dt" sz="half" idx="10"/>
          </p:nvPr>
        </p:nvSpPr>
        <p:spPr/>
        <p:txBody>
          <a:bodyPr/>
          <a:lstStyle/>
          <a:p>
            <a:fld id="{DC151ED7-FBBC-458A-8ABD-81C70AE0B34D}" type="datetime1">
              <a:rPr lang="zh-CN" altLang="en-US" smtClean="0"/>
              <a:t>2021/12/13</a:t>
            </a:fld>
            <a:endParaRPr lang="zh-CN" altLang="en-US" dirty="0"/>
          </a:p>
        </p:txBody>
      </p:sp>
      <p:sp>
        <p:nvSpPr>
          <p:cNvPr id="5" name="AutoShape 3">
            <a:hlinkClick r:id="" action="ppaction://hlinkshowjump?jump=lastslideviewed" highlightClick="1"/>
            <a:extLst>
              <a:ext uri="{FF2B5EF4-FFF2-40B4-BE49-F238E27FC236}">
                <a16:creationId xmlns:a16="http://schemas.microsoft.com/office/drawing/2014/main" id="{0AAA392A-E96A-473E-983A-23A539C5842B}"/>
              </a:ext>
            </a:extLst>
          </p:cNvPr>
          <p:cNvSpPr>
            <a:spLocks noChangeArrowheads="1"/>
          </p:cNvSpPr>
          <p:nvPr/>
        </p:nvSpPr>
        <p:spPr bwMode="auto">
          <a:xfrm>
            <a:off x="11694764" y="5232400"/>
            <a:ext cx="2286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151805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839B61B-D7EA-4228-9434-6325CCD77E47}"/>
              </a:ext>
            </a:extLst>
          </p:cNvPr>
          <p:cNvSpPr>
            <a:spLocks noGrp="1"/>
          </p:cNvSpPr>
          <p:nvPr>
            <p:ph idx="1"/>
          </p:nvPr>
        </p:nvSpPr>
        <p:spPr/>
        <p:txBody>
          <a:bodyPr/>
          <a:lstStyle/>
          <a:p>
            <a:pPr marL="269875" indent="-269875">
              <a:spcBef>
                <a:spcPts val="560"/>
              </a:spcBef>
              <a:buClr>
                <a:srgbClr val="0B32D9"/>
              </a:buClr>
              <a:buSzPct val="60000"/>
              <a:buFont typeface="Wingdings" panose="05000000000000000000" pitchFamily="2" charset="2"/>
              <a:buChar char="n"/>
            </a:pPr>
            <a:r>
              <a:rPr lang="en-US" altLang="zh-CN" dirty="0">
                <a:latin typeface="+mn-lt"/>
                <a:cs typeface="Arial" panose="020B0604020202020204" pitchFamily="34" charset="0"/>
              </a:rPr>
              <a:t>SC(s#, c#, grade)</a:t>
            </a:r>
          </a:p>
        </p:txBody>
      </p:sp>
      <p:sp>
        <p:nvSpPr>
          <p:cNvPr id="3" name="灯片编号占位符 2">
            <a:extLst>
              <a:ext uri="{FF2B5EF4-FFF2-40B4-BE49-F238E27FC236}">
                <a16:creationId xmlns:a16="http://schemas.microsoft.com/office/drawing/2014/main" id="{40D7091D-84AC-4939-82A3-CBB43842A0D0}"/>
              </a:ext>
            </a:extLst>
          </p:cNvPr>
          <p:cNvSpPr>
            <a:spLocks noGrp="1"/>
          </p:cNvSpPr>
          <p:nvPr>
            <p:ph type="sldNum" sz="quarter" idx="12"/>
          </p:nvPr>
        </p:nvSpPr>
        <p:spPr>
          <a:xfrm>
            <a:off x="10778339" y="5924909"/>
            <a:ext cx="458491" cy="365125"/>
          </a:xfrm>
        </p:spPr>
        <p:txBody>
          <a:bodyPr/>
          <a:lstStyle/>
          <a:p>
            <a:fld id="{47C4BD23-150C-4A56-8E66-9482A3FB2E80}" type="slidenum">
              <a:rPr lang="zh-CN" altLang="en-US" smtClean="0"/>
              <a:t>11</a:t>
            </a:fld>
            <a:endParaRPr lang="zh-CN" altLang="en-US"/>
          </a:p>
        </p:txBody>
      </p:sp>
      <p:sp>
        <p:nvSpPr>
          <p:cNvPr id="4" name="日期占位符 3">
            <a:extLst>
              <a:ext uri="{FF2B5EF4-FFF2-40B4-BE49-F238E27FC236}">
                <a16:creationId xmlns:a16="http://schemas.microsoft.com/office/drawing/2014/main" id="{72550F19-3266-4D54-BC0D-D3C049E006C3}"/>
              </a:ext>
            </a:extLst>
          </p:cNvPr>
          <p:cNvSpPr>
            <a:spLocks noGrp="1"/>
          </p:cNvSpPr>
          <p:nvPr>
            <p:ph type="dt" sz="half" idx="10"/>
          </p:nvPr>
        </p:nvSpPr>
        <p:spPr/>
        <p:txBody>
          <a:bodyPr/>
          <a:lstStyle/>
          <a:p>
            <a:fld id="{61AB8FE1-D474-471A-977E-A6EF59DBDA43}" type="datetime1">
              <a:rPr lang="zh-CN" altLang="en-US" smtClean="0"/>
              <a:t>2021/12/13</a:t>
            </a:fld>
            <a:endParaRPr lang="zh-CN" altLang="en-US" dirty="0"/>
          </a:p>
        </p:txBody>
      </p:sp>
      <p:sp>
        <p:nvSpPr>
          <p:cNvPr id="5" name="内容占位符 2">
            <a:extLst>
              <a:ext uri="{FF2B5EF4-FFF2-40B4-BE49-F238E27FC236}">
                <a16:creationId xmlns:a16="http://schemas.microsoft.com/office/drawing/2014/main" id="{AD1A5761-4684-4415-8AB6-51D299CAC01B}"/>
              </a:ext>
            </a:extLst>
          </p:cNvPr>
          <p:cNvSpPr txBox="1">
            <a:spLocks/>
          </p:cNvSpPr>
          <p:nvPr/>
        </p:nvSpPr>
        <p:spPr>
          <a:xfrm>
            <a:off x="801638" y="1237267"/>
            <a:ext cx="4048622" cy="4383465"/>
          </a:xfrm>
          <a:prstGeom prst="rect">
            <a:avLst/>
          </a:prstGeom>
          <a:solidFill>
            <a:schemeClr val="bg1">
              <a:lumMod val="95000"/>
            </a:schemeClr>
          </a:solidFill>
          <a:ln>
            <a:noFill/>
          </a:ln>
        </p:spPr>
        <p:txBody>
          <a:bodyPr vert="horz" lIns="91440" tIns="45720" rIns="91440" bIns="45720" rtlCol="0">
            <a:normAutofit/>
          </a:bodyPr>
          <a:lstStyle>
            <a:lvl1pPr marL="271463" indent="-271463" algn="l" defTabSz="914400" rtl="0" eaLnBrk="1" latinLnBrk="0" hangingPunct="1">
              <a:lnSpc>
                <a:spcPct val="100000"/>
              </a:lnSpc>
              <a:spcBef>
                <a:spcPts val="500"/>
              </a:spcBef>
              <a:buClr>
                <a:srgbClr val="1404E0"/>
              </a:buClr>
              <a:buSzPct val="80000"/>
              <a:buFont typeface="Wingdings" panose="05000000000000000000" pitchFamily="2" charset="2"/>
              <a:buChar char="l"/>
              <a:defRPr sz="2400" kern="1200">
                <a:solidFill>
                  <a:schemeClr val="tx1"/>
                </a:solidFill>
                <a:latin typeface="微软雅黑 Light" panose="020B0502040204020203" pitchFamily="34" charset="-122"/>
                <a:ea typeface="微软雅黑 Light" panose="020B0502040204020203" pitchFamily="34" charset="-122"/>
                <a:cs typeface="+mn-cs"/>
              </a:defRPr>
            </a:lvl1pPr>
            <a:lvl2pPr marL="627063" indent="-269875" algn="l" defTabSz="914400" rtl="0" eaLnBrk="1" latinLnBrk="0" hangingPunct="1">
              <a:lnSpc>
                <a:spcPct val="100000"/>
              </a:lnSpc>
              <a:spcBef>
                <a:spcPts val="500"/>
              </a:spcBef>
              <a:buClr>
                <a:srgbClr val="FF0000"/>
              </a:buClr>
              <a:buSzPct val="60000"/>
              <a:buFont typeface="Wingdings" panose="05000000000000000000" pitchFamily="2" charset="2"/>
              <a:buChar char="p"/>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898525" indent="-363538" algn="l" defTabSz="914400" rtl="0" eaLnBrk="1" latinLnBrk="0" hangingPunct="1">
              <a:lnSpc>
                <a:spcPct val="100000"/>
              </a:lnSpc>
              <a:spcBef>
                <a:spcPts val="500"/>
              </a:spcBef>
              <a:buClr>
                <a:schemeClr val="accent2">
                  <a:lumMod val="75000"/>
                </a:schemeClr>
              </a:buClr>
              <a:buSzPct val="133000"/>
              <a:buFont typeface="微软雅黑 Light" panose="020B0502040204020203" pitchFamily="34" charset="-122"/>
              <a:buChar char="－"/>
              <a:defRPr sz="24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dirty="0">
                <a:latin typeface="+mn-lt"/>
                <a:cs typeface="Times New Roman" pitchFamily="18" charset="0"/>
              </a:rPr>
              <a:t>insert into </a:t>
            </a:r>
            <a:r>
              <a:rPr lang="en-US" altLang="zh-CN" dirty="0" err="1">
                <a:solidFill>
                  <a:srgbClr val="FF0000"/>
                </a:solidFill>
                <a:latin typeface="+mn-lt"/>
                <a:cs typeface="Times New Roman" pitchFamily="18" charset="0"/>
              </a:rPr>
              <a:t>MaxGrade</a:t>
            </a:r>
            <a:r>
              <a:rPr lang="en-US" altLang="zh-CN" dirty="0">
                <a:latin typeface="+mn-lt"/>
                <a:cs typeface="Times New Roman" pitchFamily="18" charset="0"/>
              </a:rPr>
              <a:t>(c#, </a:t>
            </a:r>
            <a:r>
              <a:rPr lang="en-US" altLang="zh-CN" dirty="0" err="1">
                <a:latin typeface="+mn-lt"/>
                <a:cs typeface="Times New Roman" pitchFamily="18" charset="0"/>
              </a:rPr>
              <a:t>maxG</a:t>
            </a:r>
            <a:r>
              <a:rPr lang="en-US" altLang="zh-CN" dirty="0">
                <a:latin typeface="+mn-lt"/>
                <a:cs typeface="Times New Roman" pitchFamily="18" charset="0"/>
              </a:rPr>
              <a:t>)</a:t>
            </a:r>
          </a:p>
          <a:p>
            <a:pPr marL="0" indent="0">
              <a:buFont typeface="Wingdings" panose="05000000000000000000" pitchFamily="2" charset="2"/>
              <a:buNone/>
            </a:pPr>
            <a:r>
              <a:rPr lang="en-US" altLang="zh-CN" dirty="0">
                <a:latin typeface="+mn-lt"/>
                <a:cs typeface="Times New Roman" pitchFamily="18" charset="0"/>
              </a:rPr>
              <a:t>    select c#, max(grade) </a:t>
            </a:r>
          </a:p>
          <a:p>
            <a:pPr marL="0" indent="0">
              <a:buFont typeface="Wingdings" panose="05000000000000000000" pitchFamily="2" charset="2"/>
              <a:buNone/>
            </a:pPr>
            <a:r>
              <a:rPr lang="en-US" altLang="zh-CN" dirty="0">
                <a:latin typeface="+mn-lt"/>
                <a:cs typeface="Times New Roman" pitchFamily="18" charset="0"/>
              </a:rPr>
              <a:t>    from  </a:t>
            </a:r>
            <a:r>
              <a:rPr lang="en-US" altLang="zh-CN" dirty="0">
                <a:solidFill>
                  <a:srgbClr val="FF0000"/>
                </a:solidFill>
                <a:latin typeface="+mn-lt"/>
                <a:cs typeface="Times New Roman" pitchFamily="18" charset="0"/>
              </a:rPr>
              <a:t>SC</a:t>
            </a:r>
          </a:p>
          <a:p>
            <a:pPr marL="0" indent="0">
              <a:buFont typeface="Wingdings" panose="05000000000000000000" pitchFamily="2" charset="2"/>
              <a:buNone/>
            </a:pPr>
            <a:r>
              <a:rPr lang="en-US" altLang="zh-CN" dirty="0">
                <a:latin typeface="+mn-lt"/>
                <a:cs typeface="Times New Roman" pitchFamily="18" charset="0"/>
              </a:rPr>
              <a:t>    group by </a:t>
            </a:r>
            <a:r>
              <a:rPr lang="en-US" altLang="zh-CN" dirty="0" err="1">
                <a:latin typeface="+mn-lt"/>
                <a:cs typeface="Times New Roman" pitchFamily="18" charset="0"/>
              </a:rPr>
              <a:t>c#</a:t>
            </a:r>
            <a:endParaRPr lang="en-US" altLang="zh-CN" dirty="0">
              <a:latin typeface="+mn-lt"/>
              <a:cs typeface="Times New Roman" pitchFamily="18" charset="0"/>
            </a:endParaRPr>
          </a:p>
          <a:p>
            <a:pPr marL="0" indent="0">
              <a:buFont typeface="Wingdings" panose="05000000000000000000" pitchFamily="2" charset="2"/>
              <a:buNone/>
            </a:pPr>
            <a:endParaRPr lang="en-US" altLang="zh-CN" dirty="0">
              <a:solidFill>
                <a:srgbClr val="C00000"/>
              </a:solidFill>
              <a:latin typeface="+mn-lt"/>
              <a:cs typeface="Times New Roman" pitchFamily="18" charset="0"/>
            </a:endParaRPr>
          </a:p>
          <a:p>
            <a:pPr marL="0" indent="0">
              <a:buFont typeface="Wingdings" panose="05000000000000000000" pitchFamily="2" charset="2"/>
              <a:buNone/>
            </a:pPr>
            <a:endParaRPr lang="en-US" altLang="zh-CN" dirty="0">
              <a:solidFill>
                <a:srgbClr val="C00000"/>
              </a:solidFill>
              <a:latin typeface="+mn-lt"/>
              <a:cs typeface="Times New Roman" pitchFamily="18" charset="0"/>
            </a:endParaRPr>
          </a:p>
          <a:p>
            <a:pPr marL="0" indent="0">
              <a:buFont typeface="Wingdings" panose="05000000000000000000" pitchFamily="2" charset="2"/>
              <a:buNone/>
            </a:pPr>
            <a:r>
              <a:rPr lang="en-US" altLang="zh-CN" dirty="0">
                <a:latin typeface="+mn-lt"/>
                <a:cs typeface="Times New Roman" pitchFamily="18" charset="0"/>
              </a:rPr>
              <a:t>update  </a:t>
            </a:r>
            <a:r>
              <a:rPr lang="en-US" altLang="zh-CN" dirty="0">
                <a:solidFill>
                  <a:srgbClr val="FF0000"/>
                </a:solidFill>
                <a:latin typeface="+mn-lt"/>
                <a:cs typeface="Times New Roman" pitchFamily="18" charset="0"/>
              </a:rPr>
              <a:t>SC</a:t>
            </a:r>
          </a:p>
          <a:p>
            <a:pPr marL="0" indent="0">
              <a:buFont typeface="Wingdings" panose="05000000000000000000" pitchFamily="2" charset="2"/>
              <a:buNone/>
            </a:pPr>
            <a:r>
              <a:rPr lang="en-US" altLang="zh-CN" dirty="0">
                <a:latin typeface="+mn-lt"/>
                <a:cs typeface="Times New Roman" pitchFamily="18" charset="0"/>
              </a:rPr>
              <a:t>set        grade=grade +5</a:t>
            </a:r>
          </a:p>
          <a:p>
            <a:pPr marL="0" indent="0">
              <a:buFont typeface="Wingdings" panose="05000000000000000000" pitchFamily="2" charset="2"/>
              <a:buNone/>
            </a:pPr>
            <a:r>
              <a:rPr lang="en-US" altLang="zh-CN" dirty="0">
                <a:latin typeface="+mn-lt"/>
                <a:cs typeface="Times New Roman" pitchFamily="18" charset="0"/>
              </a:rPr>
              <a:t>where  </a:t>
            </a:r>
            <a:r>
              <a:rPr lang="en-US" altLang="zh-CN" dirty="0" err="1">
                <a:latin typeface="+mn-lt"/>
                <a:cs typeface="Times New Roman" pitchFamily="18" charset="0"/>
              </a:rPr>
              <a:t>c#</a:t>
            </a:r>
            <a:r>
              <a:rPr lang="en-US" altLang="zh-CN" dirty="0">
                <a:latin typeface="+mn-lt"/>
                <a:cs typeface="Times New Roman" pitchFamily="18" charset="0"/>
              </a:rPr>
              <a:t>=301141</a:t>
            </a:r>
            <a:r>
              <a:rPr lang="en-US" altLang="zh-CN" dirty="0">
                <a:solidFill>
                  <a:srgbClr val="FF0000"/>
                </a:solidFill>
                <a:latin typeface="+mn-lt"/>
                <a:cs typeface="Times New Roman" pitchFamily="18" charset="0"/>
              </a:rPr>
              <a:t> </a:t>
            </a:r>
            <a:endParaRPr lang="zh-CN" altLang="en-US" dirty="0">
              <a:latin typeface="+mn-lt"/>
            </a:endParaRPr>
          </a:p>
        </p:txBody>
      </p:sp>
      <p:sp>
        <p:nvSpPr>
          <p:cNvPr id="6" name="内容占位符 2">
            <a:extLst>
              <a:ext uri="{FF2B5EF4-FFF2-40B4-BE49-F238E27FC236}">
                <a16:creationId xmlns:a16="http://schemas.microsoft.com/office/drawing/2014/main" id="{7A7CC15D-7550-4FBD-9AA0-2F082FBAE820}"/>
              </a:ext>
            </a:extLst>
          </p:cNvPr>
          <p:cNvSpPr txBox="1">
            <a:spLocks/>
          </p:cNvSpPr>
          <p:nvPr/>
        </p:nvSpPr>
        <p:spPr bwMode="auto">
          <a:xfrm>
            <a:off x="5952690" y="1237268"/>
            <a:ext cx="3878100" cy="4383464"/>
          </a:xfrm>
          <a:prstGeom prst="rect">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lvl1pPr marL="193675" indent="-193675" algn="l" rtl="0" eaLnBrk="0" fontAlgn="base" hangingPunct="0">
              <a:spcBef>
                <a:spcPct val="20000"/>
              </a:spcBef>
              <a:spcAft>
                <a:spcPct val="0"/>
              </a:spcAft>
              <a:buClr>
                <a:schemeClr val="folHlink"/>
              </a:buClr>
              <a:buSzPct val="60000"/>
              <a:buFont typeface="Wingdings" pitchFamily="2" charset="2"/>
              <a:buChar char="n"/>
              <a:defRPr kumimoji="1" sz="2400">
                <a:solidFill>
                  <a:schemeClr val="tx1"/>
                </a:solidFill>
                <a:latin typeface="+mn-lt"/>
                <a:ea typeface="+mn-ea"/>
                <a:cs typeface="+mn-cs"/>
              </a:defRPr>
            </a:lvl1pPr>
            <a:lvl2pPr marL="573088" indent="-188913" algn="l" rtl="0" eaLnBrk="0" fontAlgn="base" hangingPunct="0">
              <a:spcBef>
                <a:spcPct val="20000"/>
              </a:spcBef>
              <a:spcAft>
                <a:spcPct val="0"/>
              </a:spcAft>
              <a:buClr>
                <a:schemeClr val="hlink"/>
              </a:buClr>
              <a:buSzPct val="55000"/>
              <a:buFont typeface="Wingdings" pitchFamily="2" charset="2"/>
              <a:buChar char="n"/>
              <a:defRPr kumimoji="1" sz="2400">
                <a:solidFill>
                  <a:schemeClr val="tx1"/>
                </a:solidFill>
                <a:latin typeface="+mn-lt"/>
                <a:ea typeface="+mn-ea"/>
              </a:defRPr>
            </a:lvl2pPr>
            <a:lvl3pPr marL="952500" indent="-188913"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4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4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4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4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400">
                <a:solidFill>
                  <a:schemeClr val="tx1"/>
                </a:solidFill>
                <a:latin typeface="+mn-lt"/>
                <a:ea typeface="+mn-ea"/>
              </a:defRPr>
            </a:lvl9pPr>
          </a:lstStyle>
          <a:p>
            <a:pPr marL="0" indent="0">
              <a:buNone/>
            </a:pPr>
            <a:r>
              <a:rPr lang="en-US" altLang="zh-CN" dirty="0">
                <a:solidFill>
                  <a:srgbClr val="C00000"/>
                </a:solidFill>
                <a:cs typeface="Times New Roman" pitchFamily="18" charset="0"/>
              </a:rPr>
              <a:t> </a:t>
            </a:r>
            <a:r>
              <a:rPr lang="en-US" altLang="zh-CN" b="1" dirty="0">
                <a:cs typeface="Times New Roman" pitchFamily="18" charset="0"/>
              </a:rPr>
              <a:t>read</a:t>
            </a:r>
            <a:r>
              <a:rPr lang="en-US" altLang="zh-CN" dirty="0">
                <a:cs typeface="Times New Roman" pitchFamily="18" charset="0"/>
              </a:rPr>
              <a:t>(SC(s#, c#, grade))</a:t>
            </a:r>
            <a:endParaRPr lang="en-US" altLang="zh-CN" dirty="0"/>
          </a:p>
          <a:p>
            <a:pPr marL="0" indent="0" eaLnBrk="1" hangingPunct="1">
              <a:buFont typeface="Wingdings" pitchFamily="2" charset="2"/>
              <a:buNone/>
            </a:pPr>
            <a:r>
              <a:rPr lang="en-US" altLang="zh-CN" dirty="0">
                <a:cs typeface="Times New Roman" pitchFamily="18" charset="0"/>
              </a:rPr>
              <a:t>                              </a:t>
            </a:r>
          </a:p>
          <a:p>
            <a:pPr marL="0" indent="0" eaLnBrk="1" hangingPunct="1">
              <a:buFont typeface="Wingdings" pitchFamily="2" charset="2"/>
              <a:buNone/>
            </a:pPr>
            <a:r>
              <a:rPr lang="en-US" altLang="zh-CN" dirty="0">
                <a:cs typeface="Times New Roman" pitchFamily="18" charset="0"/>
              </a:rPr>
              <a:t> </a:t>
            </a:r>
            <a:r>
              <a:rPr lang="en-US" altLang="zh-CN" b="1" dirty="0">
                <a:cs typeface="Times New Roman" pitchFamily="18" charset="0"/>
              </a:rPr>
              <a:t>write</a:t>
            </a:r>
            <a:r>
              <a:rPr lang="en-US" altLang="zh-CN" dirty="0">
                <a:cs typeface="Times New Roman" pitchFamily="18" charset="0"/>
              </a:rPr>
              <a:t>(</a:t>
            </a:r>
            <a:r>
              <a:rPr lang="en-US" altLang="zh-CN" dirty="0" err="1">
                <a:cs typeface="Times New Roman" pitchFamily="18" charset="0"/>
              </a:rPr>
              <a:t>MaxGrade</a:t>
            </a:r>
            <a:r>
              <a:rPr lang="en-US" altLang="zh-CN" dirty="0">
                <a:cs typeface="Times New Roman" pitchFamily="18" charset="0"/>
              </a:rPr>
              <a:t>(c#, </a:t>
            </a:r>
            <a:r>
              <a:rPr lang="en-US" altLang="zh-CN" dirty="0" err="1">
                <a:cs typeface="Times New Roman" pitchFamily="18" charset="0"/>
              </a:rPr>
              <a:t>maxG</a:t>
            </a:r>
            <a:r>
              <a:rPr lang="en-US" altLang="zh-CN" dirty="0">
                <a:cs typeface="Times New Roman" pitchFamily="18" charset="0"/>
              </a:rPr>
              <a:t>))</a:t>
            </a:r>
          </a:p>
          <a:p>
            <a:pPr marL="0" indent="0" eaLnBrk="1" hangingPunct="1">
              <a:buFont typeface="Wingdings" pitchFamily="2" charset="2"/>
              <a:buNone/>
            </a:pPr>
            <a:r>
              <a:rPr lang="en-US" altLang="zh-CN" dirty="0">
                <a:cs typeface="Times New Roman" pitchFamily="18" charset="0"/>
              </a:rPr>
              <a:t>    </a:t>
            </a:r>
          </a:p>
          <a:p>
            <a:pPr marL="0" indent="0" eaLnBrk="1" hangingPunct="1">
              <a:buFont typeface="Wingdings" pitchFamily="2" charset="2"/>
              <a:buNone/>
            </a:pPr>
            <a:endParaRPr lang="en-US" altLang="zh-CN" dirty="0">
              <a:cs typeface="Times New Roman" pitchFamily="18" charset="0"/>
            </a:endParaRPr>
          </a:p>
          <a:p>
            <a:pPr marL="0" indent="0" eaLnBrk="1" hangingPunct="1">
              <a:buFont typeface="Wingdings" pitchFamily="2" charset="2"/>
              <a:buNone/>
            </a:pPr>
            <a:endParaRPr lang="en-US" altLang="zh-CN" dirty="0">
              <a:cs typeface="Times New Roman" pitchFamily="18" charset="0"/>
            </a:endParaRPr>
          </a:p>
          <a:p>
            <a:pPr marL="0" indent="0" eaLnBrk="1" hangingPunct="1">
              <a:buFont typeface="Wingdings" pitchFamily="2" charset="2"/>
              <a:buNone/>
            </a:pPr>
            <a:r>
              <a:rPr lang="en-US" altLang="zh-CN" b="1" dirty="0">
                <a:cs typeface="Times New Roman" pitchFamily="18" charset="0"/>
              </a:rPr>
              <a:t>read</a:t>
            </a:r>
            <a:r>
              <a:rPr lang="en-US" altLang="zh-CN" dirty="0">
                <a:cs typeface="Times New Roman" pitchFamily="18" charset="0"/>
              </a:rPr>
              <a:t>(</a:t>
            </a:r>
            <a:r>
              <a:rPr lang="en-US" altLang="zh-CN" dirty="0" err="1">
                <a:cs typeface="Times New Roman" pitchFamily="18" charset="0"/>
              </a:rPr>
              <a:t>SC.c</a:t>
            </a:r>
            <a:r>
              <a:rPr lang="en-US" altLang="zh-CN" dirty="0">
                <a:cs typeface="Times New Roman" pitchFamily="18" charset="0"/>
              </a:rPr>
              <a:t>#)</a:t>
            </a:r>
          </a:p>
          <a:p>
            <a:pPr marL="0" indent="0" eaLnBrk="1" hangingPunct="1">
              <a:buNone/>
            </a:pPr>
            <a:r>
              <a:rPr lang="en-US" altLang="zh-CN" b="1" dirty="0">
                <a:cs typeface="Times New Roman" pitchFamily="18" charset="0"/>
              </a:rPr>
              <a:t>read</a:t>
            </a:r>
            <a:r>
              <a:rPr lang="en-US" altLang="zh-CN" dirty="0">
                <a:cs typeface="Times New Roman" pitchFamily="18" charset="0"/>
              </a:rPr>
              <a:t>(</a:t>
            </a:r>
            <a:r>
              <a:rPr lang="en-US" altLang="zh-CN" dirty="0" err="1">
                <a:cs typeface="Times New Roman" pitchFamily="18" charset="0"/>
              </a:rPr>
              <a:t>SC.grade</a:t>
            </a:r>
            <a:r>
              <a:rPr lang="en-US" altLang="zh-CN" dirty="0">
                <a:cs typeface="Times New Roman" pitchFamily="18" charset="0"/>
              </a:rPr>
              <a:t>)</a:t>
            </a:r>
          </a:p>
          <a:p>
            <a:pPr marL="0" indent="0" eaLnBrk="1" hangingPunct="1">
              <a:buFont typeface="Wingdings" pitchFamily="2" charset="2"/>
              <a:buNone/>
            </a:pPr>
            <a:r>
              <a:rPr lang="en-US" altLang="zh-CN" b="1" dirty="0">
                <a:cs typeface="Times New Roman" pitchFamily="18" charset="0"/>
              </a:rPr>
              <a:t>write</a:t>
            </a:r>
            <a:r>
              <a:rPr lang="en-US" altLang="zh-CN" dirty="0">
                <a:cs typeface="Times New Roman" pitchFamily="18" charset="0"/>
              </a:rPr>
              <a:t>(grade)</a:t>
            </a:r>
          </a:p>
        </p:txBody>
      </p:sp>
      <p:sp>
        <p:nvSpPr>
          <p:cNvPr id="7" name="左右箭头 6">
            <a:extLst>
              <a:ext uri="{FF2B5EF4-FFF2-40B4-BE49-F238E27FC236}">
                <a16:creationId xmlns:a16="http://schemas.microsoft.com/office/drawing/2014/main" id="{7642895E-4B06-4294-A693-D6B6D9904AA0}"/>
              </a:ext>
            </a:extLst>
          </p:cNvPr>
          <p:cNvSpPr/>
          <p:nvPr/>
        </p:nvSpPr>
        <p:spPr bwMode="auto">
          <a:xfrm>
            <a:off x="4978925" y="2203202"/>
            <a:ext cx="845100" cy="234600"/>
          </a:xfrm>
          <a:prstGeom prst="leftRightArrow">
            <a:avLst/>
          </a:prstGeom>
          <a:solidFill>
            <a:schemeClr val="bg1">
              <a:lumMod val="9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u="none" strike="noStrike" cap="none" normalizeH="0" baseline="0">
              <a:ln>
                <a:noFill/>
              </a:ln>
              <a:solidFill>
                <a:schemeClr val="tx1"/>
              </a:solidFill>
              <a:effectLst/>
              <a:ea typeface="宋体" pitchFamily="2" charset="-122"/>
            </a:endParaRPr>
          </a:p>
        </p:txBody>
      </p:sp>
      <p:sp>
        <p:nvSpPr>
          <p:cNvPr id="8" name="左右箭头 7">
            <a:extLst>
              <a:ext uri="{FF2B5EF4-FFF2-40B4-BE49-F238E27FC236}">
                <a16:creationId xmlns:a16="http://schemas.microsoft.com/office/drawing/2014/main" id="{81A89A6F-28BE-49C6-B2D1-2D9478AD42D2}"/>
              </a:ext>
            </a:extLst>
          </p:cNvPr>
          <p:cNvSpPr/>
          <p:nvPr/>
        </p:nvSpPr>
        <p:spPr bwMode="auto">
          <a:xfrm>
            <a:off x="4978925" y="4778625"/>
            <a:ext cx="845100" cy="234600"/>
          </a:xfrm>
          <a:prstGeom prst="leftRightArrow">
            <a:avLst/>
          </a:prstGeom>
          <a:solidFill>
            <a:schemeClr val="bg1">
              <a:lumMod val="9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u="none" strike="noStrike" cap="none" normalizeH="0" baseline="0">
              <a:ln>
                <a:noFill/>
              </a:ln>
              <a:solidFill>
                <a:schemeClr val="tx1"/>
              </a:solidFill>
              <a:effectLst/>
              <a:ea typeface="宋体" pitchFamily="2" charset="-122"/>
            </a:endParaRPr>
          </a:p>
        </p:txBody>
      </p:sp>
    </p:spTree>
    <p:extLst>
      <p:ext uri="{BB962C8B-B14F-4D97-AF65-F5344CB8AC3E}">
        <p14:creationId xmlns:p14="http://schemas.microsoft.com/office/powerpoint/2010/main" val="3507231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A65ADC5-BED3-4128-9F50-D53A74E63192}"/>
              </a:ext>
            </a:extLst>
          </p:cNvPr>
          <p:cNvSpPr>
            <a:spLocks noGrp="1"/>
          </p:cNvSpPr>
          <p:nvPr>
            <p:ph type="sldNum" sz="quarter" idx="12"/>
          </p:nvPr>
        </p:nvSpPr>
        <p:spPr/>
        <p:txBody>
          <a:bodyPr/>
          <a:lstStyle/>
          <a:p>
            <a:fld id="{47C4BD23-150C-4A56-8E66-9482A3FB2E80}" type="slidenum">
              <a:rPr lang="zh-CN" altLang="en-US" smtClean="0"/>
              <a:t>12</a:t>
            </a:fld>
            <a:endParaRPr lang="zh-CN" altLang="en-US"/>
          </a:p>
        </p:txBody>
      </p:sp>
      <p:sp>
        <p:nvSpPr>
          <p:cNvPr id="4" name="日期占位符 3">
            <a:extLst>
              <a:ext uri="{FF2B5EF4-FFF2-40B4-BE49-F238E27FC236}">
                <a16:creationId xmlns:a16="http://schemas.microsoft.com/office/drawing/2014/main" id="{CA76694A-35FE-4980-A7C4-A7038074584F}"/>
              </a:ext>
            </a:extLst>
          </p:cNvPr>
          <p:cNvSpPr>
            <a:spLocks noGrp="1"/>
          </p:cNvSpPr>
          <p:nvPr>
            <p:ph type="dt" sz="half" idx="10"/>
          </p:nvPr>
        </p:nvSpPr>
        <p:spPr/>
        <p:txBody>
          <a:bodyPr/>
          <a:lstStyle/>
          <a:p>
            <a:fld id="{3406BC77-A811-463F-AA14-8249D2D1D261}" type="datetime1">
              <a:rPr lang="zh-CN" altLang="en-US" smtClean="0"/>
              <a:t>2021/12/13</a:t>
            </a:fld>
            <a:endParaRPr lang="zh-CN" altLang="en-US" dirty="0"/>
          </a:p>
        </p:txBody>
      </p:sp>
      <p:sp>
        <p:nvSpPr>
          <p:cNvPr id="5" name="Rectangle 2">
            <a:extLst>
              <a:ext uri="{FF2B5EF4-FFF2-40B4-BE49-F238E27FC236}">
                <a16:creationId xmlns:a16="http://schemas.microsoft.com/office/drawing/2014/main" id="{0C510F60-8DBC-4D7E-BD57-514F60D1759D}"/>
              </a:ext>
            </a:extLst>
          </p:cNvPr>
          <p:cNvSpPr txBox="1">
            <a:spLocks noChangeArrowheads="1"/>
          </p:cNvSpPr>
          <p:nvPr/>
        </p:nvSpPr>
        <p:spPr>
          <a:xfrm>
            <a:off x="300087" y="290660"/>
            <a:ext cx="8382000" cy="5549245"/>
          </a:xfrm>
          <a:prstGeom prst="rect">
            <a:avLst/>
          </a:prstGeom>
          <a:noFill/>
          <a:ln>
            <a:noFill/>
          </a:ln>
        </p:spPr>
        <p:txBody>
          <a:bodyPr vert="horz" lIns="91440" tIns="45720" rIns="91440" bIns="45720" rtlCol="0">
            <a:normAutofit/>
          </a:bodyPr>
          <a:lstStyle>
            <a:lvl1pPr marL="271463" indent="-271463" algn="l" defTabSz="914400" rtl="0" eaLnBrk="1" latinLnBrk="0" hangingPunct="1">
              <a:lnSpc>
                <a:spcPct val="100000"/>
              </a:lnSpc>
              <a:spcBef>
                <a:spcPts val="500"/>
              </a:spcBef>
              <a:buClr>
                <a:srgbClr val="1404E0"/>
              </a:buClr>
              <a:buSzPct val="80000"/>
              <a:buFont typeface="Wingdings" panose="05000000000000000000" pitchFamily="2" charset="2"/>
              <a:buChar char="l"/>
              <a:defRPr sz="2400" kern="1200">
                <a:solidFill>
                  <a:schemeClr val="tx1"/>
                </a:solidFill>
                <a:latin typeface="微软雅黑 Light" panose="020B0502040204020203" pitchFamily="34" charset="-122"/>
                <a:ea typeface="微软雅黑 Light" panose="020B0502040204020203" pitchFamily="34" charset="-122"/>
                <a:cs typeface="+mn-cs"/>
              </a:defRPr>
            </a:lvl1pPr>
            <a:lvl2pPr marL="627063" indent="-269875" algn="l" defTabSz="914400" rtl="0" eaLnBrk="1" latinLnBrk="0" hangingPunct="1">
              <a:lnSpc>
                <a:spcPct val="100000"/>
              </a:lnSpc>
              <a:spcBef>
                <a:spcPts val="500"/>
              </a:spcBef>
              <a:buClr>
                <a:srgbClr val="FF0000"/>
              </a:buClr>
              <a:buSzPct val="60000"/>
              <a:buFont typeface="Wingdings" panose="05000000000000000000" pitchFamily="2" charset="2"/>
              <a:buChar char="p"/>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898525" indent="-363538" algn="l" defTabSz="914400" rtl="0" eaLnBrk="1" latinLnBrk="0" hangingPunct="1">
              <a:lnSpc>
                <a:spcPct val="100000"/>
              </a:lnSpc>
              <a:spcBef>
                <a:spcPts val="500"/>
              </a:spcBef>
              <a:buClr>
                <a:schemeClr val="accent2">
                  <a:lumMod val="75000"/>
                </a:schemeClr>
              </a:buClr>
              <a:buSzPct val="133000"/>
              <a:buFont typeface="微软雅黑 Light" panose="020B0502040204020203" pitchFamily="34" charset="-122"/>
              <a:buChar char="－"/>
              <a:defRPr sz="24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90000"/>
              </a:lnSpc>
              <a:buFont typeface="Wingdings" panose="05000000000000000000" pitchFamily="2" charset="2"/>
              <a:buNone/>
            </a:pPr>
            <a:r>
              <a:rPr lang="en-US" altLang="zh-CN" dirty="0">
                <a:latin typeface="+mn-lt"/>
              </a:rPr>
              <a:t>   DECLARE   @transfer_name   varchar(10)    /*</a:t>
            </a:r>
            <a:r>
              <a:rPr lang="zh-CN" altLang="en-US" dirty="0">
                <a:latin typeface="+mn-lt"/>
              </a:rPr>
              <a:t>事务变量定义*/</a:t>
            </a:r>
          </a:p>
          <a:p>
            <a:pPr marL="342900" indent="-342900">
              <a:lnSpc>
                <a:spcPct val="90000"/>
              </a:lnSpc>
              <a:buFont typeface="Wingdings" panose="05000000000000000000" pitchFamily="2" charset="2"/>
              <a:buNone/>
            </a:pPr>
            <a:r>
              <a:rPr lang="zh-CN" altLang="en-US" dirty="0">
                <a:latin typeface="+mn-lt"/>
              </a:rPr>
              <a:t>    </a:t>
            </a:r>
            <a:r>
              <a:rPr lang="en-US" altLang="zh-CN" dirty="0">
                <a:latin typeface="+mn-lt"/>
              </a:rPr>
              <a:t>SET @transfer_name = ‘I-transfer-from-A-to-B’   /*</a:t>
            </a:r>
            <a:r>
              <a:rPr lang="zh-CN" altLang="en-US" dirty="0">
                <a:latin typeface="+mn-lt"/>
              </a:rPr>
              <a:t>事务命名*/</a:t>
            </a:r>
          </a:p>
          <a:p>
            <a:pPr marL="342900" indent="-342900">
              <a:lnSpc>
                <a:spcPct val="90000"/>
              </a:lnSpc>
              <a:buFont typeface="Wingdings" panose="05000000000000000000" pitchFamily="2" charset="2"/>
              <a:buNone/>
            </a:pPr>
            <a:r>
              <a:rPr lang="zh-CN" altLang="en-US" dirty="0">
                <a:latin typeface="+mn-lt"/>
              </a:rPr>
              <a:t>    </a:t>
            </a:r>
            <a:r>
              <a:rPr lang="en-US" altLang="zh-CN" dirty="0">
                <a:solidFill>
                  <a:srgbClr val="FF0000"/>
                </a:solidFill>
                <a:latin typeface="+mn-lt"/>
              </a:rPr>
              <a:t>BEGIN TRANSACTION @transfer_name</a:t>
            </a:r>
            <a:r>
              <a:rPr lang="en-US" altLang="zh-CN" dirty="0">
                <a:latin typeface="+mn-lt"/>
              </a:rPr>
              <a:t>            </a:t>
            </a:r>
            <a:r>
              <a:rPr lang="en-US" altLang="zh-CN" dirty="0">
                <a:solidFill>
                  <a:srgbClr val="FF0000"/>
                </a:solidFill>
                <a:latin typeface="+mn-lt"/>
              </a:rPr>
              <a:t>/*</a:t>
            </a:r>
            <a:r>
              <a:rPr lang="zh-CN" altLang="en-US" dirty="0">
                <a:solidFill>
                  <a:srgbClr val="FF0000"/>
                </a:solidFill>
                <a:latin typeface="+mn-lt"/>
              </a:rPr>
              <a:t>事务开始*/</a:t>
            </a:r>
          </a:p>
          <a:p>
            <a:pPr marL="342900" indent="-342900">
              <a:lnSpc>
                <a:spcPct val="90000"/>
              </a:lnSpc>
              <a:buFont typeface="Wingdings" panose="05000000000000000000" pitchFamily="2" charset="2"/>
              <a:buNone/>
            </a:pPr>
            <a:r>
              <a:rPr lang="zh-CN" altLang="en-US" dirty="0">
                <a:latin typeface="+mn-lt"/>
              </a:rPr>
              <a:t>    </a:t>
            </a:r>
            <a:r>
              <a:rPr lang="en-US" altLang="zh-CN" dirty="0">
                <a:latin typeface="+mn-lt"/>
              </a:rPr>
              <a:t>USE  ACCOUNT          /*</a:t>
            </a:r>
            <a:r>
              <a:rPr lang="zh-CN" altLang="en-US" dirty="0">
                <a:latin typeface="+mn-lt"/>
              </a:rPr>
              <a:t>打开数据库</a:t>
            </a:r>
            <a:r>
              <a:rPr lang="en-US" altLang="zh-CN" dirty="0">
                <a:latin typeface="+mn-lt"/>
              </a:rPr>
              <a:t>ACCOUNT*/</a:t>
            </a:r>
          </a:p>
          <a:p>
            <a:pPr marL="342900" indent="-342900">
              <a:lnSpc>
                <a:spcPct val="90000"/>
              </a:lnSpc>
              <a:buFont typeface="Wingdings" panose="05000000000000000000" pitchFamily="2" charset="2"/>
              <a:buNone/>
            </a:pPr>
            <a:r>
              <a:rPr lang="zh-CN" altLang="en-US" dirty="0">
                <a:latin typeface="+mn-lt"/>
              </a:rPr>
              <a:t>    </a:t>
            </a:r>
            <a:r>
              <a:rPr lang="en-US" altLang="zh-CN" dirty="0">
                <a:latin typeface="+mn-lt"/>
              </a:rPr>
              <a:t>GO                                 /*</a:t>
            </a:r>
            <a:r>
              <a:rPr lang="zh-CN" altLang="en-US" dirty="0">
                <a:latin typeface="+mn-lt"/>
              </a:rPr>
              <a:t>将上述批</a:t>
            </a:r>
            <a:r>
              <a:rPr lang="en-US" altLang="zh-CN" dirty="0">
                <a:latin typeface="+mn-lt"/>
              </a:rPr>
              <a:t>SQL</a:t>
            </a:r>
            <a:r>
              <a:rPr lang="zh-CN" altLang="en-US" dirty="0">
                <a:latin typeface="+mn-lt"/>
              </a:rPr>
              <a:t>语句提交</a:t>
            </a:r>
            <a:r>
              <a:rPr lang="en-US" altLang="zh-CN" dirty="0">
                <a:latin typeface="+mn-lt"/>
              </a:rPr>
              <a:t>SQL Server*/</a:t>
            </a:r>
          </a:p>
          <a:p>
            <a:pPr marL="342900" indent="-342900">
              <a:lnSpc>
                <a:spcPct val="90000"/>
              </a:lnSpc>
              <a:buFont typeface="Wingdings" panose="05000000000000000000" pitchFamily="2" charset="2"/>
              <a:buNone/>
            </a:pPr>
            <a:r>
              <a:rPr lang="en-US" altLang="zh-CN" dirty="0">
                <a:latin typeface="+mn-lt"/>
              </a:rPr>
              <a:t>    </a:t>
            </a:r>
            <a:r>
              <a:rPr lang="en-US" altLang="zh-CN" dirty="0">
                <a:solidFill>
                  <a:srgbClr val="2D0EE4"/>
                </a:solidFill>
                <a:latin typeface="+mn-lt"/>
              </a:rPr>
              <a:t>UPDATE    A                                /* </a:t>
            </a:r>
            <a:r>
              <a:rPr lang="zh-CN" altLang="en-US" dirty="0">
                <a:solidFill>
                  <a:srgbClr val="2D0EE4"/>
                </a:solidFill>
                <a:latin typeface="+mn-lt"/>
              </a:rPr>
              <a:t>修改</a:t>
            </a:r>
            <a:r>
              <a:rPr lang="en-US" altLang="zh-CN" dirty="0">
                <a:solidFill>
                  <a:srgbClr val="2D0EE4"/>
                </a:solidFill>
                <a:latin typeface="+mn-lt"/>
              </a:rPr>
              <a:t>A</a:t>
            </a:r>
            <a:r>
              <a:rPr lang="zh-CN" altLang="en-US" dirty="0">
                <a:solidFill>
                  <a:srgbClr val="2D0EE4"/>
                </a:solidFill>
                <a:latin typeface="+mn-lt"/>
              </a:rPr>
              <a:t>帐户*/</a:t>
            </a:r>
          </a:p>
          <a:p>
            <a:pPr marL="342900" indent="-342900">
              <a:lnSpc>
                <a:spcPct val="90000"/>
              </a:lnSpc>
              <a:buFont typeface="Wingdings" panose="05000000000000000000" pitchFamily="2" charset="2"/>
              <a:buNone/>
            </a:pPr>
            <a:r>
              <a:rPr lang="en-US" altLang="zh-CN" dirty="0">
                <a:solidFill>
                  <a:srgbClr val="2D0EE4"/>
                </a:solidFill>
                <a:latin typeface="+mn-lt"/>
              </a:rPr>
              <a:t>        SET  balance =  balance – 50</a:t>
            </a:r>
          </a:p>
          <a:p>
            <a:pPr marL="342900" indent="-342900">
              <a:lnSpc>
                <a:spcPct val="90000"/>
              </a:lnSpc>
              <a:buFont typeface="Wingdings" panose="05000000000000000000" pitchFamily="2" charset="2"/>
              <a:buNone/>
            </a:pPr>
            <a:r>
              <a:rPr lang="en-US" altLang="zh-CN" dirty="0">
                <a:solidFill>
                  <a:srgbClr val="2D0EE4"/>
                </a:solidFill>
                <a:latin typeface="+mn-lt"/>
              </a:rPr>
              <a:t>        WHERE  </a:t>
            </a:r>
            <a:r>
              <a:rPr lang="en-US" altLang="zh-CN" dirty="0" err="1">
                <a:solidFill>
                  <a:srgbClr val="2D0EE4"/>
                </a:solidFill>
                <a:latin typeface="+mn-lt"/>
              </a:rPr>
              <a:t>branch_name</a:t>
            </a:r>
            <a:r>
              <a:rPr lang="en-US" altLang="zh-CN" dirty="0">
                <a:solidFill>
                  <a:srgbClr val="2D0EE4"/>
                </a:solidFill>
                <a:latin typeface="+mn-lt"/>
              </a:rPr>
              <a:t>= ‘Brooklyn’</a:t>
            </a:r>
          </a:p>
          <a:p>
            <a:pPr marL="342900" indent="-342900">
              <a:lnSpc>
                <a:spcPct val="90000"/>
              </a:lnSpc>
              <a:buFont typeface="Wingdings" panose="05000000000000000000" pitchFamily="2" charset="2"/>
              <a:buNone/>
            </a:pPr>
            <a:r>
              <a:rPr lang="en-US" altLang="zh-CN" dirty="0">
                <a:solidFill>
                  <a:srgbClr val="2D0EE4"/>
                </a:solidFill>
                <a:latin typeface="+mn-lt"/>
              </a:rPr>
              <a:t>    UPDATE    B                                 /* </a:t>
            </a:r>
            <a:r>
              <a:rPr lang="zh-CN" altLang="en-US" dirty="0">
                <a:solidFill>
                  <a:srgbClr val="2D0EE4"/>
                </a:solidFill>
                <a:latin typeface="+mn-lt"/>
              </a:rPr>
              <a:t>修改</a:t>
            </a:r>
            <a:r>
              <a:rPr lang="en-US" altLang="zh-CN" dirty="0">
                <a:solidFill>
                  <a:srgbClr val="2D0EE4"/>
                </a:solidFill>
                <a:latin typeface="+mn-lt"/>
              </a:rPr>
              <a:t>B</a:t>
            </a:r>
            <a:r>
              <a:rPr lang="zh-CN" altLang="en-US" dirty="0">
                <a:solidFill>
                  <a:srgbClr val="2D0EE4"/>
                </a:solidFill>
                <a:latin typeface="+mn-lt"/>
              </a:rPr>
              <a:t>帐户*/</a:t>
            </a:r>
          </a:p>
          <a:p>
            <a:pPr marL="342900" indent="-342900">
              <a:lnSpc>
                <a:spcPct val="90000"/>
              </a:lnSpc>
              <a:buFont typeface="Wingdings" panose="05000000000000000000" pitchFamily="2" charset="2"/>
              <a:buNone/>
            </a:pPr>
            <a:r>
              <a:rPr lang="en-US" altLang="zh-CN" dirty="0">
                <a:solidFill>
                  <a:srgbClr val="2D0EE4"/>
                </a:solidFill>
                <a:latin typeface="+mn-lt"/>
              </a:rPr>
              <a:t>        SET       balance = balance + 50</a:t>
            </a:r>
          </a:p>
          <a:p>
            <a:pPr marL="342900" indent="-342900">
              <a:lnSpc>
                <a:spcPct val="90000"/>
              </a:lnSpc>
              <a:buFont typeface="Wingdings" panose="05000000000000000000" pitchFamily="2" charset="2"/>
              <a:buNone/>
            </a:pPr>
            <a:r>
              <a:rPr lang="en-US" altLang="zh-CN" dirty="0">
                <a:solidFill>
                  <a:srgbClr val="2D0EE4"/>
                </a:solidFill>
                <a:latin typeface="+mn-lt"/>
              </a:rPr>
              <a:t>        WHERE  </a:t>
            </a:r>
            <a:r>
              <a:rPr lang="en-US" altLang="zh-CN" dirty="0" err="1">
                <a:solidFill>
                  <a:srgbClr val="2D0EE4"/>
                </a:solidFill>
                <a:latin typeface="+mn-lt"/>
              </a:rPr>
              <a:t>branch_name</a:t>
            </a:r>
            <a:r>
              <a:rPr lang="en-US" altLang="zh-CN" dirty="0">
                <a:solidFill>
                  <a:srgbClr val="2D0EE4"/>
                </a:solidFill>
                <a:latin typeface="+mn-lt"/>
              </a:rPr>
              <a:t>= ‘Brooklyn’</a:t>
            </a:r>
          </a:p>
          <a:p>
            <a:pPr marL="342900" indent="-342900">
              <a:lnSpc>
                <a:spcPct val="90000"/>
              </a:lnSpc>
              <a:buFont typeface="Wingdings" panose="05000000000000000000" pitchFamily="2" charset="2"/>
              <a:buNone/>
            </a:pPr>
            <a:r>
              <a:rPr lang="en-US" altLang="zh-CN" dirty="0">
                <a:latin typeface="+mn-lt"/>
              </a:rPr>
              <a:t>     GO</a:t>
            </a:r>
          </a:p>
          <a:p>
            <a:pPr marL="342900" indent="-342900">
              <a:lnSpc>
                <a:spcPct val="90000"/>
              </a:lnSpc>
              <a:buFont typeface="Wingdings" panose="05000000000000000000" pitchFamily="2" charset="2"/>
              <a:buNone/>
            </a:pPr>
            <a:r>
              <a:rPr lang="en-US" altLang="zh-CN" dirty="0">
                <a:latin typeface="+mn-lt"/>
              </a:rPr>
              <a:t>     </a:t>
            </a:r>
            <a:r>
              <a:rPr lang="en-US" altLang="zh-CN" dirty="0">
                <a:solidFill>
                  <a:srgbClr val="FF0000"/>
                </a:solidFill>
                <a:latin typeface="+mn-lt"/>
              </a:rPr>
              <a:t>COMMIT TRANSACTION @transfer_name</a:t>
            </a:r>
            <a:r>
              <a:rPr lang="en-US" altLang="zh-CN" dirty="0">
                <a:latin typeface="+mn-lt"/>
              </a:rPr>
              <a:t>     </a:t>
            </a:r>
            <a:r>
              <a:rPr lang="en-US" altLang="zh-CN" dirty="0">
                <a:solidFill>
                  <a:srgbClr val="FF0000"/>
                </a:solidFill>
                <a:latin typeface="+mn-lt"/>
              </a:rPr>
              <a:t>/*</a:t>
            </a:r>
            <a:r>
              <a:rPr lang="zh-CN" altLang="en-US" dirty="0">
                <a:solidFill>
                  <a:srgbClr val="FF0000"/>
                </a:solidFill>
                <a:latin typeface="+mn-lt"/>
              </a:rPr>
              <a:t>事务提交*/</a:t>
            </a:r>
          </a:p>
          <a:p>
            <a:pPr marL="342900" indent="-342900">
              <a:lnSpc>
                <a:spcPct val="90000"/>
              </a:lnSpc>
              <a:buFont typeface="Wingdings" panose="05000000000000000000" pitchFamily="2" charset="2"/>
              <a:buNone/>
            </a:pPr>
            <a:r>
              <a:rPr lang="zh-CN" altLang="en-US" dirty="0">
                <a:latin typeface="+mn-lt"/>
              </a:rPr>
              <a:t>     </a:t>
            </a:r>
            <a:r>
              <a:rPr lang="en-US" altLang="zh-CN" dirty="0">
                <a:latin typeface="+mn-lt"/>
              </a:rPr>
              <a:t>GO</a:t>
            </a:r>
          </a:p>
        </p:txBody>
      </p:sp>
      <p:sp>
        <p:nvSpPr>
          <p:cNvPr id="6" name="Text Box 3">
            <a:extLst>
              <a:ext uri="{FF2B5EF4-FFF2-40B4-BE49-F238E27FC236}">
                <a16:creationId xmlns:a16="http://schemas.microsoft.com/office/drawing/2014/main" id="{08E942EC-1740-40B0-A139-B6BC937C1323}"/>
              </a:ext>
            </a:extLst>
          </p:cNvPr>
          <p:cNvSpPr txBox="1">
            <a:spLocks noChangeArrowheads="1"/>
          </p:cNvSpPr>
          <p:nvPr/>
        </p:nvSpPr>
        <p:spPr bwMode="auto">
          <a:xfrm>
            <a:off x="1754957" y="5901428"/>
            <a:ext cx="51803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Fig.17.0.2  transfer T</a:t>
            </a:r>
            <a:r>
              <a:rPr lang="en-US" altLang="zh-CN" baseline="-25000" dirty="0">
                <a:latin typeface="+mn-lt"/>
              </a:rPr>
              <a:t>3</a:t>
            </a:r>
            <a:r>
              <a:rPr lang="en-US" altLang="zh-CN" dirty="0">
                <a:latin typeface="+mn-lt"/>
              </a:rPr>
              <a:t> in T-SQL programs</a:t>
            </a:r>
            <a:endParaRPr lang="zh-CN" altLang="en-US" dirty="0">
              <a:latin typeface="+mn-lt"/>
            </a:endParaRPr>
          </a:p>
        </p:txBody>
      </p:sp>
      <p:sp>
        <p:nvSpPr>
          <p:cNvPr id="7" name="AutoShape 4">
            <a:hlinkClick r:id="" action="ppaction://hlinkshowjump?jump=lastslideviewed" highlightClick="1"/>
            <a:extLst>
              <a:ext uri="{FF2B5EF4-FFF2-40B4-BE49-F238E27FC236}">
                <a16:creationId xmlns:a16="http://schemas.microsoft.com/office/drawing/2014/main" id="{9CF7FD72-9C64-4739-818D-4D47BA3C6518}"/>
              </a:ext>
            </a:extLst>
          </p:cNvPr>
          <p:cNvSpPr>
            <a:spLocks noChangeArrowheads="1"/>
          </p:cNvSpPr>
          <p:nvPr/>
        </p:nvSpPr>
        <p:spPr bwMode="auto">
          <a:xfrm>
            <a:off x="11766442" y="6210693"/>
            <a:ext cx="2286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373600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0EE80D-E6EE-4832-ADDE-5C606BEC40D9}"/>
              </a:ext>
            </a:extLst>
          </p:cNvPr>
          <p:cNvSpPr>
            <a:spLocks noGrp="1"/>
          </p:cNvSpPr>
          <p:nvPr>
            <p:ph type="title"/>
          </p:nvPr>
        </p:nvSpPr>
        <p:spPr/>
        <p:txBody>
          <a:bodyPr/>
          <a:lstStyle/>
          <a:p>
            <a:r>
              <a:rPr lang="en-US" altLang="zh-CN" dirty="0"/>
              <a:t>17.2 </a:t>
            </a:r>
            <a:r>
              <a:rPr lang="en-US" altLang="en-US" dirty="0"/>
              <a:t>A Simple Transaction Model</a:t>
            </a:r>
            <a:endParaRPr lang="zh-CN" altLang="en-US" dirty="0"/>
          </a:p>
        </p:txBody>
      </p:sp>
      <p:sp>
        <p:nvSpPr>
          <p:cNvPr id="3" name="内容占位符 2">
            <a:extLst>
              <a:ext uri="{FF2B5EF4-FFF2-40B4-BE49-F238E27FC236}">
                <a16:creationId xmlns:a16="http://schemas.microsoft.com/office/drawing/2014/main" id="{D7DDA26A-5292-4084-96E6-BA69469FC9CB}"/>
              </a:ext>
            </a:extLst>
          </p:cNvPr>
          <p:cNvSpPr>
            <a:spLocks noGrp="1"/>
          </p:cNvSpPr>
          <p:nvPr>
            <p:ph idx="1"/>
          </p:nvPr>
        </p:nvSpPr>
        <p:spPr/>
        <p:txBody>
          <a:bodyPr/>
          <a:lstStyle/>
          <a:p>
            <a:r>
              <a:rPr lang="en-US" altLang="zh-CN" dirty="0"/>
              <a:t>Each data access in transactions, such as </a:t>
            </a:r>
            <a:r>
              <a:rPr lang="en-US" altLang="zh-CN" i="1" dirty="0"/>
              <a:t>select</a:t>
            </a:r>
            <a:r>
              <a:rPr lang="en-US" altLang="zh-CN" dirty="0"/>
              <a:t>, </a:t>
            </a:r>
            <a:r>
              <a:rPr lang="en-US" altLang="zh-CN" i="1" dirty="0"/>
              <a:t>Update</a:t>
            </a:r>
            <a:r>
              <a:rPr lang="en-US" altLang="zh-CN" dirty="0"/>
              <a:t> in SQL, or </a:t>
            </a:r>
            <a:r>
              <a:rPr lang="en-US" altLang="zh-CN" i="1" dirty="0"/>
              <a:t>API</a:t>
            </a:r>
            <a:r>
              <a:rPr lang="en-US" altLang="zh-CN" dirty="0"/>
              <a:t> in ODBC,  is translated/decomposed</a:t>
            </a:r>
            <a:r>
              <a:rPr lang="zh-CN" altLang="en-US" dirty="0"/>
              <a:t> </a:t>
            </a:r>
            <a:r>
              <a:rPr lang="en-US" altLang="zh-CN" dirty="0"/>
              <a:t>by DBMS into one or more </a:t>
            </a:r>
            <a:r>
              <a:rPr lang="en-US" altLang="zh-CN" b="1" i="1" dirty="0"/>
              <a:t>read</a:t>
            </a:r>
            <a:r>
              <a:rPr lang="en-US" altLang="zh-CN" dirty="0"/>
              <a:t> and </a:t>
            </a:r>
            <a:r>
              <a:rPr lang="en-US" altLang="zh-CN" b="1" i="1" dirty="0"/>
              <a:t>write</a:t>
            </a:r>
            <a:r>
              <a:rPr lang="en-US" altLang="zh-CN" dirty="0"/>
              <a:t> operations</a:t>
            </a:r>
          </a:p>
          <a:p>
            <a:pPr marL="342900" indent="-342900" eaLnBrk="1" hangingPunct="1"/>
            <a:r>
              <a:rPr lang="en-US" altLang="zh-CN" dirty="0"/>
              <a:t>Refer to Fig. 17.0.3</a:t>
            </a:r>
          </a:p>
          <a:p>
            <a:pPr marL="342900" indent="-342900" eaLnBrk="1" hangingPunct="1"/>
            <a:r>
              <a:rPr lang="en-US" altLang="zh-CN" dirty="0"/>
              <a:t>DBMS executes these </a:t>
            </a:r>
            <a:r>
              <a:rPr lang="en-US" altLang="zh-CN" b="1" i="1" dirty="0"/>
              <a:t>read</a:t>
            </a:r>
            <a:r>
              <a:rPr lang="en-US" altLang="zh-CN" dirty="0"/>
              <a:t> and </a:t>
            </a:r>
            <a:r>
              <a:rPr lang="en-US" altLang="zh-CN" b="1" i="1" dirty="0"/>
              <a:t>write</a:t>
            </a:r>
            <a:r>
              <a:rPr lang="en-US" altLang="zh-CN" dirty="0"/>
              <a:t> operations to fulfill data access in transactions</a:t>
            </a:r>
          </a:p>
          <a:p>
            <a:pPr marL="342900" indent="-342900" eaLnBrk="1" hangingPunct="1"/>
            <a:r>
              <a:rPr lang="en-US" altLang="zh-CN" dirty="0"/>
              <a:t>For each transaction, DBMS allocates a </a:t>
            </a:r>
            <a:r>
              <a:rPr lang="en-US" altLang="zh-CN" b="1" i="1" dirty="0">
                <a:solidFill>
                  <a:srgbClr val="FF0000"/>
                </a:solidFill>
              </a:rPr>
              <a:t>local buffer</a:t>
            </a:r>
            <a:r>
              <a:rPr lang="en-US" altLang="zh-CN" dirty="0">
                <a:solidFill>
                  <a:srgbClr val="FF0000"/>
                </a:solidFill>
              </a:rPr>
              <a:t> </a:t>
            </a:r>
            <a:r>
              <a:rPr lang="en-US" altLang="zh-CN" dirty="0"/>
              <a:t>in main memory as the working area for this transaction</a:t>
            </a:r>
          </a:p>
          <a:p>
            <a:pPr marL="342900" indent="-342900" eaLnBrk="1" hangingPunct="1"/>
            <a:r>
              <a:rPr lang="en-US" altLang="zh-CN" dirty="0"/>
              <a:t>The database permanently resides on disk, but some portion of it is temporarily residing in the </a:t>
            </a:r>
            <a:r>
              <a:rPr lang="en-US" altLang="zh-CN" b="1" i="1" dirty="0">
                <a:solidFill>
                  <a:srgbClr val="FF0000"/>
                </a:solidFill>
              </a:rPr>
              <a:t>disk buffer</a:t>
            </a:r>
            <a:r>
              <a:rPr lang="en-US" altLang="zh-CN" dirty="0">
                <a:solidFill>
                  <a:srgbClr val="FF0000"/>
                </a:solidFill>
              </a:rPr>
              <a:t> </a:t>
            </a:r>
            <a:r>
              <a:rPr lang="en-US" altLang="zh-CN" dirty="0"/>
              <a:t>in main memory</a:t>
            </a:r>
          </a:p>
          <a:p>
            <a:endParaRPr lang="zh-CN" altLang="en-US" dirty="0"/>
          </a:p>
        </p:txBody>
      </p:sp>
      <p:sp>
        <p:nvSpPr>
          <p:cNvPr id="4" name="日期占位符 3">
            <a:extLst>
              <a:ext uri="{FF2B5EF4-FFF2-40B4-BE49-F238E27FC236}">
                <a16:creationId xmlns:a16="http://schemas.microsoft.com/office/drawing/2014/main" id="{DE97E33B-4FDD-4668-A0D8-959098F03BD8}"/>
              </a:ext>
            </a:extLst>
          </p:cNvPr>
          <p:cNvSpPr>
            <a:spLocks noGrp="1"/>
          </p:cNvSpPr>
          <p:nvPr>
            <p:ph type="dt" sz="half" idx="10"/>
          </p:nvPr>
        </p:nvSpPr>
        <p:spPr/>
        <p:txBody>
          <a:bodyPr/>
          <a:lstStyle/>
          <a:p>
            <a:fld id="{1AEEF97C-E538-455D-91E8-86C22BC1382F}"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B572AECD-089D-40AA-A6D4-772E22F80294}"/>
              </a:ext>
            </a:extLst>
          </p:cNvPr>
          <p:cNvSpPr>
            <a:spLocks noGrp="1"/>
          </p:cNvSpPr>
          <p:nvPr>
            <p:ph type="sldNum" sz="quarter" idx="12"/>
          </p:nvPr>
        </p:nvSpPr>
        <p:spPr/>
        <p:txBody>
          <a:bodyPr/>
          <a:lstStyle/>
          <a:p>
            <a:fld id="{47C4BD23-150C-4A56-8E66-9482A3FB2E80}" type="slidenum">
              <a:rPr lang="zh-CN" altLang="en-US" smtClean="0"/>
              <a:pPr/>
              <a:t>13</a:t>
            </a:fld>
            <a:endParaRPr lang="zh-CN" altLang="en-US" dirty="0"/>
          </a:p>
        </p:txBody>
      </p:sp>
      <p:sp>
        <p:nvSpPr>
          <p:cNvPr id="6" name="AutoShape 4">
            <a:hlinkClick r:id="rId2" action="ppaction://hlinksldjump" highlightClick="1"/>
            <a:extLst>
              <a:ext uri="{FF2B5EF4-FFF2-40B4-BE49-F238E27FC236}">
                <a16:creationId xmlns:a16="http://schemas.microsoft.com/office/drawing/2014/main" id="{90BC1564-07FF-4D36-8767-DCA0FF5BA9E6}"/>
              </a:ext>
            </a:extLst>
          </p:cNvPr>
          <p:cNvSpPr>
            <a:spLocks noChangeArrowheads="1"/>
          </p:cNvSpPr>
          <p:nvPr/>
        </p:nvSpPr>
        <p:spPr bwMode="auto">
          <a:xfrm>
            <a:off x="3083989" y="1741242"/>
            <a:ext cx="304800" cy="1524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332782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62EAFA-D764-421C-ABD4-C3F01A344352}"/>
              </a:ext>
            </a:extLst>
          </p:cNvPr>
          <p:cNvSpPr>
            <a:spLocks noGrp="1"/>
          </p:cNvSpPr>
          <p:nvPr>
            <p:ph type="title"/>
          </p:nvPr>
        </p:nvSpPr>
        <p:spPr/>
        <p:txBody>
          <a:bodyPr/>
          <a:lstStyle/>
          <a:p>
            <a:r>
              <a:rPr lang="en-US" altLang="en-US" dirty="0"/>
              <a:t>A Simple Transaction Model</a:t>
            </a:r>
            <a:endParaRPr lang="zh-CN" altLang="en-US" dirty="0"/>
          </a:p>
        </p:txBody>
      </p:sp>
      <p:sp>
        <p:nvSpPr>
          <p:cNvPr id="3" name="内容占位符 2">
            <a:extLst>
              <a:ext uri="{FF2B5EF4-FFF2-40B4-BE49-F238E27FC236}">
                <a16:creationId xmlns:a16="http://schemas.microsoft.com/office/drawing/2014/main" id="{55562377-7903-4F87-9D04-28044DE5EF47}"/>
              </a:ext>
            </a:extLst>
          </p:cNvPr>
          <p:cNvSpPr>
            <a:spLocks noGrp="1"/>
          </p:cNvSpPr>
          <p:nvPr>
            <p:ph idx="1"/>
          </p:nvPr>
        </p:nvSpPr>
        <p:spPr/>
        <p:txBody>
          <a:bodyPr/>
          <a:lstStyle/>
          <a:p>
            <a:r>
              <a:rPr lang="en-US" altLang="zh-CN" b="1" i="1" dirty="0"/>
              <a:t>read(X)</a:t>
            </a:r>
            <a:endParaRPr lang="en-US" altLang="zh-CN" dirty="0"/>
          </a:p>
          <a:p>
            <a:pPr marL="742950" lvl="1" indent="-285750" eaLnBrk="1" hangingPunct="1">
              <a:lnSpc>
                <a:spcPct val="90000"/>
              </a:lnSpc>
            </a:pPr>
            <a:r>
              <a:rPr lang="en-US" altLang="zh-CN" dirty="0"/>
              <a:t>transfer the data item </a:t>
            </a:r>
            <a:r>
              <a:rPr lang="en-US" altLang="zh-CN" b="1" i="1" dirty="0"/>
              <a:t>X</a:t>
            </a:r>
            <a:r>
              <a:rPr lang="en-US" altLang="zh-CN" dirty="0"/>
              <a:t> from DB files on disk or the  </a:t>
            </a:r>
            <a:r>
              <a:rPr lang="en-US" altLang="zh-CN" i="1" dirty="0"/>
              <a:t>disk</a:t>
            </a:r>
            <a:r>
              <a:rPr lang="en-US" altLang="zh-CN" dirty="0"/>
              <a:t>/</a:t>
            </a:r>
            <a:r>
              <a:rPr lang="en-US" altLang="zh-CN" i="1" dirty="0"/>
              <a:t>system buffer</a:t>
            </a:r>
            <a:r>
              <a:rPr lang="en-US" altLang="zh-CN" dirty="0"/>
              <a:t> to a variable, also called X, in the </a:t>
            </a:r>
            <a:r>
              <a:rPr lang="en-US" altLang="zh-CN" i="1" dirty="0"/>
              <a:t>local buffer</a:t>
            </a:r>
            <a:r>
              <a:rPr lang="en-US" altLang="zh-CN" dirty="0"/>
              <a:t> belonging to the transaction that executes the </a:t>
            </a:r>
            <a:r>
              <a:rPr lang="en-US" altLang="zh-CN" b="1" i="1" dirty="0"/>
              <a:t>read</a:t>
            </a:r>
            <a:r>
              <a:rPr lang="en-US" altLang="zh-CN" dirty="0"/>
              <a:t> operation</a:t>
            </a:r>
            <a:endParaRPr lang="en-US" altLang="zh-CN" b="1" i="1" dirty="0"/>
          </a:p>
          <a:p>
            <a:r>
              <a:rPr lang="en-US" altLang="zh-CN" b="1" i="1" dirty="0"/>
              <a:t>write(X)</a:t>
            </a:r>
          </a:p>
          <a:p>
            <a:pPr marL="742950" lvl="1" indent="-285750" eaLnBrk="1" hangingPunct="1">
              <a:lnSpc>
                <a:spcPct val="90000"/>
              </a:lnSpc>
            </a:pPr>
            <a:r>
              <a:rPr lang="en-US" altLang="zh-CN" dirty="0">
                <a:solidFill>
                  <a:srgbClr val="2D0EE4"/>
                </a:solidFill>
              </a:rPr>
              <a:t>conceptually</a:t>
            </a:r>
            <a:r>
              <a:rPr lang="en-US" altLang="zh-CN" dirty="0"/>
              <a:t>, transfer the value in the variable </a:t>
            </a:r>
            <a:r>
              <a:rPr lang="en-US" altLang="zh-CN" b="1" i="1" dirty="0"/>
              <a:t>X</a:t>
            </a:r>
            <a:r>
              <a:rPr lang="en-US" altLang="zh-CN" dirty="0"/>
              <a:t> in the </a:t>
            </a:r>
            <a:r>
              <a:rPr lang="en-US" altLang="zh-CN" dirty="0" err="1"/>
              <a:t>the</a:t>
            </a:r>
            <a:r>
              <a:rPr lang="en-US" altLang="zh-CN" dirty="0"/>
              <a:t> </a:t>
            </a:r>
            <a:r>
              <a:rPr lang="en-US" altLang="zh-CN" i="1" dirty="0"/>
              <a:t>local buffer</a:t>
            </a:r>
            <a:r>
              <a:rPr lang="en-US" altLang="zh-CN" dirty="0"/>
              <a:t> of the transaction that execute the </a:t>
            </a:r>
            <a:r>
              <a:rPr lang="en-US" altLang="zh-CN" b="1" i="1" dirty="0"/>
              <a:t>write</a:t>
            </a:r>
            <a:r>
              <a:rPr lang="en-US" altLang="zh-CN" dirty="0"/>
              <a:t> operation back to the data item </a:t>
            </a:r>
            <a:r>
              <a:rPr lang="en-US" altLang="zh-CN" b="1" i="1" dirty="0"/>
              <a:t>X</a:t>
            </a:r>
            <a:r>
              <a:rPr lang="en-US" altLang="zh-CN" dirty="0"/>
              <a:t> in the DB files on disk </a:t>
            </a:r>
            <a:endParaRPr lang="en-US" altLang="zh-CN" b="1" i="1" dirty="0"/>
          </a:p>
          <a:p>
            <a:r>
              <a:rPr lang="en-US" altLang="zh-CN" dirty="0"/>
              <a:t>In real DBS, the </a:t>
            </a:r>
            <a:r>
              <a:rPr lang="en-US" altLang="zh-CN" b="1" i="1" dirty="0"/>
              <a:t>write</a:t>
            </a:r>
            <a:r>
              <a:rPr lang="en-US" altLang="zh-CN" dirty="0"/>
              <a:t> operation issued by transactions does not necessarily result in the immediate update of the data on the disks, this operation may be temporarily stored in the system buffers and executed on the disk later</a:t>
            </a:r>
          </a:p>
          <a:p>
            <a:pPr marL="742950" lvl="1" indent="-285750" eaLnBrk="1" hangingPunct="1">
              <a:lnSpc>
                <a:spcPct val="90000"/>
              </a:lnSpc>
            </a:pPr>
            <a:r>
              <a:rPr lang="en-US" altLang="zh-CN" dirty="0"/>
              <a:t>refer to Fig. 17.0.3 </a:t>
            </a:r>
          </a:p>
          <a:p>
            <a:endParaRPr lang="zh-CN" altLang="en-US" dirty="0"/>
          </a:p>
        </p:txBody>
      </p:sp>
      <p:sp>
        <p:nvSpPr>
          <p:cNvPr id="4" name="日期占位符 3">
            <a:extLst>
              <a:ext uri="{FF2B5EF4-FFF2-40B4-BE49-F238E27FC236}">
                <a16:creationId xmlns:a16="http://schemas.microsoft.com/office/drawing/2014/main" id="{18580AAA-F713-4E4A-8681-9EF1313ACD10}"/>
              </a:ext>
            </a:extLst>
          </p:cNvPr>
          <p:cNvSpPr>
            <a:spLocks noGrp="1"/>
          </p:cNvSpPr>
          <p:nvPr>
            <p:ph type="dt" sz="half" idx="10"/>
          </p:nvPr>
        </p:nvSpPr>
        <p:spPr/>
        <p:txBody>
          <a:bodyPr/>
          <a:lstStyle/>
          <a:p>
            <a:fld id="{D0720D6F-C71F-40F7-B4AD-7675EB6E7A03}"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AA389A25-51AD-4D76-AA0D-09F950A8D2A4}"/>
              </a:ext>
            </a:extLst>
          </p:cNvPr>
          <p:cNvSpPr>
            <a:spLocks noGrp="1"/>
          </p:cNvSpPr>
          <p:nvPr>
            <p:ph type="sldNum" sz="quarter" idx="12"/>
          </p:nvPr>
        </p:nvSpPr>
        <p:spPr/>
        <p:txBody>
          <a:bodyPr/>
          <a:lstStyle/>
          <a:p>
            <a:fld id="{47C4BD23-150C-4A56-8E66-9482A3FB2E80}" type="slidenum">
              <a:rPr lang="zh-CN" altLang="en-US" smtClean="0"/>
              <a:pPr/>
              <a:t>14</a:t>
            </a:fld>
            <a:endParaRPr lang="zh-CN" altLang="en-US" dirty="0"/>
          </a:p>
        </p:txBody>
      </p:sp>
      <p:sp>
        <p:nvSpPr>
          <p:cNvPr id="6" name="AutoShape 3">
            <a:hlinkClick r:id="rId2" action="ppaction://hlinksldjump" highlightClick="1"/>
            <a:extLst>
              <a:ext uri="{FF2B5EF4-FFF2-40B4-BE49-F238E27FC236}">
                <a16:creationId xmlns:a16="http://schemas.microsoft.com/office/drawing/2014/main" id="{8B63F242-96CD-43DE-9716-CBB12D22B60B}"/>
              </a:ext>
            </a:extLst>
          </p:cNvPr>
          <p:cNvSpPr>
            <a:spLocks noChangeArrowheads="1"/>
          </p:cNvSpPr>
          <p:nvPr/>
        </p:nvSpPr>
        <p:spPr bwMode="auto">
          <a:xfrm>
            <a:off x="3494202" y="5065336"/>
            <a:ext cx="304800" cy="1524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678971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C4B3489-3E8D-47D8-B5DB-98EF556D4E26}"/>
              </a:ext>
            </a:extLst>
          </p:cNvPr>
          <p:cNvSpPr>
            <a:spLocks noGrp="1"/>
          </p:cNvSpPr>
          <p:nvPr>
            <p:ph type="sldNum" sz="quarter" idx="12"/>
          </p:nvPr>
        </p:nvSpPr>
        <p:spPr/>
        <p:txBody>
          <a:bodyPr/>
          <a:lstStyle/>
          <a:p>
            <a:fld id="{47C4BD23-150C-4A56-8E66-9482A3FB2E80}" type="slidenum">
              <a:rPr lang="zh-CN" altLang="en-US" smtClean="0"/>
              <a:t>15</a:t>
            </a:fld>
            <a:endParaRPr lang="zh-CN" altLang="en-US"/>
          </a:p>
        </p:txBody>
      </p:sp>
      <p:sp>
        <p:nvSpPr>
          <p:cNvPr id="4" name="日期占位符 3">
            <a:extLst>
              <a:ext uri="{FF2B5EF4-FFF2-40B4-BE49-F238E27FC236}">
                <a16:creationId xmlns:a16="http://schemas.microsoft.com/office/drawing/2014/main" id="{DB84F10D-A68D-4598-AD5C-8D2B32D4C251}"/>
              </a:ext>
            </a:extLst>
          </p:cNvPr>
          <p:cNvSpPr>
            <a:spLocks noGrp="1"/>
          </p:cNvSpPr>
          <p:nvPr>
            <p:ph type="dt" sz="half" idx="10"/>
          </p:nvPr>
        </p:nvSpPr>
        <p:spPr/>
        <p:txBody>
          <a:bodyPr/>
          <a:lstStyle/>
          <a:p>
            <a:fld id="{C8B08915-0587-492F-B70E-4C47020422A4}" type="datetime1">
              <a:rPr lang="zh-CN" altLang="en-US" smtClean="0"/>
              <a:t>2021/12/13</a:t>
            </a:fld>
            <a:endParaRPr lang="zh-CN" altLang="en-US" dirty="0"/>
          </a:p>
        </p:txBody>
      </p:sp>
      <p:sp>
        <p:nvSpPr>
          <p:cNvPr id="5" name="AutoShape 2115">
            <a:extLst>
              <a:ext uri="{FF2B5EF4-FFF2-40B4-BE49-F238E27FC236}">
                <a16:creationId xmlns:a16="http://schemas.microsoft.com/office/drawing/2014/main" id="{BC9B2DFB-E5F0-4EE8-9275-59ED99759DA9}"/>
              </a:ext>
            </a:extLst>
          </p:cNvPr>
          <p:cNvSpPr>
            <a:spLocks noChangeArrowheads="1"/>
          </p:cNvSpPr>
          <p:nvPr/>
        </p:nvSpPr>
        <p:spPr bwMode="auto">
          <a:xfrm>
            <a:off x="3129894" y="3584575"/>
            <a:ext cx="3671887" cy="901700"/>
          </a:xfrm>
          <a:prstGeom prst="hexagon">
            <a:avLst>
              <a:gd name="adj" fmla="val 34161"/>
              <a:gd name="vf" fmla="val 11547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AutoShape 2066">
            <a:hlinkClick r:id="" action="ppaction://hlinkshowjump?jump=lastslideviewed" highlightClick="1"/>
            <a:extLst>
              <a:ext uri="{FF2B5EF4-FFF2-40B4-BE49-F238E27FC236}">
                <a16:creationId xmlns:a16="http://schemas.microsoft.com/office/drawing/2014/main" id="{B4674ABE-E92E-48D5-83A6-805CD49AC4FE}"/>
              </a:ext>
            </a:extLst>
          </p:cNvPr>
          <p:cNvSpPr>
            <a:spLocks noChangeArrowheads="1"/>
          </p:cNvSpPr>
          <p:nvPr/>
        </p:nvSpPr>
        <p:spPr bwMode="auto">
          <a:xfrm>
            <a:off x="11575942" y="6329065"/>
            <a:ext cx="381000" cy="2286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2068">
            <a:extLst>
              <a:ext uri="{FF2B5EF4-FFF2-40B4-BE49-F238E27FC236}">
                <a16:creationId xmlns:a16="http://schemas.microsoft.com/office/drawing/2014/main" id="{FEA52814-CB65-4583-BECD-8558056198BD}"/>
              </a:ext>
            </a:extLst>
          </p:cNvPr>
          <p:cNvSpPr txBox="1">
            <a:spLocks noChangeArrowheads="1"/>
          </p:cNvSpPr>
          <p:nvPr/>
        </p:nvSpPr>
        <p:spPr bwMode="auto">
          <a:xfrm>
            <a:off x="6866834" y="5671491"/>
            <a:ext cx="48022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Fig.17.0.3 </a:t>
            </a:r>
            <a:r>
              <a:rPr lang="en-US" altLang="zh-CN" b="1" i="1" dirty="0">
                <a:latin typeface="+mn-lt"/>
              </a:rPr>
              <a:t>read</a:t>
            </a:r>
            <a:r>
              <a:rPr lang="en-US" altLang="zh-CN" dirty="0">
                <a:latin typeface="+mn-lt"/>
              </a:rPr>
              <a:t> and </a:t>
            </a:r>
            <a:r>
              <a:rPr lang="en-US" altLang="zh-CN" b="1" i="1" dirty="0">
                <a:latin typeface="+mn-lt"/>
              </a:rPr>
              <a:t>write</a:t>
            </a:r>
            <a:r>
              <a:rPr lang="en-US" altLang="zh-CN" dirty="0">
                <a:latin typeface="+mn-lt"/>
              </a:rPr>
              <a:t>  operations</a:t>
            </a:r>
            <a:endParaRPr lang="en-US" altLang="zh-CN" i="1" dirty="0">
              <a:solidFill>
                <a:schemeClr val="hlink"/>
              </a:solidFill>
              <a:latin typeface="+mn-lt"/>
            </a:endParaRPr>
          </a:p>
        </p:txBody>
      </p:sp>
      <p:sp>
        <p:nvSpPr>
          <p:cNvPr id="8" name="Line 2072">
            <a:extLst>
              <a:ext uri="{FF2B5EF4-FFF2-40B4-BE49-F238E27FC236}">
                <a16:creationId xmlns:a16="http://schemas.microsoft.com/office/drawing/2014/main" id="{072D9929-5F7E-41E6-BAC5-390F09E8013E}"/>
              </a:ext>
            </a:extLst>
          </p:cNvPr>
          <p:cNvSpPr>
            <a:spLocks noChangeShapeType="1"/>
          </p:cNvSpPr>
          <p:nvPr/>
        </p:nvSpPr>
        <p:spPr bwMode="auto">
          <a:xfrm>
            <a:off x="683556" y="1711325"/>
            <a:ext cx="8686800" cy="0"/>
          </a:xfrm>
          <a:prstGeom prst="line">
            <a:avLst/>
          </a:prstGeom>
          <a:noFill/>
          <a:ln w="9525">
            <a:solidFill>
              <a:schemeClr val="tx1"/>
            </a:solidFill>
            <a:prstDash val="lg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 name="Line 2073">
            <a:extLst>
              <a:ext uri="{FF2B5EF4-FFF2-40B4-BE49-F238E27FC236}">
                <a16:creationId xmlns:a16="http://schemas.microsoft.com/office/drawing/2014/main" id="{2D775F6D-F4B6-48FF-BD54-1F88B3370769}"/>
              </a:ext>
            </a:extLst>
          </p:cNvPr>
          <p:cNvSpPr>
            <a:spLocks noChangeShapeType="1"/>
          </p:cNvSpPr>
          <p:nvPr/>
        </p:nvSpPr>
        <p:spPr bwMode="auto">
          <a:xfrm>
            <a:off x="683556" y="5064125"/>
            <a:ext cx="8686800" cy="0"/>
          </a:xfrm>
          <a:prstGeom prst="line">
            <a:avLst/>
          </a:prstGeom>
          <a:noFill/>
          <a:ln w="9525">
            <a:solidFill>
              <a:schemeClr val="tx1"/>
            </a:solidFill>
            <a:prstDash val="lg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AutoShape 2074">
            <a:extLst>
              <a:ext uri="{FF2B5EF4-FFF2-40B4-BE49-F238E27FC236}">
                <a16:creationId xmlns:a16="http://schemas.microsoft.com/office/drawing/2014/main" id="{C086E658-59F5-46C5-B972-AB30CC84B63F}"/>
              </a:ext>
            </a:extLst>
          </p:cNvPr>
          <p:cNvSpPr>
            <a:spLocks noChangeArrowheads="1"/>
          </p:cNvSpPr>
          <p:nvPr/>
        </p:nvSpPr>
        <p:spPr bwMode="auto">
          <a:xfrm>
            <a:off x="3655356" y="5216525"/>
            <a:ext cx="2819400" cy="1295400"/>
          </a:xfrm>
          <a:prstGeom prst="can">
            <a:avLst>
              <a:gd name="adj" fmla="val 21222"/>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a:p>
        </p:txBody>
      </p:sp>
      <p:sp>
        <p:nvSpPr>
          <p:cNvPr id="11" name="Rectangle 2076">
            <a:extLst>
              <a:ext uri="{FF2B5EF4-FFF2-40B4-BE49-F238E27FC236}">
                <a16:creationId xmlns:a16="http://schemas.microsoft.com/office/drawing/2014/main" id="{D9F8AA0A-752D-4F30-8624-C4CFFA085E8E}"/>
              </a:ext>
            </a:extLst>
          </p:cNvPr>
          <p:cNvSpPr>
            <a:spLocks noChangeArrowheads="1"/>
          </p:cNvSpPr>
          <p:nvPr/>
        </p:nvSpPr>
        <p:spPr bwMode="auto">
          <a:xfrm>
            <a:off x="3731556" y="5521325"/>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X</a:t>
            </a:r>
          </a:p>
        </p:txBody>
      </p:sp>
      <p:sp>
        <p:nvSpPr>
          <p:cNvPr id="12" name="Text Box 2079">
            <a:extLst>
              <a:ext uri="{FF2B5EF4-FFF2-40B4-BE49-F238E27FC236}">
                <a16:creationId xmlns:a16="http://schemas.microsoft.com/office/drawing/2014/main" id="{69760729-8398-47A1-A04E-80C8D15BE86A}"/>
              </a:ext>
            </a:extLst>
          </p:cNvPr>
          <p:cNvSpPr txBox="1">
            <a:spLocks noChangeArrowheads="1"/>
          </p:cNvSpPr>
          <p:nvPr/>
        </p:nvSpPr>
        <p:spPr bwMode="auto">
          <a:xfrm>
            <a:off x="1098560" y="5592415"/>
            <a:ext cx="19527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DB file on disk</a:t>
            </a:r>
          </a:p>
        </p:txBody>
      </p:sp>
      <p:sp>
        <p:nvSpPr>
          <p:cNvPr id="13" name="Text Box 2082">
            <a:extLst>
              <a:ext uri="{FF2B5EF4-FFF2-40B4-BE49-F238E27FC236}">
                <a16:creationId xmlns:a16="http://schemas.microsoft.com/office/drawing/2014/main" id="{8664775A-2C75-479D-95EE-AE6B2588FAE5}"/>
              </a:ext>
            </a:extLst>
          </p:cNvPr>
          <p:cNvSpPr txBox="1">
            <a:spLocks noChangeArrowheads="1"/>
          </p:cNvSpPr>
          <p:nvPr/>
        </p:nvSpPr>
        <p:spPr bwMode="auto">
          <a:xfrm>
            <a:off x="6017556" y="2092325"/>
            <a:ext cx="383201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dirty="0">
                <a:latin typeface="+mn-lt"/>
              </a:rPr>
              <a:t> </a:t>
            </a:r>
            <a:r>
              <a:rPr lang="en-US" altLang="zh-CN" i="1" dirty="0">
                <a:solidFill>
                  <a:srgbClr val="FF0000"/>
                </a:solidFill>
                <a:latin typeface="+mn-lt"/>
              </a:rPr>
              <a:t>local buffer</a:t>
            </a:r>
            <a:r>
              <a:rPr lang="en-US" altLang="zh-CN" dirty="0">
                <a:solidFill>
                  <a:srgbClr val="FF0000"/>
                </a:solidFill>
                <a:latin typeface="+mn-lt"/>
              </a:rPr>
              <a:t> </a:t>
            </a:r>
            <a:r>
              <a:rPr lang="en-US" altLang="zh-CN" dirty="0">
                <a:latin typeface="+mn-lt"/>
              </a:rPr>
              <a:t>for transaction </a:t>
            </a:r>
            <a:r>
              <a:rPr lang="en-US" altLang="zh-CN" dirty="0" err="1">
                <a:latin typeface="+mn-lt"/>
              </a:rPr>
              <a:t>T</a:t>
            </a:r>
            <a:r>
              <a:rPr lang="en-US" altLang="zh-CN" baseline="-25000" dirty="0" err="1">
                <a:latin typeface="+mn-lt"/>
              </a:rPr>
              <a:t>i</a:t>
            </a:r>
            <a:endParaRPr lang="en-US" altLang="zh-CN" baseline="-25000" dirty="0">
              <a:latin typeface="+mn-lt"/>
            </a:endParaRPr>
          </a:p>
        </p:txBody>
      </p:sp>
      <p:sp>
        <p:nvSpPr>
          <p:cNvPr id="14" name="Line 2083">
            <a:extLst>
              <a:ext uri="{FF2B5EF4-FFF2-40B4-BE49-F238E27FC236}">
                <a16:creationId xmlns:a16="http://schemas.microsoft.com/office/drawing/2014/main" id="{7B0CE966-F790-4899-A7BA-C596C2634D5C}"/>
              </a:ext>
            </a:extLst>
          </p:cNvPr>
          <p:cNvSpPr>
            <a:spLocks noChangeShapeType="1"/>
          </p:cNvSpPr>
          <p:nvPr/>
        </p:nvSpPr>
        <p:spPr bwMode="auto">
          <a:xfrm flipV="1">
            <a:off x="4645956" y="4454525"/>
            <a:ext cx="0" cy="9144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2085">
            <a:extLst>
              <a:ext uri="{FF2B5EF4-FFF2-40B4-BE49-F238E27FC236}">
                <a16:creationId xmlns:a16="http://schemas.microsoft.com/office/drawing/2014/main" id="{863B1C15-C5B1-4B8D-A972-E126C75B256D}"/>
              </a:ext>
            </a:extLst>
          </p:cNvPr>
          <p:cNvSpPr>
            <a:spLocks noChangeShapeType="1"/>
          </p:cNvSpPr>
          <p:nvPr/>
        </p:nvSpPr>
        <p:spPr bwMode="auto">
          <a:xfrm flipH="1">
            <a:off x="5331756" y="4454525"/>
            <a:ext cx="0" cy="9144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Text Box 2086">
            <a:extLst>
              <a:ext uri="{FF2B5EF4-FFF2-40B4-BE49-F238E27FC236}">
                <a16:creationId xmlns:a16="http://schemas.microsoft.com/office/drawing/2014/main" id="{BE24E008-6065-40C5-8C5B-731D0137985D}"/>
              </a:ext>
            </a:extLst>
          </p:cNvPr>
          <p:cNvSpPr txBox="1">
            <a:spLocks noChangeArrowheads="1"/>
          </p:cNvSpPr>
          <p:nvPr/>
        </p:nvSpPr>
        <p:spPr bwMode="auto">
          <a:xfrm>
            <a:off x="3350556" y="2854325"/>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b="1" i="1">
                <a:latin typeface="+mn-lt"/>
              </a:rPr>
              <a:t>read</a:t>
            </a:r>
            <a:r>
              <a:rPr lang="en-US" altLang="zh-CN">
                <a:latin typeface="+mn-lt"/>
              </a:rPr>
              <a:t>(x)</a:t>
            </a:r>
          </a:p>
        </p:txBody>
      </p:sp>
      <p:sp>
        <p:nvSpPr>
          <p:cNvPr id="17" name="Text Box 2087">
            <a:extLst>
              <a:ext uri="{FF2B5EF4-FFF2-40B4-BE49-F238E27FC236}">
                <a16:creationId xmlns:a16="http://schemas.microsoft.com/office/drawing/2014/main" id="{17341193-FB64-4596-B5BC-E6BFC61815AA}"/>
              </a:ext>
            </a:extLst>
          </p:cNvPr>
          <p:cNvSpPr txBox="1">
            <a:spLocks noChangeArrowheads="1"/>
          </p:cNvSpPr>
          <p:nvPr/>
        </p:nvSpPr>
        <p:spPr bwMode="auto">
          <a:xfrm>
            <a:off x="5407956" y="2854325"/>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b="1" i="1">
                <a:latin typeface="+mn-lt"/>
              </a:rPr>
              <a:t>write</a:t>
            </a:r>
            <a:r>
              <a:rPr lang="en-US" altLang="zh-CN">
                <a:latin typeface="+mn-lt"/>
              </a:rPr>
              <a:t>(y)</a:t>
            </a:r>
            <a:endParaRPr lang="en-US" altLang="zh-CN" b="1" i="1">
              <a:latin typeface="+mn-lt"/>
            </a:endParaRPr>
          </a:p>
        </p:txBody>
      </p:sp>
      <p:sp>
        <p:nvSpPr>
          <p:cNvPr id="18" name="Text Box 2088">
            <a:extLst>
              <a:ext uri="{FF2B5EF4-FFF2-40B4-BE49-F238E27FC236}">
                <a16:creationId xmlns:a16="http://schemas.microsoft.com/office/drawing/2014/main" id="{36AD20DD-3826-4B4C-B624-1BF0942A304F}"/>
              </a:ext>
            </a:extLst>
          </p:cNvPr>
          <p:cNvSpPr txBox="1">
            <a:spLocks noChangeArrowheads="1"/>
          </p:cNvSpPr>
          <p:nvPr/>
        </p:nvSpPr>
        <p:spPr bwMode="auto">
          <a:xfrm>
            <a:off x="683556" y="2168525"/>
            <a:ext cx="9444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rPr>
              <a:t>DBMS</a:t>
            </a:r>
          </a:p>
        </p:txBody>
      </p:sp>
      <p:sp>
        <p:nvSpPr>
          <p:cNvPr id="19" name="Text Box 2089">
            <a:extLst>
              <a:ext uri="{FF2B5EF4-FFF2-40B4-BE49-F238E27FC236}">
                <a16:creationId xmlns:a16="http://schemas.microsoft.com/office/drawing/2014/main" id="{F4308515-2E39-4369-8A30-1ACD653F1D80}"/>
              </a:ext>
            </a:extLst>
          </p:cNvPr>
          <p:cNvSpPr txBox="1">
            <a:spLocks noChangeArrowheads="1"/>
          </p:cNvSpPr>
          <p:nvPr/>
        </p:nvSpPr>
        <p:spPr bwMode="auto">
          <a:xfrm>
            <a:off x="178230" y="306388"/>
            <a:ext cx="162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Transaction</a:t>
            </a:r>
          </a:p>
        </p:txBody>
      </p:sp>
      <p:sp>
        <p:nvSpPr>
          <p:cNvPr id="20" name="Text Box 2090">
            <a:extLst>
              <a:ext uri="{FF2B5EF4-FFF2-40B4-BE49-F238E27FC236}">
                <a16:creationId xmlns:a16="http://schemas.microsoft.com/office/drawing/2014/main" id="{D9849CA9-16D7-4826-BC70-090C82DE28A9}"/>
              </a:ext>
            </a:extLst>
          </p:cNvPr>
          <p:cNvSpPr txBox="1">
            <a:spLocks noChangeArrowheads="1"/>
          </p:cNvSpPr>
          <p:nvPr/>
        </p:nvSpPr>
        <p:spPr bwMode="auto">
          <a:xfrm>
            <a:off x="2305981" y="568325"/>
            <a:ext cx="620663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dirty="0">
                <a:latin typeface="+mn-lt"/>
              </a:rPr>
              <a:t> </a:t>
            </a:r>
            <a:r>
              <a:rPr lang="en-US" altLang="zh-CN" dirty="0">
                <a:latin typeface="+mn-lt"/>
              </a:rPr>
              <a:t>data accesses on data item </a:t>
            </a:r>
            <a:r>
              <a:rPr lang="en-US" altLang="zh-CN" b="1" dirty="0">
                <a:solidFill>
                  <a:srgbClr val="2D0EE4"/>
                </a:solidFill>
                <a:latin typeface="+mn-lt"/>
              </a:rPr>
              <a:t>x</a:t>
            </a:r>
            <a:r>
              <a:rPr lang="en-US" altLang="zh-CN" dirty="0">
                <a:latin typeface="+mn-lt"/>
              </a:rPr>
              <a:t> and </a:t>
            </a:r>
            <a:r>
              <a:rPr lang="en-US" altLang="zh-CN" b="1" dirty="0">
                <a:solidFill>
                  <a:srgbClr val="2D0EE4"/>
                </a:solidFill>
                <a:latin typeface="+mn-lt"/>
              </a:rPr>
              <a:t>y</a:t>
            </a:r>
            <a:r>
              <a:rPr lang="en-US" altLang="zh-CN" dirty="0">
                <a:latin typeface="+mn-lt"/>
              </a:rPr>
              <a:t> issued by </a:t>
            </a:r>
            <a:r>
              <a:rPr lang="en-US" altLang="zh-CN" dirty="0" err="1">
                <a:latin typeface="+mn-lt"/>
              </a:rPr>
              <a:t>T</a:t>
            </a:r>
            <a:r>
              <a:rPr lang="en-US" altLang="zh-CN" baseline="-25000" dirty="0" err="1">
                <a:latin typeface="+mn-lt"/>
              </a:rPr>
              <a:t>i</a:t>
            </a:r>
            <a:r>
              <a:rPr lang="en-US" altLang="zh-CN" dirty="0">
                <a:latin typeface="+mn-lt"/>
              </a:rPr>
              <a:t>, </a:t>
            </a:r>
          </a:p>
          <a:p>
            <a:pPr eaLnBrk="1" hangingPunct="1"/>
            <a:r>
              <a:rPr lang="en-US" altLang="zh-CN" dirty="0">
                <a:latin typeface="+mn-lt"/>
              </a:rPr>
              <a:t>      e.g. </a:t>
            </a:r>
            <a:r>
              <a:rPr lang="en-US" altLang="zh-CN" b="1" i="1" dirty="0">
                <a:latin typeface="+mn-lt"/>
              </a:rPr>
              <a:t>select, insert, delete, update</a:t>
            </a:r>
            <a:r>
              <a:rPr lang="en-US" altLang="zh-CN" dirty="0">
                <a:latin typeface="+mn-lt"/>
              </a:rPr>
              <a:t>, …</a:t>
            </a:r>
            <a:endParaRPr lang="en-US" altLang="zh-CN" baseline="-25000" dirty="0">
              <a:latin typeface="+mn-lt"/>
            </a:endParaRPr>
          </a:p>
        </p:txBody>
      </p:sp>
      <p:sp>
        <p:nvSpPr>
          <p:cNvPr id="21" name="AutoShape 2093">
            <a:extLst>
              <a:ext uri="{FF2B5EF4-FFF2-40B4-BE49-F238E27FC236}">
                <a16:creationId xmlns:a16="http://schemas.microsoft.com/office/drawing/2014/main" id="{B1E2915F-D04D-4351-9244-2F70ABCCC1B2}"/>
              </a:ext>
            </a:extLst>
          </p:cNvPr>
          <p:cNvSpPr>
            <a:spLocks noChangeArrowheads="1"/>
          </p:cNvSpPr>
          <p:nvPr/>
        </p:nvSpPr>
        <p:spPr bwMode="auto">
          <a:xfrm>
            <a:off x="4188756" y="2092325"/>
            <a:ext cx="1676400" cy="533400"/>
          </a:xfrm>
          <a:prstGeom prst="roundRect">
            <a:avLst>
              <a:gd name="adj" fmla="val 16667"/>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dirty="0">
                <a:solidFill>
                  <a:srgbClr val="2D0EE4"/>
                </a:solidFill>
              </a:rPr>
              <a:t>x</a:t>
            </a:r>
            <a:r>
              <a:rPr lang="en-US" altLang="zh-CN" sz="2000" baseline="-25000" dirty="0">
                <a:solidFill>
                  <a:srgbClr val="2D0EE4"/>
                </a:solidFill>
              </a:rPr>
              <a:t>i</a:t>
            </a:r>
            <a:r>
              <a:rPr lang="en-US" altLang="zh-CN" sz="2000" dirty="0">
                <a:solidFill>
                  <a:srgbClr val="2D0EE4"/>
                </a:solidFill>
              </a:rPr>
              <a:t>, </a:t>
            </a:r>
            <a:r>
              <a:rPr lang="en-US" altLang="zh-CN" sz="2000" b="1" dirty="0" err="1">
                <a:solidFill>
                  <a:srgbClr val="2D0EE4"/>
                </a:solidFill>
              </a:rPr>
              <a:t>y</a:t>
            </a:r>
            <a:r>
              <a:rPr lang="en-US" altLang="zh-CN" sz="2000" baseline="-25000" dirty="0" err="1">
                <a:solidFill>
                  <a:srgbClr val="2D0EE4"/>
                </a:solidFill>
              </a:rPr>
              <a:t>i</a:t>
            </a:r>
            <a:endParaRPr lang="en-US" altLang="zh-CN" sz="2000" baseline="-25000" dirty="0">
              <a:solidFill>
                <a:srgbClr val="2D0EE4"/>
              </a:solidFill>
            </a:endParaRPr>
          </a:p>
        </p:txBody>
      </p:sp>
      <p:sp>
        <p:nvSpPr>
          <p:cNvPr id="22" name="Rectangle 2095">
            <a:extLst>
              <a:ext uri="{FF2B5EF4-FFF2-40B4-BE49-F238E27FC236}">
                <a16:creationId xmlns:a16="http://schemas.microsoft.com/office/drawing/2014/main" id="{54EB8D52-711B-4525-8AD7-81861AD4AC98}"/>
              </a:ext>
            </a:extLst>
          </p:cNvPr>
          <p:cNvSpPr>
            <a:spLocks noChangeArrowheads="1"/>
          </p:cNvSpPr>
          <p:nvPr/>
        </p:nvSpPr>
        <p:spPr bwMode="auto">
          <a:xfrm>
            <a:off x="4264956" y="5521325"/>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Y</a:t>
            </a:r>
          </a:p>
        </p:txBody>
      </p:sp>
      <p:sp>
        <p:nvSpPr>
          <p:cNvPr id="23" name="Rectangle 2096">
            <a:extLst>
              <a:ext uri="{FF2B5EF4-FFF2-40B4-BE49-F238E27FC236}">
                <a16:creationId xmlns:a16="http://schemas.microsoft.com/office/drawing/2014/main" id="{B34B27E2-02F0-408F-A619-F2068FD35E69}"/>
              </a:ext>
            </a:extLst>
          </p:cNvPr>
          <p:cNvSpPr>
            <a:spLocks noChangeArrowheads="1"/>
          </p:cNvSpPr>
          <p:nvPr/>
        </p:nvSpPr>
        <p:spPr bwMode="auto">
          <a:xfrm>
            <a:off x="5179356" y="5521325"/>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Z</a:t>
            </a:r>
          </a:p>
        </p:txBody>
      </p:sp>
      <p:sp>
        <p:nvSpPr>
          <p:cNvPr id="24" name="Rectangle 2097">
            <a:extLst>
              <a:ext uri="{FF2B5EF4-FFF2-40B4-BE49-F238E27FC236}">
                <a16:creationId xmlns:a16="http://schemas.microsoft.com/office/drawing/2014/main" id="{B19BFF22-5414-4082-8CC0-4BFC73D7651C}"/>
              </a:ext>
            </a:extLst>
          </p:cNvPr>
          <p:cNvSpPr>
            <a:spLocks noChangeArrowheads="1"/>
          </p:cNvSpPr>
          <p:nvPr/>
        </p:nvSpPr>
        <p:spPr bwMode="auto">
          <a:xfrm>
            <a:off x="5865156" y="5521325"/>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W</a:t>
            </a:r>
          </a:p>
        </p:txBody>
      </p:sp>
      <p:sp>
        <p:nvSpPr>
          <p:cNvPr id="25" name="Rectangle 2098">
            <a:extLst>
              <a:ext uri="{FF2B5EF4-FFF2-40B4-BE49-F238E27FC236}">
                <a16:creationId xmlns:a16="http://schemas.microsoft.com/office/drawing/2014/main" id="{C7361CAE-1CEB-44B4-8D5A-EC1A79B422E1}"/>
              </a:ext>
            </a:extLst>
          </p:cNvPr>
          <p:cNvSpPr>
            <a:spLocks noChangeArrowheads="1"/>
          </p:cNvSpPr>
          <p:nvPr/>
        </p:nvSpPr>
        <p:spPr bwMode="auto">
          <a:xfrm>
            <a:off x="3960156" y="3844925"/>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2D0EE4"/>
                </a:solidFill>
              </a:rPr>
              <a:t>B</a:t>
            </a:r>
            <a:r>
              <a:rPr lang="en-US" altLang="zh-CN" b="1" baseline="-25000" dirty="0">
                <a:solidFill>
                  <a:srgbClr val="2D0EE4"/>
                </a:solidFill>
              </a:rPr>
              <a:t>X</a:t>
            </a:r>
          </a:p>
        </p:txBody>
      </p:sp>
      <p:sp>
        <p:nvSpPr>
          <p:cNvPr id="26" name="Rectangle 2099">
            <a:extLst>
              <a:ext uri="{FF2B5EF4-FFF2-40B4-BE49-F238E27FC236}">
                <a16:creationId xmlns:a16="http://schemas.microsoft.com/office/drawing/2014/main" id="{750C168C-3F8A-4B37-BACD-D6D3CECCBFD8}"/>
              </a:ext>
            </a:extLst>
          </p:cNvPr>
          <p:cNvSpPr>
            <a:spLocks noChangeArrowheads="1"/>
          </p:cNvSpPr>
          <p:nvPr/>
        </p:nvSpPr>
        <p:spPr bwMode="auto">
          <a:xfrm>
            <a:off x="4493556" y="3844925"/>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2D0EE4"/>
                </a:solidFill>
              </a:rPr>
              <a:t>B</a:t>
            </a:r>
            <a:r>
              <a:rPr lang="en-US" altLang="zh-CN" b="1" baseline="-25000" dirty="0">
                <a:solidFill>
                  <a:srgbClr val="2D0EE4"/>
                </a:solidFill>
              </a:rPr>
              <a:t>Y</a:t>
            </a:r>
          </a:p>
        </p:txBody>
      </p:sp>
      <p:sp>
        <p:nvSpPr>
          <p:cNvPr id="27" name="AutoShape 2100">
            <a:extLst>
              <a:ext uri="{FF2B5EF4-FFF2-40B4-BE49-F238E27FC236}">
                <a16:creationId xmlns:a16="http://schemas.microsoft.com/office/drawing/2014/main" id="{0C2AA02D-EFA5-4853-A132-83E7793EFB0B}"/>
              </a:ext>
            </a:extLst>
          </p:cNvPr>
          <p:cNvSpPr>
            <a:spLocks noChangeArrowheads="1"/>
          </p:cNvSpPr>
          <p:nvPr/>
        </p:nvSpPr>
        <p:spPr bwMode="auto">
          <a:xfrm>
            <a:off x="4912656" y="1330325"/>
            <a:ext cx="228600" cy="762000"/>
          </a:xfrm>
          <a:prstGeom prst="upDownArrow">
            <a:avLst>
              <a:gd name="adj1" fmla="val 50000"/>
              <a:gd name="adj2" fmla="val 66667"/>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101">
            <a:extLst>
              <a:ext uri="{FF2B5EF4-FFF2-40B4-BE49-F238E27FC236}">
                <a16:creationId xmlns:a16="http://schemas.microsoft.com/office/drawing/2014/main" id="{BDB91229-FCD4-4E6B-8E7A-3E7FFF876193}"/>
              </a:ext>
            </a:extLst>
          </p:cNvPr>
          <p:cNvSpPr>
            <a:spLocks noChangeShapeType="1"/>
          </p:cNvSpPr>
          <p:nvPr/>
        </p:nvSpPr>
        <p:spPr bwMode="auto">
          <a:xfrm flipV="1">
            <a:off x="4645956" y="2701925"/>
            <a:ext cx="0" cy="9144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103">
            <a:extLst>
              <a:ext uri="{FF2B5EF4-FFF2-40B4-BE49-F238E27FC236}">
                <a16:creationId xmlns:a16="http://schemas.microsoft.com/office/drawing/2014/main" id="{F356FE41-15B0-463A-88F2-3F198591E2D4}"/>
              </a:ext>
            </a:extLst>
          </p:cNvPr>
          <p:cNvSpPr>
            <a:spLocks noChangeShapeType="1"/>
          </p:cNvSpPr>
          <p:nvPr/>
        </p:nvSpPr>
        <p:spPr bwMode="auto">
          <a:xfrm flipH="1">
            <a:off x="5331756" y="2701925"/>
            <a:ext cx="0" cy="9144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Text Box 2104">
            <a:extLst>
              <a:ext uri="{FF2B5EF4-FFF2-40B4-BE49-F238E27FC236}">
                <a16:creationId xmlns:a16="http://schemas.microsoft.com/office/drawing/2014/main" id="{EB3ABBAF-F205-4659-B6E9-13E3B068EC27}"/>
              </a:ext>
            </a:extLst>
          </p:cNvPr>
          <p:cNvSpPr txBox="1">
            <a:spLocks noChangeArrowheads="1"/>
          </p:cNvSpPr>
          <p:nvPr/>
        </p:nvSpPr>
        <p:spPr bwMode="auto">
          <a:xfrm>
            <a:off x="6779556" y="3768725"/>
            <a:ext cx="149829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i="1" dirty="0">
                <a:solidFill>
                  <a:srgbClr val="FF0000"/>
                </a:solidFill>
                <a:latin typeface="+mn-lt"/>
              </a:rPr>
              <a:t>disk buffer</a:t>
            </a:r>
            <a:endParaRPr lang="zh-CN" altLang="en-US" i="1" dirty="0">
              <a:solidFill>
                <a:srgbClr val="FF0000"/>
              </a:solidFill>
              <a:latin typeface="+mn-lt"/>
            </a:endParaRPr>
          </a:p>
        </p:txBody>
      </p:sp>
      <p:sp>
        <p:nvSpPr>
          <p:cNvPr id="31" name="Text Box 2105">
            <a:extLst>
              <a:ext uri="{FF2B5EF4-FFF2-40B4-BE49-F238E27FC236}">
                <a16:creationId xmlns:a16="http://schemas.microsoft.com/office/drawing/2014/main" id="{0D5CFD20-8773-4C97-ACFB-C2EC4A319C87}"/>
              </a:ext>
            </a:extLst>
          </p:cNvPr>
          <p:cNvSpPr txBox="1">
            <a:spLocks noChangeArrowheads="1"/>
          </p:cNvSpPr>
          <p:nvPr/>
        </p:nvSpPr>
        <p:spPr bwMode="auto">
          <a:xfrm>
            <a:off x="3274356" y="4606925"/>
            <a:ext cx="1233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rPr>
              <a:t>input(X)</a:t>
            </a:r>
          </a:p>
        </p:txBody>
      </p:sp>
      <p:sp>
        <p:nvSpPr>
          <p:cNvPr id="32" name="Text Box 2106">
            <a:extLst>
              <a:ext uri="{FF2B5EF4-FFF2-40B4-BE49-F238E27FC236}">
                <a16:creationId xmlns:a16="http://schemas.microsoft.com/office/drawing/2014/main" id="{67093476-8C44-40F9-AD53-95C7611F59C8}"/>
              </a:ext>
            </a:extLst>
          </p:cNvPr>
          <p:cNvSpPr txBox="1">
            <a:spLocks noChangeArrowheads="1"/>
          </p:cNvSpPr>
          <p:nvPr/>
        </p:nvSpPr>
        <p:spPr bwMode="auto">
          <a:xfrm>
            <a:off x="5385409" y="4540305"/>
            <a:ext cx="66522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output(Y) / </a:t>
            </a:r>
            <a:r>
              <a:rPr lang="en-US" altLang="zh-CN" b="1" i="1" dirty="0">
                <a:latin typeface="+mn-lt"/>
              </a:rPr>
              <a:t>reflect </a:t>
            </a:r>
            <a:r>
              <a:rPr lang="en-US" altLang="zh-CN" b="1" dirty="0">
                <a:latin typeface="+mn-lt"/>
              </a:rPr>
              <a:t>/ </a:t>
            </a:r>
            <a:r>
              <a:rPr lang="zh-CN" altLang="en-US" b="1" dirty="0">
                <a:latin typeface="微软雅黑 Light" panose="020B0502040204020203" pitchFamily="34" charset="-122"/>
                <a:ea typeface="微软雅黑 Light" panose="020B0502040204020203" pitchFamily="34" charset="-122"/>
              </a:rPr>
              <a:t>持久化 </a:t>
            </a:r>
            <a:r>
              <a:rPr lang="en-US" altLang="zh-CN" sz="1800" b="1" dirty="0">
                <a:solidFill>
                  <a:srgbClr val="FF0000"/>
                </a:solidFill>
                <a:latin typeface="微软雅黑 Light" panose="020B0502040204020203" pitchFamily="34" charset="-122"/>
                <a:ea typeface="微软雅黑 Light" panose="020B0502040204020203" pitchFamily="34" charset="-122"/>
              </a:rPr>
              <a:t>when checkpoint or commit</a:t>
            </a:r>
            <a:r>
              <a:rPr lang="en-US" altLang="zh-CN" sz="1800" dirty="0">
                <a:solidFill>
                  <a:srgbClr val="FF0000"/>
                </a:solidFill>
                <a:latin typeface="+mn-lt"/>
              </a:rPr>
              <a:t> </a:t>
            </a:r>
            <a:endParaRPr lang="en-US" altLang="zh-CN" sz="1800" b="1" i="1" dirty="0">
              <a:solidFill>
                <a:srgbClr val="FF0000"/>
              </a:solidFill>
              <a:latin typeface="+mn-lt"/>
            </a:endParaRPr>
          </a:p>
        </p:txBody>
      </p:sp>
      <p:sp>
        <p:nvSpPr>
          <p:cNvPr id="33" name="Rectangle 2107">
            <a:extLst>
              <a:ext uri="{FF2B5EF4-FFF2-40B4-BE49-F238E27FC236}">
                <a16:creationId xmlns:a16="http://schemas.microsoft.com/office/drawing/2014/main" id="{4A70BFD0-1C3B-49B6-BEA5-6BC32FC542CB}"/>
              </a:ext>
            </a:extLst>
          </p:cNvPr>
          <p:cNvSpPr>
            <a:spLocks noChangeArrowheads="1"/>
          </p:cNvSpPr>
          <p:nvPr/>
        </p:nvSpPr>
        <p:spPr bwMode="auto">
          <a:xfrm>
            <a:off x="5636556" y="3844925"/>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Z</a:t>
            </a:r>
          </a:p>
        </p:txBody>
      </p:sp>
      <p:sp>
        <p:nvSpPr>
          <p:cNvPr id="34" name="Text Box 2108">
            <a:extLst>
              <a:ext uri="{FF2B5EF4-FFF2-40B4-BE49-F238E27FC236}">
                <a16:creationId xmlns:a16="http://schemas.microsoft.com/office/drawing/2014/main" id="{4E939B34-688E-4FDB-A116-6D5C3CAA0032}"/>
              </a:ext>
            </a:extLst>
          </p:cNvPr>
          <p:cNvSpPr txBox="1">
            <a:spLocks noChangeArrowheads="1"/>
          </p:cNvSpPr>
          <p:nvPr/>
        </p:nvSpPr>
        <p:spPr bwMode="auto">
          <a:xfrm>
            <a:off x="5026956" y="3768725"/>
            <a:ext cx="3978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rPr>
              <a:t>…</a:t>
            </a:r>
          </a:p>
        </p:txBody>
      </p:sp>
      <p:sp>
        <p:nvSpPr>
          <p:cNvPr id="35" name="Text Box 2109">
            <a:extLst>
              <a:ext uri="{FF2B5EF4-FFF2-40B4-BE49-F238E27FC236}">
                <a16:creationId xmlns:a16="http://schemas.microsoft.com/office/drawing/2014/main" id="{94B5D1A8-4490-464B-B8AF-E8F26259A4DA}"/>
              </a:ext>
            </a:extLst>
          </p:cNvPr>
          <p:cNvSpPr txBox="1">
            <a:spLocks noChangeArrowheads="1"/>
          </p:cNvSpPr>
          <p:nvPr/>
        </p:nvSpPr>
        <p:spPr bwMode="auto">
          <a:xfrm>
            <a:off x="4706281" y="5410200"/>
            <a:ext cx="3978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rPr>
              <a:t>…</a:t>
            </a:r>
          </a:p>
        </p:txBody>
      </p:sp>
      <p:sp>
        <p:nvSpPr>
          <p:cNvPr id="36" name="Rectangle 2110">
            <a:extLst>
              <a:ext uri="{FF2B5EF4-FFF2-40B4-BE49-F238E27FC236}">
                <a16:creationId xmlns:a16="http://schemas.microsoft.com/office/drawing/2014/main" id="{AC067ABD-6B5C-499F-AAD1-F464132D9842}"/>
              </a:ext>
            </a:extLst>
          </p:cNvPr>
          <p:cNvSpPr>
            <a:spLocks noChangeArrowheads="1"/>
          </p:cNvSpPr>
          <p:nvPr/>
        </p:nvSpPr>
        <p:spPr bwMode="auto">
          <a:xfrm>
            <a:off x="3731556" y="5978525"/>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U</a:t>
            </a:r>
          </a:p>
        </p:txBody>
      </p:sp>
      <p:sp>
        <p:nvSpPr>
          <p:cNvPr id="37" name="Rectangle 2111">
            <a:extLst>
              <a:ext uri="{FF2B5EF4-FFF2-40B4-BE49-F238E27FC236}">
                <a16:creationId xmlns:a16="http://schemas.microsoft.com/office/drawing/2014/main" id="{C69D09A8-9B59-42C3-B7E9-8C3C3D0C3BD6}"/>
              </a:ext>
            </a:extLst>
          </p:cNvPr>
          <p:cNvSpPr>
            <a:spLocks noChangeArrowheads="1"/>
          </p:cNvSpPr>
          <p:nvPr/>
        </p:nvSpPr>
        <p:spPr bwMode="auto">
          <a:xfrm>
            <a:off x="4264956" y="5978525"/>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V</a:t>
            </a:r>
          </a:p>
        </p:txBody>
      </p:sp>
      <p:sp>
        <p:nvSpPr>
          <p:cNvPr id="38" name="Rectangle 2112">
            <a:extLst>
              <a:ext uri="{FF2B5EF4-FFF2-40B4-BE49-F238E27FC236}">
                <a16:creationId xmlns:a16="http://schemas.microsoft.com/office/drawing/2014/main" id="{B11A2CF3-5678-419D-B5D4-BB7BECB25763}"/>
              </a:ext>
            </a:extLst>
          </p:cNvPr>
          <p:cNvSpPr>
            <a:spLocks noChangeArrowheads="1"/>
          </p:cNvSpPr>
          <p:nvPr/>
        </p:nvSpPr>
        <p:spPr bwMode="auto">
          <a:xfrm>
            <a:off x="5179356" y="5978525"/>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Q</a:t>
            </a:r>
          </a:p>
        </p:txBody>
      </p:sp>
      <p:sp>
        <p:nvSpPr>
          <p:cNvPr id="39" name="Rectangle 2113">
            <a:extLst>
              <a:ext uri="{FF2B5EF4-FFF2-40B4-BE49-F238E27FC236}">
                <a16:creationId xmlns:a16="http://schemas.microsoft.com/office/drawing/2014/main" id="{E1AE7056-08D0-4B60-A5D2-19B7952B75A2}"/>
              </a:ext>
            </a:extLst>
          </p:cNvPr>
          <p:cNvSpPr>
            <a:spLocks noChangeArrowheads="1"/>
          </p:cNvSpPr>
          <p:nvPr/>
        </p:nvSpPr>
        <p:spPr bwMode="auto">
          <a:xfrm>
            <a:off x="5865156" y="5978525"/>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R</a:t>
            </a:r>
          </a:p>
        </p:txBody>
      </p:sp>
      <p:sp>
        <p:nvSpPr>
          <p:cNvPr id="40" name="Text Box 2114">
            <a:extLst>
              <a:ext uri="{FF2B5EF4-FFF2-40B4-BE49-F238E27FC236}">
                <a16:creationId xmlns:a16="http://schemas.microsoft.com/office/drawing/2014/main" id="{07E6BF39-BDF2-4BE5-B43B-B9968D78403D}"/>
              </a:ext>
            </a:extLst>
          </p:cNvPr>
          <p:cNvSpPr txBox="1">
            <a:spLocks noChangeArrowheads="1"/>
          </p:cNvSpPr>
          <p:nvPr/>
        </p:nvSpPr>
        <p:spPr bwMode="auto">
          <a:xfrm>
            <a:off x="4706281" y="5867400"/>
            <a:ext cx="3978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rPr>
              <a:t>…</a:t>
            </a:r>
          </a:p>
        </p:txBody>
      </p:sp>
      <p:sp>
        <p:nvSpPr>
          <p:cNvPr id="41" name="TextBox 1">
            <a:extLst>
              <a:ext uri="{FF2B5EF4-FFF2-40B4-BE49-F238E27FC236}">
                <a16:creationId xmlns:a16="http://schemas.microsoft.com/office/drawing/2014/main" id="{E5DE196F-D469-4E1E-8B36-7EF6AB828D91}"/>
              </a:ext>
            </a:extLst>
          </p:cNvPr>
          <p:cNvSpPr txBox="1">
            <a:spLocks noChangeArrowheads="1"/>
          </p:cNvSpPr>
          <p:nvPr/>
        </p:nvSpPr>
        <p:spPr bwMode="auto">
          <a:xfrm>
            <a:off x="1380469" y="2928938"/>
            <a:ext cx="14144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微软雅黑 Light" panose="020B0502040204020203" pitchFamily="34" charset="-122"/>
                <a:ea typeface="微软雅黑 Light" panose="020B0502040204020203" pitchFamily="34" charset="-122"/>
              </a:rPr>
              <a:t>逻辑读写</a:t>
            </a:r>
          </a:p>
        </p:txBody>
      </p:sp>
      <p:sp>
        <p:nvSpPr>
          <p:cNvPr id="42" name="TextBox 38">
            <a:extLst>
              <a:ext uri="{FF2B5EF4-FFF2-40B4-BE49-F238E27FC236}">
                <a16:creationId xmlns:a16="http://schemas.microsoft.com/office/drawing/2014/main" id="{C81E6BFA-7770-4C31-BABF-38E2727655F6}"/>
              </a:ext>
            </a:extLst>
          </p:cNvPr>
          <p:cNvSpPr txBox="1">
            <a:spLocks noChangeArrowheads="1"/>
          </p:cNvSpPr>
          <p:nvPr/>
        </p:nvSpPr>
        <p:spPr bwMode="auto">
          <a:xfrm>
            <a:off x="1380469" y="4602163"/>
            <a:ext cx="1414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微软雅黑 Light" panose="020B0502040204020203" pitchFamily="34" charset="-122"/>
                <a:ea typeface="微软雅黑 Light" panose="020B0502040204020203" pitchFamily="34" charset="-122"/>
              </a:rPr>
              <a:t>物理读写</a:t>
            </a:r>
          </a:p>
        </p:txBody>
      </p:sp>
      <p:sp>
        <p:nvSpPr>
          <p:cNvPr id="43" name="TextBox 1">
            <a:extLst>
              <a:ext uri="{FF2B5EF4-FFF2-40B4-BE49-F238E27FC236}">
                <a16:creationId xmlns:a16="http://schemas.microsoft.com/office/drawing/2014/main" id="{44DB9F71-1928-4B36-97D0-1EB23E1B1F49}"/>
              </a:ext>
            </a:extLst>
          </p:cNvPr>
          <p:cNvSpPr txBox="1">
            <a:spLocks noChangeArrowheads="1"/>
          </p:cNvSpPr>
          <p:nvPr/>
        </p:nvSpPr>
        <p:spPr bwMode="auto">
          <a:xfrm>
            <a:off x="5385409" y="306388"/>
            <a:ext cx="1005981" cy="33855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600" dirty="0">
                <a:latin typeface="+mn-lt"/>
                <a:cs typeface="Times New Roman" pitchFamily="18" charset="0"/>
              </a:rPr>
              <a:t>e.g. </a:t>
            </a:r>
            <a:r>
              <a:rPr lang="en-US" altLang="zh-CN" sz="1600" i="1" dirty="0">
                <a:latin typeface="+mn-lt"/>
                <a:cs typeface="Times New Roman" pitchFamily="18" charset="0"/>
              </a:rPr>
              <a:t>name</a:t>
            </a:r>
            <a:endParaRPr lang="zh-CN" altLang="en-US" sz="1600" i="1" dirty="0">
              <a:latin typeface="+mn-lt"/>
              <a:cs typeface="Times New Roman" pitchFamily="18" charset="0"/>
            </a:endParaRPr>
          </a:p>
        </p:txBody>
      </p:sp>
      <p:sp>
        <p:nvSpPr>
          <p:cNvPr id="44" name="TextBox 40">
            <a:extLst>
              <a:ext uri="{FF2B5EF4-FFF2-40B4-BE49-F238E27FC236}">
                <a16:creationId xmlns:a16="http://schemas.microsoft.com/office/drawing/2014/main" id="{D8F08321-3E71-4764-8E24-F8AC4C3D0A6B}"/>
              </a:ext>
            </a:extLst>
          </p:cNvPr>
          <p:cNvSpPr txBox="1">
            <a:spLocks noChangeArrowheads="1"/>
          </p:cNvSpPr>
          <p:nvPr/>
        </p:nvSpPr>
        <p:spPr bwMode="auto">
          <a:xfrm>
            <a:off x="6369153" y="306388"/>
            <a:ext cx="1832040" cy="33855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600" i="1" dirty="0">
                <a:latin typeface="+mn-lt"/>
                <a:cs typeface="Times New Roman" pitchFamily="18" charset="0"/>
              </a:rPr>
              <a:t> salary  </a:t>
            </a:r>
            <a:r>
              <a:rPr lang="en-US" altLang="zh-CN" sz="1600" dirty="0">
                <a:latin typeface="+mn-lt"/>
                <a:cs typeface="Times New Roman" pitchFamily="18" charset="0"/>
              </a:rPr>
              <a:t>in </a:t>
            </a:r>
            <a:r>
              <a:rPr lang="en-US" altLang="zh-CN" sz="1600" i="1" dirty="0">
                <a:latin typeface="+mn-lt"/>
                <a:cs typeface="Times New Roman" pitchFamily="18" charset="0"/>
              </a:rPr>
              <a:t>Instructor</a:t>
            </a:r>
            <a:endParaRPr lang="zh-CN" altLang="en-US" sz="1600" i="1" dirty="0">
              <a:latin typeface="+mn-lt"/>
              <a:cs typeface="Times New Roman" pitchFamily="18" charset="0"/>
            </a:endParaRPr>
          </a:p>
        </p:txBody>
      </p:sp>
    </p:spTree>
    <p:extLst>
      <p:ext uri="{BB962C8B-B14F-4D97-AF65-F5344CB8AC3E}">
        <p14:creationId xmlns:p14="http://schemas.microsoft.com/office/powerpoint/2010/main" val="4112725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F7D6C-66B0-4AFE-931D-EA69EA9A94A9}"/>
              </a:ext>
            </a:extLst>
          </p:cNvPr>
          <p:cNvSpPr>
            <a:spLocks noGrp="1"/>
          </p:cNvSpPr>
          <p:nvPr>
            <p:ph type="title"/>
          </p:nvPr>
        </p:nvSpPr>
        <p:spPr/>
        <p:txBody>
          <a:bodyPr/>
          <a:lstStyle/>
          <a:p>
            <a:r>
              <a:rPr lang="en-US" altLang="zh-CN" dirty="0">
                <a:effectLst>
                  <a:outerShdw blurRad="38100" dist="38100" dir="2700000" algn="tl">
                    <a:srgbClr val="C0C0C0"/>
                  </a:outerShdw>
                </a:effectLst>
              </a:rPr>
              <a:t>Example of Fund Transfer</a:t>
            </a:r>
            <a:endParaRPr lang="zh-CN" altLang="en-US" dirty="0"/>
          </a:p>
        </p:txBody>
      </p:sp>
      <p:sp>
        <p:nvSpPr>
          <p:cNvPr id="3" name="内容占位符 2">
            <a:extLst>
              <a:ext uri="{FF2B5EF4-FFF2-40B4-BE49-F238E27FC236}">
                <a16:creationId xmlns:a16="http://schemas.microsoft.com/office/drawing/2014/main" id="{56658857-F6A2-4F57-918B-C592C9BC54E9}"/>
              </a:ext>
            </a:extLst>
          </p:cNvPr>
          <p:cNvSpPr>
            <a:spLocks noGrp="1"/>
          </p:cNvSpPr>
          <p:nvPr>
            <p:ph idx="1"/>
          </p:nvPr>
        </p:nvSpPr>
        <p:spPr>
          <a:xfrm>
            <a:off x="198362" y="772634"/>
            <a:ext cx="11834414" cy="6123073"/>
          </a:xfrm>
        </p:spPr>
        <p:txBody>
          <a:bodyPr>
            <a:normAutofit/>
          </a:bodyPr>
          <a:lstStyle/>
          <a:p>
            <a:r>
              <a:rPr lang="en-US" altLang="en-US" dirty="0"/>
              <a:t>Transaction to transfer $50 from account A to account B:</a:t>
            </a:r>
          </a:p>
          <a:p>
            <a:pPr marL="0" indent="0">
              <a:buNone/>
            </a:pPr>
            <a:r>
              <a:rPr lang="en-US" altLang="en-US" dirty="0"/>
              <a:t>                                                     A=1000          B=2000           A + B = 3000</a:t>
            </a:r>
          </a:p>
          <a:p>
            <a:pPr lvl="2">
              <a:buNone/>
            </a:pPr>
            <a:r>
              <a:rPr lang="en-US" altLang="en-US" dirty="0">
                <a:highlight>
                  <a:srgbClr val="DCECE0"/>
                </a:highlight>
              </a:rPr>
              <a:t>1.	</a:t>
            </a:r>
            <a:r>
              <a:rPr lang="en-US" altLang="en-US" b="1" dirty="0">
                <a:highlight>
                  <a:srgbClr val="DCECE0"/>
                </a:highlight>
              </a:rPr>
              <a:t>read</a:t>
            </a:r>
            <a:r>
              <a:rPr lang="en-US" altLang="en-US" dirty="0">
                <a:highlight>
                  <a:srgbClr val="DCECE0"/>
                </a:highlight>
              </a:rPr>
              <a:t>(</a:t>
            </a:r>
            <a:r>
              <a:rPr lang="en-US" altLang="en-US" i="1" dirty="0">
                <a:highlight>
                  <a:srgbClr val="DCECE0"/>
                </a:highlight>
              </a:rPr>
              <a:t>A</a:t>
            </a:r>
            <a:r>
              <a:rPr lang="en-US" altLang="en-US" dirty="0">
                <a:highlight>
                  <a:srgbClr val="DCECE0"/>
                </a:highlight>
              </a:rPr>
              <a:t>)</a:t>
            </a:r>
          </a:p>
          <a:p>
            <a:pPr lvl="2">
              <a:buNone/>
            </a:pPr>
            <a:r>
              <a:rPr lang="en-US" altLang="en-US" dirty="0">
                <a:highlight>
                  <a:srgbClr val="DCECE0"/>
                </a:highlight>
              </a:rPr>
              <a:t>2.	</a:t>
            </a:r>
            <a:r>
              <a:rPr lang="en-US" altLang="en-US" i="1" dirty="0">
                <a:highlight>
                  <a:srgbClr val="DCECE0"/>
                </a:highlight>
              </a:rPr>
              <a:t>A</a:t>
            </a:r>
            <a:r>
              <a:rPr lang="en-US" altLang="en-US" dirty="0">
                <a:highlight>
                  <a:srgbClr val="DCECE0"/>
                </a:highlight>
              </a:rPr>
              <a:t> := </a:t>
            </a:r>
            <a:r>
              <a:rPr lang="en-US" altLang="en-US" i="1" dirty="0">
                <a:highlight>
                  <a:srgbClr val="DCECE0"/>
                </a:highlight>
              </a:rPr>
              <a:t>A – </a:t>
            </a:r>
            <a:r>
              <a:rPr lang="en-US" altLang="en-US" dirty="0">
                <a:highlight>
                  <a:srgbClr val="DCECE0"/>
                </a:highlight>
              </a:rPr>
              <a:t>50</a:t>
            </a:r>
          </a:p>
          <a:p>
            <a:pPr lvl="2">
              <a:buNone/>
            </a:pPr>
            <a:r>
              <a:rPr lang="en-US" altLang="en-US" dirty="0">
                <a:highlight>
                  <a:srgbClr val="DCECE0"/>
                </a:highlight>
              </a:rPr>
              <a:t>3.	</a:t>
            </a:r>
            <a:r>
              <a:rPr lang="en-US" altLang="en-US" b="1" dirty="0">
                <a:highlight>
                  <a:srgbClr val="DCECE0"/>
                </a:highlight>
              </a:rPr>
              <a:t>write</a:t>
            </a:r>
            <a:r>
              <a:rPr lang="en-US" altLang="en-US" dirty="0">
                <a:highlight>
                  <a:srgbClr val="DCECE0"/>
                </a:highlight>
              </a:rPr>
              <a:t>(</a:t>
            </a:r>
            <a:r>
              <a:rPr lang="en-US" altLang="en-US" i="1" dirty="0">
                <a:highlight>
                  <a:srgbClr val="DCECE0"/>
                </a:highlight>
              </a:rPr>
              <a:t>A</a:t>
            </a:r>
            <a:r>
              <a:rPr lang="en-US" altLang="en-US" dirty="0">
                <a:highlight>
                  <a:srgbClr val="DCECE0"/>
                </a:highlight>
              </a:rPr>
              <a:t>)     </a:t>
            </a:r>
            <a:r>
              <a:rPr lang="en-US" altLang="en-US" dirty="0"/>
              <a:t>                      A=950            B=2000           A+B=</a:t>
            </a:r>
            <a:r>
              <a:rPr lang="en-US" altLang="en-US" dirty="0">
                <a:solidFill>
                  <a:srgbClr val="FF0000"/>
                </a:solidFill>
              </a:rPr>
              <a:t>2950</a:t>
            </a:r>
          </a:p>
          <a:p>
            <a:pPr lvl="2">
              <a:buNone/>
            </a:pPr>
            <a:r>
              <a:rPr lang="en-US" altLang="en-US" dirty="0">
                <a:highlight>
                  <a:srgbClr val="FFFF00"/>
                </a:highlight>
              </a:rPr>
              <a:t>4.	</a:t>
            </a:r>
            <a:r>
              <a:rPr lang="en-US" altLang="en-US" b="1" dirty="0">
                <a:highlight>
                  <a:srgbClr val="FFFF00"/>
                </a:highlight>
              </a:rPr>
              <a:t>read</a:t>
            </a:r>
            <a:r>
              <a:rPr lang="en-US" altLang="en-US" dirty="0">
                <a:highlight>
                  <a:srgbClr val="FFFF00"/>
                </a:highlight>
              </a:rPr>
              <a:t>(</a:t>
            </a:r>
            <a:r>
              <a:rPr lang="en-US" altLang="en-US" i="1" dirty="0">
                <a:highlight>
                  <a:srgbClr val="FFFF00"/>
                </a:highlight>
              </a:rPr>
              <a:t>B</a:t>
            </a:r>
            <a:r>
              <a:rPr lang="en-US" altLang="en-US" dirty="0">
                <a:highlight>
                  <a:srgbClr val="FFFF00"/>
                </a:highlight>
              </a:rPr>
              <a:t>)</a:t>
            </a:r>
          </a:p>
          <a:p>
            <a:pPr lvl="2">
              <a:buNone/>
            </a:pPr>
            <a:r>
              <a:rPr lang="en-US" altLang="en-US" dirty="0">
                <a:highlight>
                  <a:srgbClr val="FFFF00"/>
                </a:highlight>
              </a:rPr>
              <a:t>5.	</a:t>
            </a:r>
            <a:r>
              <a:rPr lang="en-US" altLang="en-US" i="1" dirty="0">
                <a:highlight>
                  <a:srgbClr val="FFFF00"/>
                </a:highlight>
              </a:rPr>
              <a:t>B</a:t>
            </a:r>
            <a:r>
              <a:rPr lang="en-US" altLang="en-US" dirty="0">
                <a:highlight>
                  <a:srgbClr val="FFFF00"/>
                </a:highlight>
              </a:rPr>
              <a:t> := </a:t>
            </a:r>
            <a:r>
              <a:rPr lang="en-US" altLang="en-US" i="1" dirty="0">
                <a:highlight>
                  <a:srgbClr val="FFFF00"/>
                </a:highlight>
              </a:rPr>
              <a:t>B + </a:t>
            </a:r>
            <a:r>
              <a:rPr lang="en-US" altLang="en-US" dirty="0">
                <a:highlight>
                  <a:srgbClr val="FFFF00"/>
                </a:highlight>
              </a:rPr>
              <a:t>50</a:t>
            </a:r>
          </a:p>
          <a:p>
            <a:pPr lvl="2">
              <a:buNone/>
            </a:pPr>
            <a:r>
              <a:rPr lang="en-US" altLang="en-US" dirty="0">
                <a:highlight>
                  <a:srgbClr val="FFFF00"/>
                </a:highlight>
              </a:rPr>
              <a:t>6.	</a:t>
            </a:r>
            <a:r>
              <a:rPr lang="en-US" altLang="en-US" b="1" dirty="0">
                <a:highlight>
                  <a:srgbClr val="FFFF00"/>
                </a:highlight>
              </a:rPr>
              <a:t>write</a:t>
            </a:r>
            <a:r>
              <a:rPr lang="en-US" altLang="en-US" dirty="0">
                <a:highlight>
                  <a:srgbClr val="FFFF00"/>
                </a:highlight>
              </a:rPr>
              <a:t>(</a:t>
            </a:r>
            <a:r>
              <a:rPr lang="en-US" altLang="en-US" i="1" dirty="0">
                <a:highlight>
                  <a:srgbClr val="FFFF00"/>
                </a:highlight>
              </a:rPr>
              <a:t>B)   </a:t>
            </a:r>
            <a:r>
              <a:rPr lang="en-US" altLang="en-US" i="1" dirty="0"/>
              <a:t>                        </a:t>
            </a:r>
            <a:r>
              <a:rPr lang="en-US" altLang="en-US" dirty="0"/>
              <a:t>A=950            B=2050           A+B=</a:t>
            </a:r>
            <a:r>
              <a:rPr lang="en-US" altLang="en-US" dirty="0">
                <a:solidFill>
                  <a:srgbClr val="FF0000"/>
                </a:solidFill>
              </a:rPr>
              <a:t>3000</a:t>
            </a:r>
            <a:endParaRPr lang="en-US" altLang="en-US" i="1" dirty="0">
              <a:highlight>
                <a:srgbClr val="FFFF00"/>
              </a:highlight>
            </a:endParaRPr>
          </a:p>
          <a:p>
            <a:endParaRPr lang="zh-CN" altLang="en-US" dirty="0"/>
          </a:p>
        </p:txBody>
      </p:sp>
      <p:sp>
        <p:nvSpPr>
          <p:cNvPr id="4" name="日期占位符 3">
            <a:extLst>
              <a:ext uri="{FF2B5EF4-FFF2-40B4-BE49-F238E27FC236}">
                <a16:creationId xmlns:a16="http://schemas.microsoft.com/office/drawing/2014/main" id="{DFF05C13-1937-42D2-9F6B-CC7364C3C7D6}"/>
              </a:ext>
            </a:extLst>
          </p:cNvPr>
          <p:cNvSpPr>
            <a:spLocks noGrp="1"/>
          </p:cNvSpPr>
          <p:nvPr>
            <p:ph type="dt" sz="half" idx="10"/>
          </p:nvPr>
        </p:nvSpPr>
        <p:spPr/>
        <p:txBody>
          <a:bodyPr/>
          <a:lstStyle/>
          <a:p>
            <a:fld id="{54F249E2-CA68-46E5-AA2B-F4547989E247}"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926D5330-6BAD-4D3C-8384-10A8F53DEB88}"/>
              </a:ext>
            </a:extLst>
          </p:cNvPr>
          <p:cNvSpPr>
            <a:spLocks noGrp="1"/>
          </p:cNvSpPr>
          <p:nvPr>
            <p:ph type="sldNum" sz="quarter" idx="12"/>
          </p:nvPr>
        </p:nvSpPr>
        <p:spPr/>
        <p:txBody>
          <a:bodyPr/>
          <a:lstStyle/>
          <a:p>
            <a:fld id="{47C4BD23-150C-4A56-8E66-9482A3FB2E80}" type="slidenum">
              <a:rPr lang="zh-CN" altLang="en-US" smtClean="0"/>
              <a:pPr/>
              <a:t>16</a:t>
            </a:fld>
            <a:endParaRPr lang="zh-CN" altLang="en-US" dirty="0"/>
          </a:p>
        </p:txBody>
      </p:sp>
    </p:spTree>
    <p:extLst>
      <p:ext uri="{BB962C8B-B14F-4D97-AF65-F5344CB8AC3E}">
        <p14:creationId xmlns:p14="http://schemas.microsoft.com/office/powerpoint/2010/main" val="3540180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3520B2-98C3-4192-8CE6-DDA4A8758EA8}"/>
              </a:ext>
            </a:extLst>
          </p:cNvPr>
          <p:cNvSpPr>
            <a:spLocks noGrp="1"/>
          </p:cNvSpPr>
          <p:nvPr>
            <p:ph type="title"/>
          </p:nvPr>
        </p:nvSpPr>
        <p:spPr/>
        <p:txBody>
          <a:bodyPr>
            <a:normAutofit/>
          </a:bodyPr>
          <a:lstStyle/>
          <a:p>
            <a:r>
              <a:rPr kumimoji="0" lang="en-US" altLang="zh-CN" dirty="0"/>
              <a:t>Consistency in Example </a:t>
            </a:r>
            <a:endParaRPr lang="zh-CN" altLang="en-US" dirty="0"/>
          </a:p>
        </p:txBody>
      </p:sp>
      <p:sp>
        <p:nvSpPr>
          <p:cNvPr id="3" name="内容占位符 2">
            <a:extLst>
              <a:ext uri="{FF2B5EF4-FFF2-40B4-BE49-F238E27FC236}">
                <a16:creationId xmlns:a16="http://schemas.microsoft.com/office/drawing/2014/main" id="{E7766ADA-E5BB-4555-A8DC-F28DF81AF85F}"/>
              </a:ext>
            </a:extLst>
          </p:cNvPr>
          <p:cNvSpPr>
            <a:spLocks noGrp="1"/>
          </p:cNvSpPr>
          <p:nvPr>
            <p:ph idx="1"/>
          </p:nvPr>
        </p:nvSpPr>
        <p:spPr>
          <a:xfrm>
            <a:off x="198362" y="772634"/>
            <a:ext cx="11834414" cy="3484405"/>
          </a:xfrm>
        </p:spPr>
        <p:txBody>
          <a:bodyPr>
            <a:normAutofit/>
          </a:bodyPr>
          <a:lstStyle/>
          <a:p>
            <a:r>
              <a:rPr lang="en-US" altLang="zh-CN" dirty="0"/>
              <a:t>E</a:t>
            </a:r>
            <a:r>
              <a:rPr kumimoji="0" lang="en-US" altLang="zh-CN" dirty="0"/>
              <a:t>xecution of a transaction in isolation (that is, with no other transaction executing concurrently) preserves the  </a:t>
            </a:r>
            <a:r>
              <a:rPr kumimoji="0" lang="en-US" altLang="zh-CN" i="1" u="sng" dirty="0">
                <a:solidFill>
                  <a:srgbClr val="FF0000"/>
                </a:solidFill>
              </a:rPr>
              <a:t>consistency</a:t>
            </a:r>
            <a:r>
              <a:rPr kumimoji="0" lang="en-US" altLang="zh-CN" u="sng" dirty="0"/>
              <a:t> of  the DB</a:t>
            </a:r>
            <a:r>
              <a:rPr kumimoji="0" lang="en-US" altLang="zh-CN" dirty="0"/>
              <a:t>, i.e. </a:t>
            </a:r>
            <a:r>
              <a:rPr kumimoji="0" lang="en-US" altLang="zh-CN" dirty="0">
                <a:solidFill>
                  <a:srgbClr val="2D0EE4"/>
                </a:solidFill>
              </a:rPr>
              <a:t>before</a:t>
            </a:r>
            <a:r>
              <a:rPr kumimoji="0" lang="en-US" altLang="zh-CN" dirty="0"/>
              <a:t> and </a:t>
            </a:r>
            <a:r>
              <a:rPr kumimoji="0" lang="en-US" altLang="zh-CN" dirty="0">
                <a:solidFill>
                  <a:srgbClr val="2D0EE4"/>
                </a:solidFill>
              </a:rPr>
              <a:t>after</a:t>
            </a:r>
            <a:r>
              <a:rPr kumimoji="0" lang="en-US" altLang="zh-CN" dirty="0"/>
              <a:t> the transaction execution, DB is in a </a:t>
            </a:r>
            <a:r>
              <a:rPr kumimoji="0" lang="en-US" altLang="zh-CN" dirty="0">
                <a:solidFill>
                  <a:srgbClr val="2D0EE4"/>
                </a:solidFill>
              </a:rPr>
              <a:t>correct</a:t>
            </a:r>
            <a:r>
              <a:rPr kumimoji="0" lang="en-US" altLang="zh-CN" dirty="0"/>
              <a:t> DB state</a:t>
            </a:r>
          </a:p>
          <a:p>
            <a:pPr lvl="1">
              <a:defRPr/>
            </a:pPr>
            <a:r>
              <a:rPr lang="en-US" altLang="zh-CN" dirty="0"/>
              <a:t>1</a:t>
            </a:r>
            <a:r>
              <a:rPr lang="zh-CN" altLang="en-US" dirty="0"/>
              <a:t>个事务的正确执行使得</a:t>
            </a:r>
            <a:r>
              <a:rPr lang="en-US" altLang="zh-CN" dirty="0"/>
              <a:t>DB</a:t>
            </a:r>
            <a:r>
              <a:rPr lang="zh-CN" altLang="en-US" dirty="0"/>
              <a:t>从一个正确状态转移到另一个正确状态</a:t>
            </a:r>
          </a:p>
          <a:p>
            <a:pPr lvl="1">
              <a:defRPr/>
            </a:pPr>
            <a:r>
              <a:rPr lang="en-US" altLang="zh-CN" dirty="0"/>
              <a:t>DB state:  contents of tables in DB,  or DB instance</a:t>
            </a:r>
          </a:p>
          <a:p>
            <a:r>
              <a:rPr lang="en-US" altLang="en-US" b="1" dirty="0">
                <a:solidFill>
                  <a:srgbClr val="000099"/>
                </a:solidFill>
              </a:rPr>
              <a:t>Consistency requirement</a:t>
            </a:r>
            <a:r>
              <a:rPr lang="en-US" altLang="en-US" dirty="0"/>
              <a:t> in above example:</a:t>
            </a:r>
          </a:p>
          <a:p>
            <a:pPr lvl="1"/>
            <a:r>
              <a:rPr lang="en-US" altLang="en-US" dirty="0"/>
              <a:t> The sum of A and B is unchanged by the execution of the transaction</a:t>
            </a:r>
          </a:p>
          <a:p>
            <a:pPr lvl="2"/>
            <a:r>
              <a:rPr lang="en-US" altLang="en-US" dirty="0"/>
              <a:t>i.e. A + B = 3000</a:t>
            </a:r>
          </a:p>
        </p:txBody>
      </p:sp>
      <p:sp>
        <p:nvSpPr>
          <p:cNvPr id="4" name="日期占位符 3">
            <a:extLst>
              <a:ext uri="{FF2B5EF4-FFF2-40B4-BE49-F238E27FC236}">
                <a16:creationId xmlns:a16="http://schemas.microsoft.com/office/drawing/2014/main" id="{C98C842D-64B6-458C-AD50-3474857B2D17}"/>
              </a:ext>
            </a:extLst>
          </p:cNvPr>
          <p:cNvSpPr>
            <a:spLocks noGrp="1"/>
          </p:cNvSpPr>
          <p:nvPr>
            <p:ph type="dt" sz="half" idx="10"/>
          </p:nvPr>
        </p:nvSpPr>
        <p:spPr/>
        <p:txBody>
          <a:bodyPr/>
          <a:lstStyle/>
          <a:p>
            <a:fld id="{9F606D71-C5E5-48BE-B891-70505AB0DBE1}"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304CC968-777C-452C-8E3D-F47468130B32}"/>
              </a:ext>
            </a:extLst>
          </p:cNvPr>
          <p:cNvSpPr>
            <a:spLocks noGrp="1"/>
          </p:cNvSpPr>
          <p:nvPr>
            <p:ph type="sldNum" sz="quarter" idx="12"/>
          </p:nvPr>
        </p:nvSpPr>
        <p:spPr/>
        <p:txBody>
          <a:bodyPr/>
          <a:lstStyle/>
          <a:p>
            <a:fld id="{47C4BD23-150C-4A56-8E66-9482A3FB2E80}" type="slidenum">
              <a:rPr lang="zh-CN" altLang="en-US" smtClean="0"/>
              <a:pPr/>
              <a:t>17</a:t>
            </a:fld>
            <a:endParaRPr lang="zh-CN" altLang="en-US" dirty="0"/>
          </a:p>
        </p:txBody>
      </p:sp>
      <p:sp>
        <p:nvSpPr>
          <p:cNvPr id="6" name="内容占位符 2">
            <a:extLst>
              <a:ext uri="{FF2B5EF4-FFF2-40B4-BE49-F238E27FC236}">
                <a16:creationId xmlns:a16="http://schemas.microsoft.com/office/drawing/2014/main" id="{61278467-62C4-4DAA-B542-36425C6C8E5B}"/>
              </a:ext>
            </a:extLst>
          </p:cNvPr>
          <p:cNvSpPr txBox="1">
            <a:spLocks/>
          </p:cNvSpPr>
          <p:nvPr/>
        </p:nvSpPr>
        <p:spPr>
          <a:xfrm>
            <a:off x="198362" y="4105114"/>
            <a:ext cx="9773678" cy="1706406"/>
          </a:xfrm>
          <a:prstGeom prst="rect">
            <a:avLst/>
          </a:prstGeom>
        </p:spPr>
        <p:txBody>
          <a:bodyPr vert="horz" lIns="91440" tIns="45720" rIns="91440" bIns="45720" rtlCol="0">
            <a:normAutofit/>
          </a:bodyPr>
          <a:lstStyle>
            <a:lvl1pPr marL="269875" indent="-269875" algn="l" defTabSz="914400" rtl="0" eaLnBrk="1" latinLnBrk="0" hangingPunct="1">
              <a:lnSpc>
                <a:spcPct val="100000"/>
              </a:lnSpc>
              <a:spcBef>
                <a:spcPts val="560"/>
              </a:spcBef>
              <a:buClr>
                <a:srgbClr val="0B32D9"/>
              </a:buClr>
              <a:buSzPct val="60000"/>
              <a:buFont typeface="Wingdings" panose="05000000000000000000" pitchFamily="2" charset="2"/>
              <a:buChar char="n"/>
              <a:defRPr sz="2400" kern="1200">
                <a:solidFill>
                  <a:schemeClr val="tx1"/>
                </a:solidFill>
                <a:latin typeface="+mn-lt"/>
                <a:ea typeface="微软雅黑 Light" panose="020B0502040204020203" pitchFamily="34" charset="-122"/>
                <a:cs typeface="Arial" panose="020B0604020202020204" pitchFamily="34" charset="0"/>
              </a:defRPr>
            </a:lvl1pPr>
            <a:lvl2pPr marL="627063" indent="-269875" algn="l" defTabSz="914400" rtl="0" eaLnBrk="1" latinLnBrk="0" hangingPunct="1">
              <a:lnSpc>
                <a:spcPct val="100000"/>
              </a:lnSpc>
              <a:spcBef>
                <a:spcPts val="500"/>
              </a:spcBef>
              <a:buClr>
                <a:srgbClr val="FF0000"/>
              </a:buClr>
              <a:buSzPct val="50000"/>
              <a:buFont typeface="Wingdings" panose="05000000000000000000" pitchFamily="2" charset="2"/>
              <a:buChar char="p"/>
              <a:defRPr sz="2400" kern="1200">
                <a:solidFill>
                  <a:schemeClr val="tx1"/>
                </a:solidFill>
                <a:latin typeface="+mn-lt"/>
                <a:ea typeface="微软雅黑 Light" panose="020B0502040204020203" pitchFamily="34" charset="-122"/>
                <a:cs typeface="Arial" panose="020B0604020202020204" pitchFamily="34" charset="0"/>
              </a:defRPr>
            </a:lvl2pPr>
            <a:lvl3pPr marL="806450" indent="-271463" algn="l" defTabSz="914400" rtl="0" eaLnBrk="1" latinLnBrk="0" hangingPunct="1">
              <a:lnSpc>
                <a:spcPct val="100000"/>
              </a:lnSpc>
              <a:spcBef>
                <a:spcPts val="500"/>
              </a:spcBef>
              <a:buClr>
                <a:schemeClr val="accent2">
                  <a:lumMod val="75000"/>
                </a:schemeClr>
              </a:buClr>
              <a:buSzPct val="133000"/>
              <a:buFont typeface="微软雅黑 Light" panose="020B0502040204020203" pitchFamily="34" charset="-122"/>
              <a:buChar char="－"/>
              <a:tabLst>
                <a:tab pos="806450" algn="l"/>
              </a:tabLst>
              <a:defRPr sz="2400" kern="1200">
                <a:solidFill>
                  <a:schemeClr val="tx1"/>
                </a:solidFill>
                <a:latin typeface="+mn-lt"/>
                <a:ea typeface="微软雅黑 Light" panose="020B0502040204020203" pitchFamily="34" charset="-122"/>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2D0EE4"/>
                </a:solidFill>
              </a:rPr>
              <a:t>Consistency/correctness</a:t>
            </a:r>
          </a:p>
          <a:p>
            <a:pPr marL="742950" lvl="1" indent="-285750">
              <a:defRPr/>
            </a:pPr>
            <a:r>
              <a:rPr lang="en-US" altLang="zh-CN" dirty="0">
                <a:solidFill>
                  <a:srgbClr val="2D0EE4"/>
                </a:solidFill>
              </a:rPr>
              <a:t>integrity</a:t>
            </a:r>
            <a:r>
              <a:rPr lang="en-US" altLang="zh-CN" dirty="0"/>
              <a:t> constraints, specified by the application logic, are not violated, e.g. age&gt;0, A+B=3000</a:t>
            </a:r>
          </a:p>
          <a:p>
            <a:pPr marL="357188" lvl="1" indent="0">
              <a:buNone/>
            </a:pPr>
            <a:endParaRPr lang="zh-CN" altLang="en-US" dirty="0"/>
          </a:p>
        </p:txBody>
      </p:sp>
      <p:sp>
        <p:nvSpPr>
          <p:cNvPr id="7" name="TextBox 1">
            <a:extLst>
              <a:ext uri="{FF2B5EF4-FFF2-40B4-BE49-F238E27FC236}">
                <a16:creationId xmlns:a16="http://schemas.microsoft.com/office/drawing/2014/main" id="{597F7AA4-854F-47A1-B93D-13718429125D}"/>
              </a:ext>
            </a:extLst>
          </p:cNvPr>
          <p:cNvSpPr txBox="1"/>
          <p:nvPr/>
        </p:nvSpPr>
        <p:spPr>
          <a:xfrm>
            <a:off x="10104120" y="3978008"/>
            <a:ext cx="1848583" cy="1938992"/>
          </a:xfrm>
          <a:prstGeom prst="rect">
            <a:avLst/>
          </a:prstGeom>
          <a:solidFill>
            <a:schemeClr val="bg1">
              <a:lumMod val="95000"/>
            </a:schemeClr>
          </a:solidFill>
        </p:spPr>
        <p:txBody>
          <a:bodyPr wrap="none">
            <a:spAutoFit/>
          </a:bodyPr>
          <a:lstStyle/>
          <a:p>
            <a:pPr>
              <a:defRPr/>
            </a:pPr>
            <a:r>
              <a:rPr kumimoji="0" lang="en-US" altLang="zh-CN" sz="2000" dirty="0">
                <a:cs typeface="Times New Roman" pitchFamily="18" charset="0"/>
              </a:rPr>
              <a:t>1</a:t>
            </a:r>
            <a:r>
              <a:rPr kumimoji="0" lang="en-US" altLang="zh-CN" sz="2000" b="1" i="1" dirty="0">
                <a:cs typeface="Times New Roman" pitchFamily="18" charset="0"/>
              </a:rPr>
              <a:t>. read</a:t>
            </a:r>
            <a:r>
              <a:rPr kumimoji="0" lang="en-US" altLang="zh-CN" sz="2000" dirty="0">
                <a:cs typeface="Times New Roman" pitchFamily="18" charset="0"/>
              </a:rPr>
              <a:t> (A);</a:t>
            </a:r>
          </a:p>
          <a:p>
            <a:pPr>
              <a:defRPr/>
            </a:pPr>
            <a:r>
              <a:rPr kumimoji="0" lang="en-US" altLang="zh-CN" sz="2000" dirty="0">
                <a:cs typeface="Times New Roman" pitchFamily="18" charset="0"/>
              </a:rPr>
              <a:t>2. A := A -50;</a:t>
            </a:r>
          </a:p>
          <a:p>
            <a:pPr>
              <a:defRPr/>
            </a:pPr>
            <a:r>
              <a:rPr kumimoji="0" lang="en-US" altLang="zh-CN" sz="2000" dirty="0">
                <a:cs typeface="Times New Roman" pitchFamily="18" charset="0"/>
              </a:rPr>
              <a:t>3</a:t>
            </a:r>
            <a:r>
              <a:rPr kumimoji="0" lang="en-US" altLang="zh-CN" sz="2000" b="1" i="1" dirty="0">
                <a:cs typeface="Times New Roman" pitchFamily="18" charset="0"/>
              </a:rPr>
              <a:t>. write</a:t>
            </a:r>
            <a:r>
              <a:rPr kumimoji="0" lang="en-US" altLang="zh-CN" sz="2000" dirty="0">
                <a:cs typeface="Times New Roman" pitchFamily="18" charset="0"/>
              </a:rPr>
              <a:t> (</a:t>
            </a:r>
            <a:r>
              <a:rPr kumimoji="0" lang="en-US" altLang="zh-CN" sz="2000" dirty="0" err="1">
                <a:cs typeface="Times New Roman" pitchFamily="18" charset="0"/>
              </a:rPr>
              <a:t>aA</a:t>
            </a:r>
            <a:r>
              <a:rPr kumimoji="0" lang="en-US" altLang="zh-CN" sz="2000" dirty="0">
                <a:cs typeface="Times New Roman" pitchFamily="18" charset="0"/>
              </a:rPr>
              <a:t> );</a:t>
            </a:r>
          </a:p>
          <a:p>
            <a:pPr>
              <a:defRPr/>
            </a:pPr>
            <a:r>
              <a:rPr kumimoji="0" lang="en-US" altLang="zh-CN" sz="2000" dirty="0">
                <a:cs typeface="Times New Roman" pitchFamily="18" charset="0"/>
              </a:rPr>
              <a:t>4</a:t>
            </a:r>
            <a:r>
              <a:rPr kumimoji="0" lang="en-US" altLang="zh-CN" sz="2000" b="1" i="1" dirty="0">
                <a:cs typeface="Times New Roman" pitchFamily="18" charset="0"/>
              </a:rPr>
              <a:t>. read</a:t>
            </a:r>
            <a:r>
              <a:rPr kumimoji="0" lang="en-US" altLang="zh-CN" sz="2000" dirty="0">
                <a:cs typeface="Times New Roman" pitchFamily="18" charset="0"/>
              </a:rPr>
              <a:t> (B )</a:t>
            </a:r>
          </a:p>
          <a:p>
            <a:pPr>
              <a:defRPr/>
            </a:pPr>
            <a:r>
              <a:rPr kumimoji="0" lang="en-US" altLang="zh-CN" sz="2000" dirty="0">
                <a:cs typeface="Times New Roman" pitchFamily="18" charset="0"/>
              </a:rPr>
              <a:t>5. B := 50;</a:t>
            </a:r>
          </a:p>
          <a:p>
            <a:pPr>
              <a:defRPr/>
            </a:pPr>
            <a:r>
              <a:rPr kumimoji="0" lang="en-US" altLang="zh-CN" sz="2000" dirty="0">
                <a:cs typeface="Times New Roman" pitchFamily="18" charset="0"/>
              </a:rPr>
              <a:t>6</a:t>
            </a:r>
            <a:r>
              <a:rPr kumimoji="0" lang="en-US" altLang="zh-CN" sz="2000" b="1" i="1" dirty="0">
                <a:cs typeface="Times New Roman" pitchFamily="18" charset="0"/>
              </a:rPr>
              <a:t>. write</a:t>
            </a:r>
            <a:r>
              <a:rPr kumimoji="0" lang="en-US" altLang="zh-CN" sz="2000" dirty="0">
                <a:cs typeface="Times New Roman" pitchFamily="18" charset="0"/>
              </a:rPr>
              <a:t> (</a:t>
            </a:r>
            <a:r>
              <a:rPr kumimoji="0" lang="en-US" altLang="zh-CN" sz="2000" dirty="0" err="1">
                <a:cs typeface="Times New Roman" pitchFamily="18" charset="0"/>
              </a:rPr>
              <a:t>accB</a:t>
            </a:r>
            <a:r>
              <a:rPr kumimoji="0" lang="en-US" altLang="zh-CN" sz="2000" dirty="0">
                <a:cs typeface="Times New Roman" pitchFamily="18" charset="0"/>
              </a:rPr>
              <a:t> );</a:t>
            </a:r>
          </a:p>
        </p:txBody>
      </p:sp>
      <p:sp>
        <p:nvSpPr>
          <p:cNvPr id="8" name="TextBox 3">
            <a:extLst>
              <a:ext uri="{FF2B5EF4-FFF2-40B4-BE49-F238E27FC236}">
                <a16:creationId xmlns:a16="http://schemas.microsoft.com/office/drawing/2014/main" id="{F2F291D5-E53E-4265-945C-F0F9F368891F}"/>
              </a:ext>
            </a:extLst>
          </p:cNvPr>
          <p:cNvSpPr txBox="1">
            <a:spLocks noChangeArrowheads="1"/>
          </p:cNvSpPr>
          <p:nvPr/>
        </p:nvSpPr>
        <p:spPr bwMode="auto">
          <a:xfrm>
            <a:off x="10104119" y="3247957"/>
            <a:ext cx="1848583" cy="70788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dirty="0">
                <a:solidFill>
                  <a:srgbClr val="FF0000"/>
                </a:solidFill>
                <a:latin typeface="+mn-lt"/>
                <a:cs typeface="Times New Roman" pitchFamily="18" charset="0"/>
              </a:rPr>
              <a:t>A=1000,B=2000</a:t>
            </a:r>
          </a:p>
          <a:p>
            <a:pPr eaLnBrk="1" hangingPunct="1"/>
            <a:r>
              <a:rPr lang="en-US" altLang="zh-CN" sz="2000" dirty="0">
                <a:solidFill>
                  <a:srgbClr val="FF0000"/>
                </a:solidFill>
                <a:latin typeface="+mn-lt"/>
                <a:cs typeface="Times New Roman" pitchFamily="18" charset="0"/>
              </a:rPr>
              <a:t>A+B=3000</a:t>
            </a:r>
            <a:endParaRPr lang="zh-CN" altLang="en-US" sz="2000" dirty="0">
              <a:solidFill>
                <a:srgbClr val="FF0000"/>
              </a:solidFill>
              <a:latin typeface="+mn-lt"/>
              <a:cs typeface="Times New Roman" pitchFamily="18" charset="0"/>
            </a:endParaRPr>
          </a:p>
        </p:txBody>
      </p:sp>
      <p:sp>
        <p:nvSpPr>
          <p:cNvPr id="9" name="TextBox 6">
            <a:extLst>
              <a:ext uri="{FF2B5EF4-FFF2-40B4-BE49-F238E27FC236}">
                <a16:creationId xmlns:a16="http://schemas.microsoft.com/office/drawing/2014/main" id="{0D860807-35BB-46AE-9031-C3F7A1C5F3CC}"/>
              </a:ext>
            </a:extLst>
          </p:cNvPr>
          <p:cNvSpPr txBox="1">
            <a:spLocks noChangeArrowheads="1"/>
          </p:cNvSpPr>
          <p:nvPr/>
        </p:nvSpPr>
        <p:spPr bwMode="auto">
          <a:xfrm>
            <a:off x="10104120" y="5939165"/>
            <a:ext cx="1848582" cy="70788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dirty="0">
                <a:solidFill>
                  <a:srgbClr val="FF0000"/>
                </a:solidFill>
                <a:latin typeface="+mn-lt"/>
                <a:cs typeface="Times New Roman" pitchFamily="18" charset="0"/>
              </a:rPr>
              <a:t>A=950, B=2050</a:t>
            </a:r>
          </a:p>
          <a:p>
            <a:pPr eaLnBrk="1" hangingPunct="1"/>
            <a:r>
              <a:rPr lang="en-US" altLang="zh-CN" sz="2000" dirty="0">
                <a:solidFill>
                  <a:srgbClr val="FF0000"/>
                </a:solidFill>
                <a:latin typeface="+mn-lt"/>
                <a:cs typeface="Times New Roman" pitchFamily="18" charset="0"/>
              </a:rPr>
              <a:t>A+B=3000</a:t>
            </a:r>
            <a:endParaRPr lang="zh-CN" altLang="en-US" sz="2000" dirty="0">
              <a:solidFill>
                <a:srgbClr val="FF0000"/>
              </a:solidFill>
              <a:latin typeface="+mn-lt"/>
              <a:cs typeface="Times New Roman" pitchFamily="18" charset="0"/>
            </a:endParaRPr>
          </a:p>
        </p:txBody>
      </p:sp>
    </p:spTree>
    <p:extLst>
      <p:ext uri="{BB962C8B-B14F-4D97-AF65-F5344CB8AC3E}">
        <p14:creationId xmlns:p14="http://schemas.microsoft.com/office/powerpoint/2010/main" val="829782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E86DD2-FCE7-458B-AB74-A7724C776A5C}"/>
              </a:ext>
            </a:extLst>
          </p:cNvPr>
          <p:cNvSpPr>
            <a:spLocks noGrp="1"/>
          </p:cNvSpPr>
          <p:nvPr>
            <p:ph type="title"/>
          </p:nvPr>
        </p:nvSpPr>
        <p:spPr/>
        <p:txBody>
          <a:bodyPr/>
          <a:lstStyle/>
          <a:p>
            <a:r>
              <a:rPr kumimoji="0" lang="en-US" altLang="zh-CN" dirty="0"/>
              <a:t>Consistency in Example </a:t>
            </a:r>
            <a:r>
              <a:rPr lang="en-US" altLang="zh-CN" dirty="0">
                <a:effectLst>
                  <a:outerShdw blurRad="38100" dist="38100" dir="2700000" algn="tl">
                    <a:srgbClr val="C0C0C0"/>
                  </a:outerShdw>
                </a:effectLst>
              </a:rPr>
              <a:t>(Cont.)</a:t>
            </a:r>
            <a:endParaRPr lang="zh-CN" altLang="en-US" dirty="0"/>
          </a:p>
        </p:txBody>
      </p:sp>
      <p:sp>
        <p:nvSpPr>
          <p:cNvPr id="3" name="内容占位符 2">
            <a:extLst>
              <a:ext uri="{FF2B5EF4-FFF2-40B4-BE49-F238E27FC236}">
                <a16:creationId xmlns:a16="http://schemas.microsoft.com/office/drawing/2014/main" id="{C98E4613-4D10-46DA-93AE-580CC69360D4}"/>
              </a:ext>
            </a:extLst>
          </p:cNvPr>
          <p:cNvSpPr>
            <a:spLocks noGrp="1"/>
          </p:cNvSpPr>
          <p:nvPr>
            <p:ph idx="1"/>
          </p:nvPr>
        </p:nvSpPr>
        <p:spPr>
          <a:xfrm>
            <a:off x="198362" y="772634"/>
            <a:ext cx="11834414" cy="6003197"/>
          </a:xfrm>
        </p:spPr>
        <p:txBody>
          <a:bodyPr>
            <a:normAutofit/>
          </a:bodyPr>
          <a:lstStyle/>
          <a:p>
            <a:r>
              <a:rPr lang="en-US" altLang="en-US" dirty="0"/>
              <a:t>In general, consistency requirements include </a:t>
            </a:r>
          </a:p>
          <a:p>
            <a:pPr lvl="1"/>
            <a:r>
              <a:rPr lang="en-US" altLang="en-US" dirty="0"/>
              <a:t>Explicitly specified integrity constraints such as primary keys and foreign keys</a:t>
            </a:r>
          </a:p>
          <a:p>
            <a:pPr lvl="1"/>
            <a:r>
              <a:rPr lang="en-US" altLang="en-US" dirty="0"/>
              <a:t>Implicit integrity constraints</a:t>
            </a:r>
          </a:p>
          <a:p>
            <a:pPr lvl="2"/>
            <a:r>
              <a:rPr lang="en-US" altLang="en-US" dirty="0"/>
              <a:t>e.g., sum of balances of all accounts, minus sum of loan amounts must equal value of cash-in-hand</a:t>
            </a:r>
          </a:p>
          <a:p>
            <a:pPr lvl="1"/>
            <a:r>
              <a:rPr lang="en-US" altLang="en-US" dirty="0"/>
              <a:t>A transaction must see a consistent database</a:t>
            </a:r>
          </a:p>
          <a:p>
            <a:pPr lvl="1"/>
            <a:r>
              <a:rPr lang="en-US" altLang="en-US" dirty="0">
                <a:solidFill>
                  <a:srgbClr val="2D0EE4"/>
                </a:solidFill>
              </a:rPr>
              <a:t>During transaction execution the database may be temporarily inconsistent</a:t>
            </a:r>
          </a:p>
          <a:p>
            <a:pPr marL="357188" lvl="1" indent="0">
              <a:buNone/>
            </a:pPr>
            <a:r>
              <a:rPr lang="en-US" altLang="en-US" dirty="0">
                <a:solidFill>
                  <a:srgbClr val="2D0EE4"/>
                </a:solidFill>
              </a:rPr>
              <a:t>    </a:t>
            </a:r>
            <a:r>
              <a:rPr lang="en-US" altLang="en-US" dirty="0"/>
              <a:t>//</a:t>
            </a:r>
            <a:r>
              <a:rPr lang="zh-CN" altLang="en-US" dirty="0"/>
              <a:t>事务执行过程中，有可能处于不一致状态</a:t>
            </a:r>
            <a:endParaRPr lang="en-US" altLang="en-US" dirty="0"/>
          </a:p>
          <a:p>
            <a:pPr lvl="2"/>
            <a:r>
              <a:rPr lang="en-US" altLang="en-US" dirty="0"/>
              <a:t>e.g.</a:t>
            </a:r>
            <a:r>
              <a:rPr lang="zh-CN" altLang="en-US" dirty="0"/>
              <a:t> </a:t>
            </a:r>
            <a:r>
              <a:rPr lang="en-US" altLang="zh-CN" dirty="0"/>
              <a:t>A+B=2950 after step 3 and before step 6</a:t>
            </a:r>
            <a:endParaRPr lang="en-US" altLang="en-US" dirty="0"/>
          </a:p>
          <a:p>
            <a:pPr lvl="1"/>
            <a:r>
              <a:rPr lang="en-US" altLang="en-US" dirty="0"/>
              <a:t>When the transaction completes successfully the database must be consistent</a:t>
            </a:r>
          </a:p>
          <a:p>
            <a:pPr lvl="2"/>
            <a:r>
              <a:rPr lang="en-US" altLang="en-US" dirty="0">
                <a:solidFill>
                  <a:srgbClr val="2D0EE4"/>
                </a:solidFill>
              </a:rPr>
              <a:t>Erroneous transaction logic </a:t>
            </a:r>
            <a:r>
              <a:rPr lang="en-US" altLang="en-US" dirty="0"/>
              <a:t>can lead to inconsistency,</a:t>
            </a:r>
            <a:r>
              <a:rPr lang="zh-CN" altLang="en-US" dirty="0"/>
              <a:t> </a:t>
            </a:r>
            <a:r>
              <a:rPr lang="en-US" altLang="zh-CN" dirty="0"/>
              <a:t>e.g.</a:t>
            </a:r>
            <a:r>
              <a:rPr lang="zh-CN" altLang="en-US" dirty="0"/>
              <a:t> </a:t>
            </a:r>
            <a:r>
              <a:rPr lang="en-US" altLang="zh-CN" dirty="0"/>
              <a:t>A=A-50,</a:t>
            </a:r>
            <a:r>
              <a:rPr lang="zh-CN" altLang="en-US" dirty="0"/>
              <a:t> </a:t>
            </a:r>
            <a:r>
              <a:rPr lang="en-US" altLang="zh-CN" dirty="0"/>
              <a:t>B=B+40</a:t>
            </a:r>
          </a:p>
          <a:p>
            <a:r>
              <a:rPr lang="en-US" altLang="zh-CN" dirty="0"/>
              <a:t>Ensuring consistency of an individual transaction is the responsibility of the application programmers who codes the transaction</a:t>
            </a:r>
            <a:endParaRPr lang="en-US" altLang="en-US" dirty="0"/>
          </a:p>
          <a:p>
            <a:endParaRPr lang="zh-CN" altLang="en-US" dirty="0"/>
          </a:p>
        </p:txBody>
      </p:sp>
      <p:sp>
        <p:nvSpPr>
          <p:cNvPr id="4" name="日期占位符 3">
            <a:extLst>
              <a:ext uri="{FF2B5EF4-FFF2-40B4-BE49-F238E27FC236}">
                <a16:creationId xmlns:a16="http://schemas.microsoft.com/office/drawing/2014/main" id="{EE7C5A8E-C311-44AB-9F80-E53244DD4375}"/>
              </a:ext>
            </a:extLst>
          </p:cNvPr>
          <p:cNvSpPr>
            <a:spLocks noGrp="1"/>
          </p:cNvSpPr>
          <p:nvPr>
            <p:ph type="dt" sz="half" idx="10"/>
          </p:nvPr>
        </p:nvSpPr>
        <p:spPr/>
        <p:txBody>
          <a:bodyPr/>
          <a:lstStyle/>
          <a:p>
            <a:fld id="{1DAB7A84-EA8E-430B-A67A-748792E83554}"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5DF6E3DC-0CBB-4916-A164-C16F55FB091E}"/>
              </a:ext>
            </a:extLst>
          </p:cNvPr>
          <p:cNvSpPr>
            <a:spLocks noGrp="1"/>
          </p:cNvSpPr>
          <p:nvPr>
            <p:ph type="sldNum" sz="quarter" idx="12"/>
          </p:nvPr>
        </p:nvSpPr>
        <p:spPr/>
        <p:txBody>
          <a:bodyPr/>
          <a:lstStyle/>
          <a:p>
            <a:fld id="{47C4BD23-150C-4A56-8E66-9482A3FB2E80}" type="slidenum">
              <a:rPr lang="zh-CN" altLang="en-US" smtClean="0"/>
              <a:pPr/>
              <a:t>18</a:t>
            </a:fld>
            <a:endParaRPr lang="zh-CN" altLang="en-US" dirty="0"/>
          </a:p>
        </p:txBody>
      </p:sp>
    </p:spTree>
    <p:extLst>
      <p:ext uri="{BB962C8B-B14F-4D97-AF65-F5344CB8AC3E}">
        <p14:creationId xmlns:p14="http://schemas.microsoft.com/office/powerpoint/2010/main" val="4014323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8AFCABA-F890-4C26-90F7-F3ECA405A0CC}"/>
              </a:ext>
            </a:extLst>
          </p:cNvPr>
          <p:cNvSpPr>
            <a:spLocks noGrp="1"/>
          </p:cNvSpPr>
          <p:nvPr>
            <p:ph type="sldNum" sz="quarter" idx="12"/>
          </p:nvPr>
        </p:nvSpPr>
        <p:spPr/>
        <p:txBody>
          <a:bodyPr/>
          <a:lstStyle/>
          <a:p>
            <a:fld id="{47C4BD23-150C-4A56-8E66-9482A3FB2E80}" type="slidenum">
              <a:rPr lang="zh-CN" altLang="en-US" smtClean="0"/>
              <a:t>19</a:t>
            </a:fld>
            <a:endParaRPr lang="zh-CN" altLang="en-US"/>
          </a:p>
        </p:txBody>
      </p:sp>
      <p:sp>
        <p:nvSpPr>
          <p:cNvPr id="4" name="日期占位符 3">
            <a:extLst>
              <a:ext uri="{FF2B5EF4-FFF2-40B4-BE49-F238E27FC236}">
                <a16:creationId xmlns:a16="http://schemas.microsoft.com/office/drawing/2014/main" id="{50BFC788-9F31-4180-B268-667B0744F0D0}"/>
              </a:ext>
            </a:extLst>
          </p:cNvPr>
          <p:cNvSpPr>
            <a:spLocks noGrp="1"/>
          </p:cNvSpPr>
          <p:nvPr>
            <p:ph type="dt" sz="half" idx="10"/>
          </p:nvPr>
        </p:nvSpPr>
        <p:spPr/>
        <p:txBody>
          <a:bodyPr/>
          <a:lstStyle/>
          <a:p>
            <a:fld id="{0B142482-2DA8-4A22-A951-8FD883DF2142}" type="datetime1">
              <a:rPr lang="zh-CN" altLang="en-US" smtClean="0"/>
              <a:t>2021/12/13</a:t>
            </a:fld>
            <a:endParaRPr lang="zh-CN" altLang="en-US" dirty="0"/>
          </a:p>
        </p:txBody>
      </p:sp>
      <p:sp>
        <p:nvSpPr>
          <p:cNvPr id="11" name="AutoShape 4">
            <a:hlinkClick r:id="" action="ppaction://hlinkshowjump?jump=lastslideviewed" highlightClick="1"/>
            <a:extLst>
              <a:ext uri="{FF2B5EF4-FFF2-40B4-BE49-F238E27FC236}">
                <a16:creationId xmlns:a16="http://schemas.microsoft.com/office/drawing/2014/main" id="{C91153CA-CE47-4E8F-8C62-AFA398589598}"/>
              </a:ext>
            </a:extLst>
          </p:cNvPr>
          <p:cNvSpPr>
            <a:spLocks noChangeArrowheads="1"/>
          </p:cNvSpPr>
          <p:nvPr/>
        </p:nvSpPr>
        <p:spPr bwMode="auto">
          <a:xfrm>
            <a:off x="11420453" y="6042304"/>
            <a:ext cx="533400" cy="2286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kumimoji="0" lang="en-US" altLang="zh-CN" sz="1600" dirty="0">
                <a:latin typeface="Times New Roman" panose="02020603050405020304" pitchFamily="18" charset="0"/>
              </a:rPr>
              <a:t>return</a:t>
            </a:r>
          </a:p>
        </p:txBody>
      </p:sp>
      <p:graphicFrame>
        <p:nvGraphicFramePr>
          <p:cNvPr id="6" name="Group 2">
            <a:extLst>
              <a:ext uri="{FF2B5EF4-FFF2-40B4-BE49-F238E27FC236}">
                <a16:creationId xmlns:a16="http://schemas.microsoft.com/office/drawing/2014/main" id="{F6A0FF2C-E0D7-41ED-B059-562C703BD3C6}"/>
              </a:ext>
            </a:extLst>
          </p:cNvPr>
          <p:cNvGraphicFramePr>
            <a:graphicFrameLocks noGrp="1"/>
          </p:cNvGraphicFramePr>
          <p:nvPr>
            <p:extLst>
              <p:ext uri="{D42A27DB-BD31-4B8C-83A1-F6EECF244321}">
                <p14:modId xmlns:p14="http://schemas.microsoft.com/office/powerpoint/2010/main" val="4258278069"/>
              </p:ext>
            </p:extLst>
          </p:nvPr>
        </p:nvGraphicFramePr>
        <p:xfrm>
          <a:off x="454211" y="346816"/>
          <a:ext cx="10822806" cy="6164367"/>
        </p:xfrm>
        <a:graphic>
          <a:graphicData uri="http://schemas.openxmlformats.org/drawingml/2006/table">
            <a:tbl>
              <a:tblPr/>
              <a:tblGrid>
                <a:gridCol w="1296894">
                  <a:extLst>
                    <a:ext uri="{9D8B030D-6E8A-4147-A177-3AD203B41FA5}">
                      <a16:colId xmlns:a16="http://schemas.microsoft.com/office/drawing/2014/main" val="20000"/>
                    </a:ext>
                  </a:extLst>
                </a:gridCol>
                <a:gridCol w="2964330">
                  <a:extLst>
                    <a:ext uri="{9D8B030D-6E8A-4147-A177-3AD203B41FA5}">
                      <a16:colId xmlns:a16="http://schemas.microsoft.com/office/drawing/2014/main" val="20001"/>
                    </a:ext>
                  </a:extLst>
                </a:gridCol>
                <a:gridCol w="3305330">
                  <a:extLst>
                    <a:ext uri="{9D8B030D-6E8A-4147-A177-3AD203B41FA5}">
                      <a16:colId xmlns:a16="http://schemas.microsoft.com/office/drawing/2014/main" val="20002"/>
                    </a:ext>
                  </a:extLst>
                </a:gridCol>
                <a:gridCol w="3256252">
                  <a:extLst>
                    <a:ext uri="{9D8B030D-6E8A-4147-A177-3AD203B41FA5}">
                      <a16:colId xmlns:a16="http://schemas.microsoft.com/office/drawing/2014/main" val="20003"/>
                    </a:ext>
                  </a:extLst>
                </a:gridCol>
              </a:tblGrid>
              <a:tr h="45274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400" b="0" i="0" u="none" strike="noStrike" cap="none" normalizeH="0" baseline="0" dirty="0">
                        <a:ln>
                          <a:noFill/>
                        </a:ln>
                        <a:solidFill>
                          <a:schemeClr val="tx1"/>
                        </a:solidFill>
                        <a:effectLst/>
                        <a:latin typeface="+mn-lt"/>
                        <a:ea typeface="宋体" pitchFamily="2"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1" u="none" strike="noStrike" cap="none" normalizeH="0" baseline="0" dirty="0">
                          <a:ln>
                            <a:noFill/>
                          </a:ln>
                          <a:solidFill>
                            <a:schemeClr val="tx1"/>
                          </a:solidFill>
                          <a:effectLst/>
                          <a:latin typeface="+mn-lt"/>
                          <a:ea typeface="宋体" pitchFamily="2" charset="-122"/>
                        </a:rPr>
                        <a:t>attribute-level</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1" u="none" strike="noStrike" cap="none" normalizeH="0" baseline="0">
                          <a:ln>
                            <a:noFill/>
                          </a:ln>
                          <a:solidFill>
                            <a:schemeClr val="tx1"/>
                          </a:solidFill>
                          <a:effectLst/>
                          <a:latin typeface="+mn-lt"/>
                          <a:ea typeface="宋体" pitchFamily="2" charset="-122"/>
                        </a:rPr>
                        <a:t>tuple-level</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1" u="none" strike="noStrike" cap="none" normalizeH="0" baseline="0">
                          <a:ln>
                            <a:noFill/>
                          </a:ln>
                          <a:solidFill>
                            <a:schemeClr val="tx1"/>
                          </a:solidFill>
                          <a:effectLst/>
                          <a:latin typeface="+mn-lt"/>
                          <a:ea typeface="宋体" pitchFamily="2" charset="-122"/>
                        </a:rPr>
                        <a:t>relation-level</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2956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mn-lt"/>
                          <a:ea typeface="宋体" pitchFamily="2" charset="-122"/>
                        </a:rPr>
                        <a:t>static</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50000"/>
                        <a:buFont typeface="Wingdings" pitchFamily="2" charset="2"/>
                        <a:buChar char="n"/>
                        <a:tabLst/>
                      </a:pPr>
                      <a:r>
                        <a:rPr kumimoji="1" lang="en-US" altLang="zh-CN" sz="2400" b="0" i="0" u="none" strike="noStrike" cap="none" normalizeH="0" baseline="0" dirty="0">
                          <a:ln>
                            <a:noFill/>
                          </a:ln>
                          <a:solidFill>
                            <a:schemeClr val="tx1"/>
                          </a:solidFill>
                          <a:effectLst/>
                          <a:latin typeface="+mn-lt"/>
                          <a:ea typeface="宋体" pitchFamily="2" charset="-122"/>
                        </a:rPr>
                        <a:t> data type</a:t>
                      </a:r>
                    </a:p>
                    <a:p>
                      <a:pPr marL="0" marR="0" lvl="0" indent="0" algn="l" defTabSz="914400" rtl="0" eaLnBrk="1" fontAlgn="base" latinLnBrk="0" hangingPunct="1">
                        <a:lnSpc>
                          <a:spcPct val="100000"/>
                        </a:lnSpc>
                        <a:spcBef>
                          <a:spcPct val="20000"/>
                        </a:spcBef>
                        <a:spcAft>
                          <a:spcPct val="0"/>
                        </a:spcAft>
                        <a:buClr>
                          <a:schemeClr val="folHlink"/>
                        </a:buClr>
                        <a:buSzPct val="50000"/>
                        <a:buFont typeface="Wingdings" pitchFamily="2" charset="2"/>
                        <a:buChar char="n"/>
                        <a:tabLst/>
                      </a:pPr>
                      <a:r>
                        <a:rPr kumimoji="1" lang="en-US" altLang="zh-CN" sz="2400" b="0" i="0" u="none" strike="noStrike" cap="none" normalizeH="0" baseline="0" dirty="0">
                          <a:ln>
                            <a:noFill/>
                          </a:ln>
                          <a:solidFill>
                            <a:schemeClr val="tx1"/>
                          </a:solidFill>
                          <a:effectLst/>
                          <a:latin typeface="+mn-lt"/>
                          <a:ea typeface="宋体" pitchFamily="2" charset="-122"/>
                        </a:rPr>
                        <a:t> data format, </a:t>
                      </a:r>
                    </a:p>
                    <a:p>
                      <a:pPr marL="0" marR="0" lvl="0" indent="0" algn="l" defTabSz="914400" rtl="0" eaLnBrk="1" fontAlgn="base" latinLnBrk="0" hangingPunct="1">
                        <a:lnSpc>
                          <a:spcPct val="100000"/>
                        </a:lnSpc>
                        <a:spcBef>
                          <a:spcPct val="20000"/>
                        </a:spcBef>
                        <a:spcAft>
                          <a:spcPct val="0"/>
                        </a:spcAft>
                        <a:buClr>
                          <a:schemeClr val="folHlink"/>
                        </a:buClr>
                        <a:buSzPct val="50000"/>
                        <a:buFont typeface="Wingdings" pitchFamily="2" charset="2"/>
                        <a:buNone/>
                        <a:tabLst/>
                      </a:pPr>
                      <a:r>
                        <a:rPr kumimoji="1" lang="en-US" altLang="zh-CN" sz="2400" b="0" i="0" u="none" strike="noStrike" cap="none" normalizeH="0" baseline="0" dirty="0">
                          <a:ln>
                            <a:noFill/>
                          </a:ln>
                          <a:solidFill>
                            <a:schemeClr val="tx1"/>
                          </a:solidFill>
                          <a:effectLst/>
                          <a:latin typeface="+mn-lt"/>
                          <a:ea typeface="宋体" pitchFamily="2" charset="-122"/>
                        </a:rPr>
                        <a:t> e.g. YY.MM.DD</a:t>
                      </a:r>
                    </a:p>
                    <a:p>
                      <a:pPr marL="0" marR="0" lvl="0" indent="0" algn="l" defTabSz="914400" rtl="0" eaLnBrk="1" fontAlgn="base" latinLnBrk="0" hangingPunct="1">
                        <a:lnSpc>
                          <a:spcPct val="100000"/>
                        </a:lnSpc>
                        <a:spcBef>
                          <a:spcPct val="20000"/>
                        </a:spcBef>
                        <a:spcAft>
                          <a:spcPct val="0"/>
                        </a:spcAft>
                        <a:buClr>
                          <a:schemeClr val="folHlink"/>
                        </a:buClr>
                        <a:buSzPct val="50000"/>
                        <a:buFont typeface="Wingdings" pitchFamily="2" charset="2"/>
                        <a:buChar char="n"/>
                        <a:tabLst/>
                      </a:pPr>
                      <a:r>
                        <a:rPr kumimoji="1" lang="en-US" altLang="zh-CN" sz="2400" b="0" i="0" u="none" strike="noStrike" cap="none" normalizeH="0" baseline="0" dirty="0">
                          <a:ln>
                            <a:noFill/>
                          </a:ln>
                          <a:solidFill>
                            <a:schemeClr val="tx1"/>
                          </a:solidFill>
                          <a:effectLst/>
                          <a:latin typeface="+mn-lt"/>
                          <a:ea typeface="宋体" pitchFamily="2" charset="-122"/>
                        </a:rPr>
                        <a:t> domain  constraints,  </a:t>
                      </a:r>
                    </a:p>
                    <a:p>
                      <a:pPr marL="0" marR="0" lvl="0" indent="0" algn="l" defTabSz="914400" rtl="0" eaLnBrk="1" fontAlgn="base" latinLnBrk="0" hangingPunct="1">
                        <a:lnSpc>
                          <a:spcPct val="100000"/>
                        </a:lnSpc>
                        <a:spcBef>
                          <a:spcPct val="20000"/>
                        </a:spcBef>
                        <a:spcAft>
                          <a:spcPct val="0"/>
                        </a:spcAft>
                        <a:buClr>
                          <a:schemeClr val="hlink"/>
                        </a:buClr>
                        <a:buSzPct val="50000"/>
                        <a:buFont typeface="Wingdings" pitchFamily="2" charset="2"/>
                        <a:buNone/>
                        <a:tabLst/>
                      </a:pPr>
                      <a:r>
                        <a:rPr kumimoji="1" lang="en-US" altLang="zh-CN" sz="2400" b="0" i="0" u="none" strike="noStrike" cap="none" normalizeH="0" baseline="0" dirty="0">
                          <a:ln>
                            <a:noFill/>
                          </a:ln>
                          <a:solidFill>
                            <a:schemeClr val="tx1"/>
                          </a:solidFill>
                          <a:effectLst/>
                          <a:latin typeface="+mn-lt"/>
                          <a:ea typeface="宋体" pitchFamily="2" charset="-122"/>
                        </a:rPr>
                        <a:t>  e.g.1</a:t>
                      </a:r>
                    </a:p>
                    <a:p>
                      <a:pPr marL="0" marR="0" lvl="0" indent="0" algn="l" defTabSz="914400" rtl="0" eaLnBrk="1" fontAlgn="base" latinLnBrk="0" hangingPunct="1">
                        <a:lnSpc>
                          <a:spcPct val="100000"/>
                        </a:lnSpc>
                        <a:spcBef>
                          <a:spcPct val="20000"/>
                        </a:spcBef>
                        <a:spcAft>
                          <a:spcPct val="0"/>
                        </a:spcAft>
                        <a:buClr>
                          <a:schemeClr val="folHlink"/>
                        </a:buClr>
                        <a:buSzPct val="50000"/>
                        <a:buFont typeface="Wingdings" pitchFamily="2" charset="2"/>
                        <a:buChar char="n"/>
                        <a:tabLst/>
                      </a:pPr>
                      <a:r>
                        <a:rPr kumimoji="1" lang="en-US" altLang="zh-CN" sz="2400" b="0" i="0" u="none" strike="noStrike" cap="none" normalizeH="0" baseline="0" dirty="0">
                          <a:ln>
                            <a:noFill/>
                          </a:ln>
                          <a:solidFill>
                            <a:schemeClr val="tx1"/>
                          </a:solidFill>
                          <a:effectLst/>
                          <a:latin typeface="+mn-lt"/>
                          <a:ea typeface="宋体" pitchFamily="2" charset="-122"/>
                        </a:rPr>
                        <a:t> null value,</a:t>
                      </a:r>
                    </a:p>
                    <a:p>
                      <a:pPr marL="0" marR="0" lvl="0" indent="0" algn="l" defTabSz="914400" rtl="0" eaLnBrk="1" fontAlgn="base" latinLnBrk="0" hangingPunct="1">
                        <a:lnSpc>
                          <a:spcPct val="100000"/>
                        </a:lnSpc>
                        <a:spcBef>
                          <a:spcPct val="20000"/>
                        </a:spcBef>
                        <a:spcAft>
                          <a:spcPct val="0"/>
                        </a:spcAft>
                        <a:buClr>
                          <a:schemeClr val="folHlink"/>
                        </a:buClr>
                        <a:buSzPct val="50000"/>
                        <a:buFont typeface="Wingdings" pitchFamily="2" charset="2"/>
                        <a:buNone/>
                        <a:tabLst/>
                      </a:pPr>
                      <a:r>
                        <a:rPr kumimoji="1" lang="en-US" altLang="zh-CN" sz="2400" b="0" i="0" u="none" strike="noStrike" cap="none" normalizeH="0" baseline="0" dirty="0">
                          <a:ln>
                            <a:noFill/>
                          </a:ln>
                          <a:solidFill>
                            <a:schemeClr val="tx1"/>
                          </a:solidFill>
                          <a:effectLst/>
                          <a:latin typeface="+mn-lt"/>
                          <a:ea typeface="宋体" pitchFamily="2" charset="-122"/>
                        </a:rPr>
                        <a:t>  e.g. not null</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95263" marR="0" lvl="0" indent="-195263"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mn-lt"/>
                          <a:ea typeface="宋体" pitchFamily="2" charset="-122"/>
                        </a:rPr>
                        <a:t>constraints among attributes</a:t>
                      </a:r>
                    </a:p>
                    <a:p>
                      <a:pPr marL="195263" marR="0" lvl="0" indent="-195263"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mn-lt"/>
                          <a:ea typeface="宋体" pitchFamily="2" charset="-122"/>
                        </a:rPr>
                        <a:t>values </a:t>
                      </a:r>
                    </a:p>
                    <a:p>
                      <a:pPr marL="195263" marR="0" lvl="0" indent="-195263" algn="l" defTabSz="914400" rtl="0" eaLnBrk="1" fontAlgn="base" latinLnBrk="0" hangingPunct="1">
                        <a:lnSpc>
                          <a:spcPct val="100000"/>
                        </a:lnSpc>
                        <a:spcBef>
                          <a:spcPct val="20000"/>
                        </a:spcBef>
                        <a:spcAft>
                          <a:spcPct val="0"/>
                        </a:spcAft>
                        <a:buClr>
                          <a:schemeClr val="hlink"/>
                        </a:buClr>
                        <a:buSzPct val="60000"/>
                        <a:buFont typeface="Wingdings" pitchFamily="2" charset="2"/>
                        <a:buChar char="Ø"/>
                        <a:tabLst/>
                      </a:pPr>
                      <a:r>
                        <a:rPr kumimoji="1" lang="en-US" altLang="zh-CN" sz="2400" b="0" i="0" u="none" strike="noStrike" cap="none" normalizeH="0" baseline="0" dirty="0">
                          <a:ln>
                            <a:noFill/>
                          </a:ln>
                          <a:solidFill>
                            <a:schemeClr val="tx1"/>
                          </a:solidFill>
                          <a:effectLst/>
                          <a:latin typeface="+mn-lt"/>
                          <a:ea typeface="宋体" pitchFamily="2" charset="-122"/>
                        </a:rPr>
                        <a:t>e.g.2 </a:t>
                      </a:r>
                    </a:p>
                    <a:p>
                      <a:pPr marL="195263" marR="0" lvl="0" indent="-195263" algn="l" defTabSz="914400" rtl="0" eaLnBrk="1" fontAlgn="base" latinLnBrk="0" hangingPunct="1">
                        <a:lnSpc>
                          <a:spcPct val="100000"/>
                        </a:lnSpc>
                        <a:spcBef>
                          <a:spcPct val="20000"/>
                        </a:spcBef>
                        <a:spcAft>
                          <a:spcPct val="0"/>
                        </a:spcAft>
                        <a:buClr>
                          <a:schemeClr val="hlink"/>
                        </a:buClr>
                        <a:buSzPct val="60000"/>
                        <a:buFont typeface="Wingdings" pitchFamily="2" charset="2"/>
                        <a:buChar char="Ø"/>
                        <a:tabLst/>
                      </a:pPr>
                      <a:r>
                        <a:rPr kumimoji="1" lang="en-US" altLang="zh-CN" sz="2400" b="0" i="0" u="none" strike="noStrike" cap="none" normalizeH="0" baseline="0" dirty="0">
                          <a:ln>
                            <a:noFill/>
                          </a:ln>
                          <a:solidFill>
                            <a:schemeClr val="tx1"/>
                          </a:solidFill>
                          <a:effectLst/>
                          <a:latin typeface="+mn-lt"/>
                          <a:ea typeface="宋体" pitchFamily="2" charset="-122"/>
                        </a:rPr>
                        <a:t>mapping cardinality constraints </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50000"/>
                        <a:buFont typeface="Wingdings" pitchFamily="2" charset="2"/>
                        <a:buChar char="n"/>
                        <a:tabLst/>
                      </a:pPr>
                      <a:r>
                        <a:rPr kumimoji="1" lang="en-US" altLang="zh-CN" sz="2400" b="0" i="0" u="none" strike="noStrike" cap="none" normalizeH="0" baseline="0" dirty="0">
                          <a:ln>
                            <a:noFill/>
                          </a:ln>
                          <a:solidFill>
                            <a:schemeClr val="tx1"/>
                          </a:solidFill>
                          <a:effectLst/>
                          <a:latin typeface="+mn-lt"/>
                          <a:ea typeface="宋体" pitchFamily="2" charset="-122"/>
                        </a:rPr>
                        <a:t> </a:t>
                      </a:r>
                      <a:r>
                        <a:rPr kumimoji="1" lang="en-US" altLang="zh-CN" sz="2400" b="0" i="0" u="none" strike="noStrike" cap="none" normalizeH="0" baseline="0" dirty="0">
                          <a:ln>
                            <a:noFill/>
                          </a:ln>
                          <a:solidFill>
                            <a:srgbClr val="FF0000"/>
                          </a:solidFill>
                          <a:effectLst/>
                          <a:latin typeface="+mn-lt"/>
                          <a:ea typeface="宋体" pitchFamily="2" charset="-122"/>
                        </a:rPr>
                        <a:t>entity integrity </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Char char="Ø"/>
                        <a:tabLst/>
                      </a:pPr>
                      <a:r>
                        <a:rPr kumimoji="1" lang="en-US" altLang="zh-CN" sz="2400" b="0" i="0" u="none" strike="noStrike" cap="none" normalizeH="0" baseline="0" dirty="0">
                          <a:ln>
                            <a:noFill/>
                          </a:ln>
                          <a:solidFill>
                            <a:schemeClr val="tx1"/>
                          </a:solidFill>
                          <a:effectLst/>
                          <a:latin typeface="+mn-lt"/>
                          <a:ea typeface="宋体" pitchFamily="2" charset="-122"/>
                        </a:rPr>
                        <a:t> e.g.3</a:t>
                      </a:r>
                    </a:p>
                    <a:p>
                      <a:pPr marL="0" marR="0" lvl="0" indent="0" algn="l" defTabSz="914400" rtl="0" eaLnBrk="1" fontAlgn="base" latinLnBrk="0" hangingPunct="1">
                        <a:lnSpc>
                          <a:spcPct val="100000"/>
                        </a:lnSpc>
                        <a:spcBef>
                          <a:spcPct val="20000"/>
                        </a:spcBef>
                        <a:spcAft>
                          <a:spcPct val="0"/>
                        </a:spcAft>
                        <a:buClr>
                          <a:schemeClr val="folHlink"/>
                        </a:buClr>
                        <a:buSzPct val="50000"/>
                        <a:buFont typeface="Wingdings" pitchFamily="2" charset="2"/>
                        <a:buChar char="n"/>
                        <a:tabLst/>
                      </a:pPr>
                      <a:r>
                        <a:rPr kumimoji="1" lang="en-US" altLang="zh-CN" sz="2400" b="0" i="0" u="none" strike="noStrike" cap="none" normalizeH="0" baseline="0" dirty="0">
                          <a:ln>
                            <a:noFill/>
                          </a:ln>
                          <a:solidFill>
                            <a:schemeClr val="tx1"/>
                          </a:solidFill>
                          <a:effectLst/>
                          <a:latin typeface="+mn-lt"/>
                          <a:ea typeface="宋体" pitchFamily="2" charset="-122"/>
                        </a:rPr>
                        <a:t> </a:t>
                      </a:r>
                      <a:r>
                        <a:rPr kumimoji="1" lang="en-US" altLang="zh-CN" sz="2400" b="0" i="0" u="none" strike="noStrike" cap="none" normalizeH="0" baseline="0" dirty="0">
                          <a:ln>
                            <a:noFill/>
                          </a:ln>
                          <a:solidFill>
                            <a:srgbClr val="FF0000"/>
                          </a:solidFill>
                          <a:effectLst/>
                          <a:latin typeface="+mn-lt"/>
                          <a:ea typeface="宋体" pitchFamily="2" charset="-122"/>
                        </a:rPr>
                        <a:t>referential </a:t>
                      </a:r>
                    </a:p>
                    <a:p>
                      <a:pPr marL="0" marR="0" lvl="0" indent="0" algn="l" defTabSz="914400" rtl="0" eaLnBrk="1" fontAlgn="base" latinLnBrk="0" hangingPunct="1">
                        <a:lnSpc>
                          <a:spcPct val="100000"/>
                        </a:lnSpc>
                        <a:spcBef>
                          <a:spcPct val="20000"/>
                        </a:spcBef>
                        <a:spcAft>
                          <a:spcPct val="0"/>
                        </a:spcAft>
                        <a:buClr>
                          <a:schemeClr val="folHlink"/>
                        </a:buClr>
                        <a:buSzPct val="50000"/>
                        <a:buFont typeface="Wingdings" pitchFamily="2" charset="2"/>
                        <a:buNone/>
                        <a:tabLst/>
                      </a:pPr>
                      <a:r>
                        <a:rPr kumimoji="1" lang="en-US" altLang="zh-CN" sz="2400" b="0" i="0" u="none" strike="noStrike" cap="none" normalizeH="0" baseline="0" dirty="0">
                          <a:ln>
                            <a:noFill/>
                          </a:ln>
                          <a:solidFill>
                            <a:srgbClr val="FF0000"/>
                          </a:solidFill>
                          <a:effectLst/>
                          <a:latin typeface="+mn-lt"/>
                          <a:ea typeface="宋体" pitchFamily="2" charset="-122"/>
                        </a:rPr>
                        <a:t>  integrity </a:t>
                      </a:r>
                    </a:p>
                    <a:p>
                      <a:pPr marL="0" marR="0" lvl="0" indent="0" algn="l" defTabSz="914400" rtl="0" eaLnBrk="1" fontAlgn="base" latinLnBrk="0" hangingPunct="1">
                        <a:lnSpc>
                          <a:spcPct val="100000"/>
                        </a:lnSpc>
                        <a:spcBef>
                          <a:spcPct val="20000"/>
                        </a:spcBef>
                        <a:spcAft>
                          <a:spcPct val="0"/>
                        </a:spcAft>
                        <a:buClr>
                          <a:schemeClr val="folHlink"/>
                        </a:buClr>
                        <a:buSzPct val="50000"/>
                        <a:buFont typeface="Wingdings" pitchFamily="2" charset="2"/>
                        <a:buChar char="n"/>
                        <a:tabLst/>
                      </a:pPr>
                      <a:r>
                        <a:rPr kumimoji="1" lang="en-US" altLang="zh-CN" sz="2400" b="0" i="0" u="none" strike="noStrike" cap="none" normalizeH="0" baseline="0" dirty="0">
                          <a:ln>
                            <a:noFill/>
                          </a:ln>
                          <a:solidFill>
                            <a:schemeClr val="tx1"/>
                          </a:solidFill>
                          <a:effectLst/>
                          <a:latin typeface="+mn-lt"/>
                          <a:ea typeface="宋体" pitchFamily="2" charset="-122"/>
                        </a:rPr>
                        <a:t>  functional </a:t>
                      </a:r>
                    </a:p>
                    <a:p>
                      <a:pPr marL="0" marR="0" lvl="0" indent="0" algn="l" defTabSz="914400" rtl="0" eaLnBrk="1" fontAlgn="base" latinLnBrk="0" hangingPunct="1">
                        <a:lnSpc>
                          <a:spcPct val="100000"/>
                        </a:lnSpc>
                        <a:spcBef>
                          <a:spcPct val="20000"/>
                        </a:spcBef>
                        <a:spcAft>
                          <a:spcPct val="0"/>
                        </a:spcAft>
                        <a:buClr>
                          <a:schemeClr val="folHlink"/>
                        </a:buClr>
                        <a:buSzPct val="50000"/>
                        <a:buFont typeface="Wingdings" pitchFamily="2" charset="2"/>
                        <a:buNone/>
                        <a:tabLst/>
                      </a:pPr>
                      <a:r>
                        <a:rPr kumimoji="1" lang="en-US" altLang="zh-CN" sz="2400" b="0" i="0" u="none" strike="noStrike" cap="none" normalizeH="0" baseline="0" dirty="0">
                          <a:ln>
                            <a:noFill/>
                          </a:ln>
                          <a:solidFill>
                            <a:schemeClr val="tx1"/>
                          </a:solidFill>
                          <a:effectLst/>
                          <a:latin typeface="+mn-lt"/>
                          <a:ea typeface="宋体" pitchFamily="2" charset="-122"/>
                        </a:rPr>
                        <a:t>  dependency (</a:t>
                      </a:r>
                      <a:r>
                        <a:rPr kumimoji="1" lang="en-US" altLang="zh-CN" sz="2400" b="0" i="0" u="none" strike="noStrike" cap="none" normalizeH="0" baseline="0" dirty="0">
                          <a:ln>
                            <a:noFill/>
                          </a:ln>
                          <a:solidFill>
                            <a:schemeClr val="tx1"/>
                          </a:solidFill>
                          <a:effectLst/>
                          <a:latin typeface="+mn-lt"/>
                          <a:ea typeface="宋体" pitchFamily="2" charset="-122"/>
                          <a:cs typeface="Times New Roman" pitchFamily="18" charset="0"/>
                        </a:rPr>
                        <a:t>§</a:t>
                      </a:r>
                      <a:r>
                        <a:rPr kumimoji="1" lang="en-US" altLang="zh-CN" sz="2400" b="0" i="0" u="none" strike="noStrike" cap="none" normalizeH="0" baseline="0" dirty="0">
                          <a:ln>
                            <a:noFill/>
                          </a:ln>
                          <a:solidFill>
                            <a:schemeClr val="tx1"/>
                          </a:solidFill>
                          <a:effectLst/>
                          <a:latin typeface="+mn-lt"/>
                          <a:ea typeface="宋体" pitchFamily="2" charset="-122"/>
                          <a:cs typeface="+mn-cs"/>
                        </a:rPr>
                        <a:t>8</a:t>
                      </a:r>
                      <a:r>
                        <a:rPr kumimoji="1" lang="en-US" altLang="zh-CN" sz="2400" b="0" i="0" u="none" strike="noStrike" cap="none" normalizeH="0" baseline="0" dirty="0">
                          <a:ln>
                            <a:noFill/>
                          </a:ln>
                          <a:solidFill>
                            <a:schemeClr val="tx1"/>
                          </a:solidFill>
                          <a:effectLst/>
                          <a:latin typeface="+mn-lt"/>
                          <a:ea typeface="宋体" pitchFamily="2" charset="-122"/>
                        </a:rPr>
                        <a:t>)</a:t>
                      </a:r>
                    </a:p>
                    <a:p>
                      <a:pPr marL="0" marR="0" lvl="0" indent="0" algn="l" defTabSz="914400" rtl="0" eaLnBrk="1" fontAlgn="base" latinLnBrk="0" hangingPunct="1">
                        <a:lnSpc>
                          <a:spcPct val="100000"/>
                        </a:lnSpc>
                        <a:spcBef>
                          <a:spcPct val="20000"/>
                        </a:spcBef>
                        <a:spcAft>
                          <a:spcPct val="0"/>
                        </a:spcAft>
                        <a:buClr>
                          <a:schemeClr val="folHlink"/>
                        </a:buClr>
                        <a:buSzPct val="50000"/>
                        <a:buFont typeface="Wingdings" pitchFamily="2" charset="2"/>
                        <a:buChar char="n"/>
                        <a:tabLst/>
                      </a:pPr>
                      <a:r>
                        <a:rPr kumimoji="1" lang="en-US" altLang="zh-CN" sz="2400" b="0" i="0" u="none" strike="noStrike" cap="none" normalizeH="0" baseline="0" dirty="0">
                          <a:ln>
                            <a:noFill/>
                          </a:ln>
                          <a:solidFill>
                            <a:schemeClr val="tx1"/>
                          </a:solidFill>
                          <a:effectLst/>
                          <a:latin typeface="+mn-lt"/>
                          <a:ea typeface="宋体" pitchFamily="2" charset="-122"/>
                        </a:rPr>
                        <a:t> statistical constraints</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Char char="Ø"/>
                        <a:tabLst/>
                      </a:pPr>
                      <a:r>
                        <a:rPr kumimoji="1" lang="en-US" altLang="zh-CN" sz="2400" b="0" i="0" u="none" strike="noStrike" cap="none" normalizeH="0" baseline="0" dirty="0">
                          <a:ln>
                            <a:noFill/>
                          </a:ln>
                          <a:solidFill>
                            <a:schemeClr val="tx1"/>
                          </a:solidFill>
                          <a:effectLst/>
                          <a:latin typeface="+mn-lt"/>
                          <a:ea typeface="宋体" pitchFamily="2" charset="-122"/>
                        </a:rPr>
                        <a:t> e.g.6</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776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mn-lt"/>
                          <a:ea typeface="宋体" pitchFamily="2" charset="-122"/>
                        </a:rPr>
                        <a:t>dynamic</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mn-lt"/>
                          <a:ea typeface="宋体" pitchFamily="2" charset="-122"/>
                        </a:rPr>
                        <a:t>constraints on </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mn-lt"/>
                          <a:ea typeface="宋体" pitchFamily="2" charset="-122"/>
                        </a:rPr>
                        <a:t>updating of </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mn-lt"/>
                          <a:ea typeface="宋体" pitchFamily="2" charset="-122"/>
                        </a:rPr>
                        <a:t>attribute values or attribute definition</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Char char="Ø"/>
                        <a:tabLst/>
                      </a:pPr>
                      <a:r>
                        <a:rPr kumimoji="1" lang="en-US" altLang="zh-CN" sz="2400" b="0" i="0" u="none" strike="noStrike" cap="none" normalizeH="0" baseline="0" dirty="0">
                          <a:ln>
                            <a:noFill/>
                          </a:ln>
                          <a:solidFill>
                            <a:schemeClr val="tx1"/>
                          </a:solidFill>
                          <a:effectLst/>
                          <a:latin typeface="+mn-lt"/>
                          <a:ea typeface="宋体" pitchFamily="2" charset="-122"/>
                        </a:rPr>
                        <a:t> e.g.4</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a:ln>
                            <a:noFill/>
                          </a:ln>
                          <a:solidFill>
                            <a:schemeClr val="tx1"/>
                          </a:solidFill>
                          <a:effectLst/>
                          <a:latin typeface="+mn-lt"/>
                          <a:ea typeface="宋体" pitchFamily="2" charset="-122"/>
                        </a:rPr>
                        <a:t>constraints among attributes  values</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Char char="Ø"/>
                        <a:tabLst/>
                      </a:pPr>
                      <a:r>
                        <a:rPr kumimoji="1" lang="en-US" altLang="zh-CN" sz="2400" b="0" i="0" u="none" strike="noStrike" cap="none" normalizeH="0" baseline="0">
                          <a:ln>
                            <a:noFill/>
                          </a:ln>
                          <a:solidFill>
                            <a:schemeClr val="tx1"/>
                          </a:solidFill>
                          <a:effectLst/>
                          <a:latin typeface="+mn-lt"/>
                          <a:ea typeface="宋体" pitchFamily="2" charset="-122"/>
                        </a:rPr>
                        <a:t> e.g.5</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mn-lt"/>
                          <a:ea typeface="宋体" pitchFamily="2" charset="-122"/>
                        </a:rPr>
                        <a:t>transaction constraint:  atomy, consistency, isolation, durability</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mn-lt"/>
                          <a:ea typeface="宋体" pitchFamily="2" charset="-122"/>
                        </a:rPr>
                        <a:t>(</a:t>
                      </a:r>
                      <a:r>
                        <a:rPr kumimoji="1" lang="en-US" altLang="zh-CN" sz="2400" b="0" i="0" u="none" strike="noStrike" cap="none" normalizeH="0" baseline="0" dirty="0">
                          <a:ln>
                            <a:noFill/>
                          </a:ln>
                          <a:solidFill>
                            <a:schemeClr val="tx1"/>
                          </a:solidFill>
                          <a:effectLst/>
                          <a:latin typeface="+mn-lt"/>
                          <a:ea typeface="宋体" pitchFamily="2" charset="-122"/>
                          <a:cs typeface="Times New Roman" pitchFamily="18" charset="0"/>
                        </a:rPr>
                        <a:t>§</a:t>
                      </a:r>
                      <a:r>
                        <a:rPr kumimoji="1" lang="en-US" altLang="zh-CN" sz="2400" b="0" i="0" u="none" strike="noStrike" cap="none" normalizeH="0" baseline="0" dirty="0">
                          <a:ln>
                            <a:noFill/>
                          </a:ln>
                          <a:solidFill>
                            <a:schemeClr val="tx1"/>
                          </a:solidFill>
                          <a:effectLst/>
                          <a:latin typeface="+mn-lt"/>
                          <a:ea typeface="宋体" pitchFamily="2" charset="-122"/>
                        </a:rPr>
                        <a:t> 17, 18, 19)</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85250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998EC34-CA87-48A9-B497-A6E579540A14}"/>
              </a:ext>
            </a:extLst>
          </p:cNvPr>
          <p:cNvSpPr>
            <a:spLocks noGrp="1"/>
          </p:cNvSpPr>
          <p:nvPr>
            <p:ph type="sldNum" sz="quarter" idx="12"/>
          </p:nvPr>
        </p:nvSpPr>
        <p:spPr/>
        <p:txBody>
          <a:bodyPr/>
          <a:lstStyle/>
          <a:p>
            <a:fld id="{47C4BD23-150C-4A56-8E66-9482A3FB2E80}" type="slidenum">
              <a:rPr lang="zh-CN" altLang="en-US" smtClean="0"/>
              <a:t>2</a:t>
            </a:fld>
            <a:endParaRPr lang="zh-CN" altLang="en-US"/>
          </a:p>
        </p:txBody>
      </p:sp>
      <p:sp>
        <p:nvSpPr>
          <p:cNvPr id="4" name="日期占位符 3">
            <a:extLst>
              <a:ext uri="{FF2B5EF4-FFF2-40B4-BE49-F238E27FC236}">
                <a16:creationId xmlns:a16="http://schemas.microsoft.com/office/drawing/2014/main" id="{FF0182AB-0B59-46AC-B88D-8E94FEA9E742}"/>
              </a:ext>
            </a:extLst>
          </p:cNvPr>
          <p:cNvSpPr>
            <a:spLocks noGrp="1"/>
          </p:cNvSpPr>
          <p:nvPr>
            <p:ph type="dt" sz="half" idx="10"/>
          </p:nvPr>
        </p:nvSpPr>
        <p:spPr/>
        <p:txBody>
          <a:bodyPr/>
          <a:lstStyle/>
          <a:p>
            <a:fld id="{C275B4C4-AE67-4858-B183-7F6098444B2E}" type="datetime1">
              <a:rPr lang="zh-CN" altLang="en-US" smtClean="0"/>
              <a:t>2021/12/13</a:t>
            </a:fld>
            <a:endParaRPr lang="zh-CN" altLang="en-US" dirty="0"/>
          </a:p>
        </p:txBody>
      </p:sp>
      <p:sp>
        <p:nvSpPr>
          <p:cNvPr id="64" name="Text Box 2">
            <a:extLst>
              <a:ext uri="{FF2B5EF4-FFF2-40B4-BE49-F238E27FC236}">
                <a16:creationId xmlns:a16="http://schemas.microsoft.com/office/drawing/2014/main" id="{CBE2A1CD-A86E-44A8-9C53-952B01DCEC11}"/>
              </a:ext>
            </a:extLst>
          </p:cNvPr>
          <p:cNvSpPr txBox="1">
            <a:spLocks noChangeArrowheads="1"/>
          </p:cNvSpPr>
          <p:nvPr/>
        </p:nvSpPr>
        <p:spPr bwMode="auto">
          <a:xfrm>
            <a:off x="1498981" y="85402"/>
            <a:ext cx="29496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u="sng" dirty="0">
                <a:latin typeface="+mn-lt"/>
                <a:ea typeface="微软雅黑 Light" panose="020B0502040204020203" pitchFamily="34" charset="-122"/>
              </a:rPr>
              <a:t>C, C++, Java  programs</a:t>
            </a:r>
          </a:p>
        </p:txBody>
      </p:sp>
      <p:sp>
        <p:nvSpPr>
          <p:cNvPr id="65" name="Rectangle 3">
            <a:extLst>
              <a:ext uri="{FF2B5EF4-FFF2-40B4-BE49-F238E27FC236}">
                <a16:creationId xmlns:a16="http://schemas.microsoft.com/office/drawing/2014/main" id="{CFE364FF-233C-4813-8F51-340120BCC37D}"/>
              </a:ext>
            </a:extLst>
          </p:cNvPr>
          <p:cNvSpPr>
            <a:spLocks noChangeArrowheads="1"/>
          </p:cNvSpPr>
          <p:nvPr/>
        </p:nvSpPr>
        <p:spPr bwMode="auto">
          <a:xfrm>
            <a:off x="1886366" y="791174"/>
            <a:ext cx="2447925"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66" name="Text Box 4">
            <a:extLst>
              <a:ext uri="{FF2B5EF4-FFF2-40B4-BE49-F238E27FC236}">
                <a16:creationId xmlns:a16="http://schemas.microsoft.com/office/drawing/2014/main" id="{FAD5D343-0F41-4C6A-BDDF-BBBB0E92EBD1}"/>
              </a:ext>
            </a:extLst>
          </p:cNvPr>
          <p:cNvSpPr txBox="1">
            <a:spLocks noChangeArrowheads="1"/>
          </p:cNvSpPr>
          <p:nvPr/>
        </p:nvSpPr>
        <p:spPr bwMode="auto">
          <a:xfrm>
            <a:off x="1957804" y="789587"/>
            <a:ext cx="24384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b="1">
                <a:latin typeface="+mn-lt"/>
                <a:ea typeface="微软雅黑 Light" panose="020B0502040204020203" pitchFamily="34" charset="-122"/>
              </a:rPr>
              <a:t>词法</a:t>
            </a:r>
            <a:r>
              <a:rPr kumimoji="0" lang="en-US" altLang="zh-CN" sz="2000" b="1">
                <a:latin typeface="+mn-lt"/>
                <a:ea typeface="微软雅黑 Light" panose="020B0502040204020203" pitchFamily="34" charset="-122"/>
              </a:rPr>
              <a:t>/</a:t>
            </a:r>
            <a:r>
              <a:rPr kumimoji="0" lang="zh-CN" altLang="en-US" sz="2000" b="1">
                <a:latin typeface="+mn-lt"/>
                <a:ea typeface="微软雅黑 Light" panose="020B0502040204020203" pitchFamily="34" charset="-122"/>
              </a:rPr>
              <a:t>语法</a:t>
            </a:r>
            <a:r>
              <a:rPr kumimoji="0" lang="en-US" altLang="zh-CN" sz="2000" b="1">
                <a:latin typeface="+mn-lt"/>
                <a:ea typeface="微软雅黑 Light" panose="020B0502040204020203" pitchFamily="34" charset="-122"/>
              </a:rPr>
              <a:t>/</a:t>
            </a:r>
            <a:r>
              <a:rPr kumimoji="0" lang="zh-CN" altLang="en-US" sz="2000" b="1">
                <a:latin typeface="+mn-lt"/>
                <a:ea typeface="微软雅黑 Light" panose="020B0502040204020203" pitchFamily="34" charset="-122"/>
              </a:rPr>
              <a:t>语义分析</a:t>
            </a:r>
          </a:p>
        </p:txBody>
      </p:sp>
      <p:sp>
        <p:nvSpPr>
          <p:cNvPr id="67" name="AutoShape 5">
            <a:extLst>
              <a:ext uri="{FF2B5EF4-FFF2-40B4-BE49-F238E27FC236}">
                <a16:creationId xmlns:a16="http://schemas.microsoft.com/office/drawing/2014/main" id="{1BDF61DC-E026-49CA-AA95-269DDEBADB02}"/>
              </a:ext>
            </a:extLst>
          </p:cNvPr>
          <p:cNvSpPr>
            <a:spLocks noChangeArrowheads="1"/>
          </p:cNvSpPr>
          <p:nvPr/>
        </p:nvSpPr>
        <p:spPr bwMode="auto">
          <a:xfrm>
            <a:off x="2965866" y="502249"/>
            <a:ext cx="144463" cy="287338"/>
          </a:xfrm>
          <a:prstGeom prst="downArrow">
            <a:avLst>
              <a:gd name="adj1" fmla="val 50000"/>
              <a:gd name="adj2" fmla="val 49725"/>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68" name="AutoShape 6">
            <a:extLst>
              <a:ext uri="{FF2B5EF4-FFF2-40B4-BE49-F238E27FC236}">
                <a16:creationId xmlns:a16="http://schemas.microsoft.com/office/drawing/2014/main" id="{2A76390B-0895-41B4-8B87-0D7ABF3E404C}"/>
              </a:ext>
            </a:extLst>
          </p:cNvPr>
          <p:cNvSpPr>
            <a:spLocks noChangeArrowheads="1"/>
          </p:cNvSpPr>
          <p:nvPr/>
        </p:nvSpPr>
        <p:spPr bwMode="auto">
          <a:xfrm>
            <a:off x="2894429" y="1149949"/>
            <a:ext cx="144462" cy="215900"/>
          </a:xfrm>
          <a:prstGeom prst="downArrow">
            <a:avLst>
              <a:gd name="adj1" fmla="val 50000"/>
              <a:gd name="adj2" fmla="val 37363"/>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69" name="Rectangle 7">
            <a:extLst>
              <a:ext uri="{FF2B5EF4-FFF2-40B4-BE49-F238E27FC236}">
                <a16:creationId xmlns:a16="http://schemas.microsoft.com/office/drawing/2014/main" id="{1A13B385-2AFA-4C34-AB46-7204E0D329F6}"/>
              </a:ext>
            </a:extLst>
          </p:cNvPr>
          <p:cNvSpPr>
            <a:spLocks noChangeArrowheads="1"/>
          </p:cNvSpPr>
          <p:nvPr/>
        </p:nvSpPr>
        <p:spPr bwMode="auto">
          <a:xfrm>
            <a:off x="2122904" y="1367437"/>
            <a:ext cx="1779587"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70" name="Text Box 8">
            <a:extLst>
              <a:ext uri="{FF2B5EF4-FFF2-40B4-BE49-F238E27FC236}">
                <a16:creationId xmlns:a16="http://schemas.microsoft.com/office/drawing/2014/main" id="{8ECC5E68-6CDB-42B6-A256-83F0AEC96F51}"/>
              </a:ext>
            </a:extLst>
          </p:cNvPr>
          <p:cNvSpPr txBox="1">
            <a:spLocks noChangeArrowheads="1"/>
          </p:cNvSpPr>
          <p:nvPr/>
        </p:nvSpPr>
        <p:spPr bwMode="auto">
          <a:xfrm>
            <a:off x="2173704" y="1365849"/>
            <a:ext cx="1717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b="1">
                <a:latin typeface="+mn-lt"/>
                <a:ea typeface="微软雅黑 Light" panose="020B0502040204020203" pitchFamily="34" charset="-122"/>
              </a:rPr>
              <a:t>中间代码生成</a:t>
            </a:r>
          </a:p>
        </p:txBody>
      </p:sp>
      <p:sp>
        <p:nvSpPr>
          <p:cNvPr id="71" name="Rectangle 9">
            <a:extLst>
              <a:ext uri="{FF2B5EF4-FFF2-40B4-BE49-F238E27FC236}">
                <a16:creationId xmlns:a16="http://schemas.microsoft.com/office/drawing/2014/main" id="{2CE38661-C56B-4ACF-8672-927D7D5079FA}"/>
              </a:ext>
            </a:extLst>
          </p:cNvPr>
          <p:cNvSpPr>
            <a:spLocks noChangeArrowheads="1"/>
          </p:cNvSpPr>
          <p:nvPr/>
        </p:nvSpPr>
        <p:spPr bwMode="auto">
          <a:xfrm>
            <a:off x="2051466" y="2375499"/>
            <a:ext cx="1779588"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72" name="Text Box 10">
            <a:extLst>
              <a:ext uri="{FF2B5EF4-FFF2-40B4-BE49-F238E27FC236}">
                <a16:creationId xmlns:a16="http://schemas.microsoft.com/office/drawing/2014/main" id="{E0486151-6053-4333-858A-10D1D97F4ABA}"/>
              </a:ext>
            </a:extLst>
          </p:cNvPr>
          <p:cNvSpPr txBox="1">
            <a:spLocks noChangeArrowheads="1"/>
          </p:cNvSpPr>
          <p:nvPr/>
        </p:nvSpPr>
        <p:spPr bwMode="auto">
          <a:xfrm>
            <a:off x="2030829" y="2373912"/>
            <a:ext cx="188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2000" b="1">
                <a:latin typeface="+mn-lt"/>
                <a:ea typeface="微软雅黑 Light" panose="020B0502040204020203" pitchFamily="34" charset="-122"/>
              </a:rPr>
              <a:t>(</a:t>
            </a:r>
            <a:r>
              <a:rPr kumimoji="0" lang="zh-CN" altLang="en-US" sz="2000" b="1">
                <a:latin typeface="+mn-lt"/>
                <a:ea typeface="微软雅黑 Light" panose="020B0502040204020203" pitchFamily="34" charset="-122"/>
              </a:rPr>
              <a:t>中间</a:t>
            </a:r>
            <a:r>
              <a:rPr kumimoji="0" lang="en-US" altLang="zh-CN" sz="2000" b="1">
                <a:latin typeface="+mn-lt"/>
                <a:ea typeface="微软雅黑 Light" panose="020B0502040204020203" pitchFamily="34" charset="-122"/>
              </a:rPr>
              <a:t>)</a:t>
            </a:r>
            <a:r>
              <a:rPr kumimoji="0" lang="zh-CN" altLang="en-US" sz="2000" b="1">
                <a:latin typeface="+mn-lt"/>
                <a:ea typeface="微软雅黑 Light" panose="020B0502040204020203" pitchFamily="34" charset="-122"/>
              </a:rPr>
              <a:t>代码优化</a:t>
            </a:r>
          </a:p>
        </p:txBody>
      </p:sp>
      <p:sp>
        <p:nvSpPr>
          <p:cNvPr id="73" name="AutoShape 11">
            <a:extLst>
              <a:ext uri="{FF2B5EF4-FFF2-40B4-BE49-F238E27FC236}">
                <a16:creationId xmlns:a16="http://schemas.microsoft.com/office/drawing/2014/main" id="{D8BDCB22-D7E2-43C0-BC4B-D279F7219792}"/>
              </a:ext>
            </a:extLst>
          </p:cNvPr>
          <p:cNvSpPr>
            <a:spLocks noChangeArrowheads="1"/>
          </p:cNvSpPr>
          <p:nvPr/>
        </p:nvSpPr>
        <p:spPr bwMode="auto">
          <a:xfrm>
            <a:off x="2894429" y="1726212"/>
            <a:ext cx="144462" cy="647700"/>
          </a:xfrm>
          <a:prstGeom prst="downArrow">
            <a:avLst>
              <a:gd name="adj1" fmla="val 50000"/>
              <a:gd name="adj2" fmla="val 112088"/>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74" name="Rectangle 12">
            <a:extLst>
              <a:ext uri="{FF2B5EF4-FFF2-40B4-BE49-F238E27FC236}">
                <a16:creationId xmlns:a16="http://schemas.microsoft.com/office/drawing/2014/main" id="{7D97CB4D-B1A9-47EA-9734-CB1B8865BBAE}"/>
              </a:ext>
            </a:extLst>
          </p:cNvPr>
          <p:cNvSpPr>
            <a:spLocks noChangeArrowheads="1"/>
          </p:cNvSpPr>
          <p:nvPr/>
        </p:nvSpPr>
        <p:spPr bwMode="auto">
          <a:xfrm>
            <a:off x="2051466" y="3312124"/>
            <a:ext cx="1779588"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75" name="Text Box 13">
            <a:extLst>
              <a:ext uri="{FF2B5EF4-FFF2-40B4-BE49-F238E27FC236}">
                <a16:creationId xmlns:a16="http://schemas.microsoft.com/office/drawing/2014/main" id="{FFB5208A-0463-4877-A2E1-320950BC58CB}"/>
              </a:ext>
            </a:extLst>
          </p:cNvPr>
          <p:cNvSpPr txBox="1">
            <a:spLocks noChangeArrowheads="1"/>
          </p:cNvSpPr>
          <p:nvPr/>
        </p:nvSpPr>
        <p:spPr bwMode="auto">
          <a:xfrm>
            <a:off x="2102266" y="3310537"/>
            <a:ext cx="1717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b="1">
                <a:latin typeface="+mn-lt"/>
                <a:ea typeface="微软雅黑 Light" panose="020B0502040204020203" pitchFamily="34" charset="-122"/>
              </a:rPr>
              <a:t>目标代码生成</a:t>
            </a:r>
          </a:p>
        </p:txBody>
      </p:sp>
      <p:sp>
        <p:nvSpPr>
          <p:cNvPr id="76" name="AutoShape 14">
            <a:extLst>
              <a:ext uri="{FF2B5EF4-FFF2-40B4-BE49-F238E27FC236}">
                <a16:creationId xmlns:a16="http://schemas.microsoft.com/office/drawing/2014/main" id="{ACA24820-D29E-402F-96A5-AE234D9C5B9D}"/>
              </a:ext>
            </a:extLst>
          </p:cNvPr>
          <p:cNvSpPr>
            <a:spLocks noChangeArrowheads="1"/>
          </p:cNvSpPr>
          <p:nvPr/>
        </p:nvSpPr>
        <p:spPr bwMode="auto">
          <a:xfrm>
            <a:off x="2894429" y="2734274"/>
            <a:ext cx="144462" cy="576263"/>
          </a:xfrm>
          <a:prstGeom prst="downArrow">
            <a:avLst>
              <a:gd name="adj1" fmla="val 50000"/>
              <a:gd name="adj2" fmla="val 99726"/>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77" name="Line 15">
            <a:extLst>
              <a:ext uri="{FF2B5EF4-FFF2-40B4-BE49-F238E27FC236}">
                <a16:creationId xmlns:a16="http://schemas.microsoft.com/office/drawing/2014/main" id="{34057993-B422-4373-8D82-3C24865E9FC2}"/>
              </a:ext>
            </a:extLst>
          </p:cNvPr>
          <p:cNvSpPr>
            <a:spLocks noChangeShapeType="1"/>
          </p:cNvSpPr>
          <p:nvPr/>
        </p:nvSpPr>
        <p:spPr bwMode="auto">
          <a:xfrm>
            <a:off x="1346616" y="4245574"/>
            <a:ext cx="3419475"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78" name="Text Box 16">
            <a:extLst>
              <a:ext uri="{FF2B5EF4-FFF2-40B4-BE49-F238E27FC236}">
                <a16:creationId xmlns:a16="http://schemas.microsoft.com/office/drawing/2014/main" id="{BC7B7349-7A90-4CBA-B5A1-88C4544E8C9C}"/>
              </a:ext>
            </a:extLst>
          </p:cNvPr>
          <p:cNvSpPr txBox="1">
            <a:spLocks noChangeArrowheads="1"/>
          </p:cNvSpPr>
          <p:nvPr/>
        </p:nvSpPr>
        <p:spPr bwMode="auto">
          <a:xfrm>
            <a:off x="1341893" y="934049"/>
            <a:ext cx="553998"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spcBef>
                <a:spcPct val="50000"/>
              </a:spcBef>
            </a:pPr>
            <a:endParaRPr kumimoji="0" lang="zh-CN" altLang="en-US">
              <a:latin typeface="+mn-lt"/>
              <a:ea typeface="微软雅黑 Light" panose="020B0502040204020203" pitchFamily="34" charset="-122"/>
            </a:endParaRPr>
          </a:p>
        </p:txBody>
      </p:sp>
      <p:sp>
        <p:nvSpPr>
          <p:cNvPr id="79" name="Text Box 17">
            <a:extLst>
              <a:ext uri="{FF2B5EF4-FFF2-40B4-BE49-F238E27FC236}">
                <a16:creationId xmlns:a16="http://schemas.microsoft.com/office/drawing/2014/main" id="{D77C908A-963A-4A05-856B-19AC3C579FED}"/>
              </a:ext>
            </a:extLst>
          </p:cNvPr>
          <p:cNvSpPr txBox="1">
            <a:spLocks noChangeArrowheads="1"/>
          </p:cNvSpPr>
          <p:nvPr/>
        </p:nvSpPr>
        <p:spPr bwMode="auto">
          <a:xfrm>
            <a:off x="1341893" y="789587"/>
            <a:ext cx="553998" cy="352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dirty="0">
                <a:latin typeface="+mn-lt"/>
                <a:ea typeface="微软雅黑 Light" panose="020B0502040204020203" pitchFamily="34" charset="-122"/>
              </a:rPr>
              <a:t>程 序 编   译  </a:t>
            </a:r>
            <a:r>
              <a:rPr kumimoji="0" lang="en-US" altLang="zh-CN" dirty="0">
                <a:solidFill>
                  <a:srgbClr val="2D0EE4"/>
                </a:solidFill>
                <a:latin typeface="+mn-lt"/>
                <a:ea typeface="微软雅黑 Light" panose="020B0502040204020203" pitchFamily="34" charset="-122"/>
              </a:rPr>
              <a:t>/  </a:t>
            </a:r>
            <a:r>
              <a:rPr kumimoji="0" lang="zh-CN" altLang="en-US" b="1" dirty="0">
                <a:solidFill>
                  <a:srgbClr val="2D0EE4"/>
                </a:solidFill>
                <a:latin typeface="+mn-lt"/>
                <a:ea typeface="微软雅黑 Light" panose="020B0502040204020203" pitchFamily="34" charset="-122"/>
              </a:rPr>
              <a:t>编译器</a:t>
            </a:r>
          </a:p>
        </p:txBody>
      </p:sp>
      <p:sp>
        <p:nvSpPr>
          <p:cNvPr id="80" name="Text Box 18">
            <a:extLst>
              <a:ext uri="{FF2B5EF4-FFF2-40B4-BE49-F238E27FC236}">
                <a16:creationId xmlns:a16="http://schemas.microsoft.com/office/drawing/2014/main" id="{1D4D59F4-B812-46CB-84F8-78A280C39554}"/>
              </a:ext>
            </a:extLst>
          </p:cNvPr>
          <p:cNvSpPr txBox="1">
            <a:spLocks noChangeArrowheads="1"/>
          </p:cNvSpPr>
          <p:nvPr/>
        </p:nvSpPr>
        <p:spPr bwMode="auto">
          <a:xfrm>
            <a:off x="1341893" y="4534499"/>
            <a:ext cx="553998" cy="1579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dirty="0">
                <a:latin typeface="+mn-lt"/>
                <a:ea typeface="微软雅黑 Light" panose="020B0502040204020203" pitchFamily="34" charset="-122"/>
              </a:rPr>
              <a:t>程序执行</a:t>
            </a:r>
            <a:r>
              <a:rPr kumimoji="0" lang="zh-CN" altLang="en-US" dirty="0">
                <a:solidFill>
                  <a:schemeClr val="accent2"/>
                </a:solidFill>
                <a:latin typeface="+mn-lt"/>
                <a:ea typeface="微软雅黑 Light" panose="020B0502040204020203" pitchFamily="34" charset="-122"/>
              </a:rPr>
              <a:t> </a:t>
            </a:r>
            <a:r>
              <a:rPr kumimoji="0" lang="en-US" altLang="zh-CN" dirty="0">
                <a:solidFill>
                  <a:srgbClr val="2D0EE4"/>
                </a:solidFill>
                <a:latin typeface="+mn-lt"/>
                <a:ea typeface="微软雅黑 Light" panose="020B0502040204020203" pitchFamily="34" charset="-122"/>
              </a:rPr>
              <a:t>/ </a:t>
            </a:r>
          </a:p>
        </p:txBody>
      </p:sp>
      <p:sp>
        <p:nvSpPr>
          <p:cNvPr id="81" name="Text Box 19">
            <a:extLst>
              <a:ext uri="{FF2B5EF4-FFF2-40B4-BE49-F238E27FC236}">
                <a16:creationId xmlns:a16="http://schemas.microsoft.com/office/drawing/2014/main" id="{4393ED21-6E6A-4D53-9AF9-87B01208FB7D}"/>
              </a:ext>
            </a:extLst>
          </p:cNvPr>
          <p:cNvSpPr txBox="1">
            <a:spLocks noChangeArrowheads="1"/>
          </p:cNvSpPr>
          <p:nvPr/>
        </p:nvSpPr>
        <p:spPr bwMode="auto">
          <a:xfrm>
            <a:off x="1346616" y="5974362"/>
            <a:ext cx="5389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b="1" dirty="0">
                <a:solidFill>
                  <a:srgbClr val="2D0EE4"/>
                </a:solidFill>
                <a:latin typeface="+mn-lt"/>
                <a:ea typeface="微软雅黑 Light" panose="020B0502040204020203" pitchFamily="34" charset="-122"/>
              </a:rPr>
              <a:t>OS</a:t>
            </a:r>
          </a:p>
        </p:txBody>
      </p:sp>
      <p:sp>
        <p:nvSpPr>
          <p:cNvPr id="82" name="AutoShape 20">
            <a:extLst>
              <a:ext uri="{FF2B5EF4-FFF2-40B4-BE49-F238E27FC236}">
                <a16:creationId xmlns:a16="http://schemas.microsoft.com/office/drawing/2014/main" id="{7A3FFF15-20B9-4994-949C-EEA9D0DE71B5}"/>
              </a:ext>
            </a:extLst>
          </p:cNvPr>
          <p:cNvSpPr>
            <a:spLocks/>
          </p:cNvSpPr>
          <p:nvPr/>
        </p:nvSpPr>
        <p:spPr bwMode="auto">
          <a:xfrm rot="5400000">
            <a:off x="2786479" y="3418487"/>
            <a:ext cx="431800" cy="1943100"/>
          </a:xfrm>
          <a:prstGeom prst="leftBrace">
            <a:avLst>
              <a:gd name="adj1" fmla="val 37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83" name="Text Box 21">
            <a:extLst>
              <a:ext uri="{FF2B5EF4-FFF2-40B4-BE49-F238E27FC236}">
                <a16:creationId xmlns:a16="http://schemas.microsoft.com/office/drawing/2014/main" id="{1489C45B-50EC-43A8-906F-23D480E631FF}"/>
              </a:ext>
            </a:extLst>
          </p:cNvPr>
          <p:cNvSpPr txBox="1">
            <a:spLocks noChangeArrowheads="1"/>
          </p:cNvSpPr>
          <p:nvPr/>
        </p:nvSpPr>
        <p:spPr bwMode="auto">
          <a:xfrm>
            <a:off x="1819376" y="4821837"/>
            <a:ext cx="492443" cy="1118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a:latin typeface="+mn-lt"/>
                <a:ea typeface="微软雅黑 Light" panose="020B0502040204020203" pitchFamily="34" charset="-122"/>
              </a:rPr>
              <a:t>进程管理</a:t>
            </a:r>
          </a:p>
        </p:txBody>
      </p:sp>
      <p:sp>
        <p:nvSpPr>
          <p:cNvPr id="84" name="Text Box 22">
            <a:extLst>
              <a:ext uri="{FF2B5EF4-FFF2-40B4-BE49-F238E27FC236}">
                <a16:creationId xmlns:a16="http://schemas.microsoft.com/office/drawing/2014/main" id="{F8E6B23A-0D4B-4738-A367-CA3FEB15A14D}"/>
              </a:ext>
            </a:extLst>
          </p:cNvPr>
          <p:cNvSpPr txBox="1">
            <a:spLocks noChangeArrowheads="1"/>
          </p:cNvSpPr>
          <p:nvPr/>
        </p:nvSpPr>
        <p:spPr bwMode="auto">
          <a:xfrm>
            <a:off x="2527597" y="4821837"/>
            <a:ext cx="800219" cy="1292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2000">
                <a:latin typeface="+mn-lt"/>
                <a:ea typeface="微软雅黑 Light" panose="020B0502040204020203" pitchFamily="34" charset="-122"/>
              </a:rPr>
              <a:t>&amp;</a:t>
            </a:r>
            <a:r>
              <a:rPr kumimoji="0" lang="zh-CN" altLang="en-US" sz="2000">
                <a:latin typeface="+mn-lt"/>
                <a:ea typeface="微软雅黑 Light" panose="020B0502040204020203" pitchFamily="34" charset="-122"/>
              </a:rPr>
              <a:t>进程调度</a:t>
            </a:r>
          </a:p>
          <a:p>
            <a:pPr eaLnBrk="1" hangingPunct="1"/>
            <a:r>
              <a:rPr kumimoji="0" lang="zh-CN" altLang="en-US" sz="2000">
                <a:latin typeface="+mn-lt"/>
                <a:ea typeface="微软雅黑 Light" panose="020B0502040204020203" pitchFamily="34" charset="-122"/>
              </a:rPr>
              <a:t>并发控制</a:t>
            </a:r>
          </a:p>
        </p:txBody>
      </p:sp>
      <p:sp>
        <p:nvSpPr>
          <p:cNvPr id="85" name="Text Box 23">
            <a:extLst>
              <a:ext uri="{FF2B5EF4-FFF2-40B4-BE49-F238E27FC236}">
                <a16:creationId xmlns:a16="http://schemas.microsoft.com/office/drawing/2014/main" id="{4D51E4A2-C972-4EA3-A2AC-2E90DA3C141E}"/>
              </a:ext>
            </a:extLst>
          </p:cNvPr>
          <p:cNvSpPr txBox="1">
            <a:spLocks noChangeArrowheads="1"/>
          </p:cNvSpPr>
          <p:nvPr/>
        </p:nvSpPr>
        <p:spPr bwMode="auto">
          <a:xfrm>
            <a:off x="3683101" y="4894862"/>
            <a:ext cx="492443" cy="1118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a:latin typeface="+mn-lt"/>
                <a:ea typeface="微软雅黑 Light" panose="020B0502040204020203" pitchFamily="34" charset="-122"/>
              </a:rPr>
              <a:t>死锁处理</a:t>
            </a:r>
          </a:p>
        </p:txBody>
      </p:sp>
      <p:sp>
        <p:nvSpPr>
          <p:cNvPr id="86" name="Text Box 24">
            <a:extLst>
              <a:ext uri="{FF2B5EF4-FFF2-40B4-BE49-F238E27FC236}">
                <a16:creationId xmlns:a16="http://schemas.microsoft.com/office/drawing/2014/main" id="{12D73084-377C-47A1-A442-F55155AFB836}"/>
              </a:ext>
            </a:extLst>
          </p:cNvPr>
          <p:cNvSpPr txBox="1">
            <a:spLocks noChangeArrowheads="1"/>
          </p:cNvSpPr>
          <p:nvPr/>
        </p:nvSpPr>
        <p:spPr bwMode="auto">
          <a:xfrm>
            <a:off x="7761966" y="80788"/>
            <a:ext cx="9106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u="sng" dirty="0">
                <a:latin typeface="+mn-lt"/>
                <a:ea typeface="微软雅黑 Light" panose="020B0502040204020203" pitchFamily="34" charset="-122"/>
              </a:rPr>
              <a:t>query</a:t>
            </a:r>
          </a:p>
        </p:txBody>
      </p:sp>
      <p:sp>
        <p:nvSpPr>
          <p:cNvPr id="87" name="Rectangle 25">
            <a:extLst>
              <a:ext uri="{FF2B5EF4-FFF2-40B4-BE49-F238E27FC236}">
                <a16:creationId xmlns:a16="http://schemas.microsoft.com/office/drawing/2014/main" id="{D75AB277-00E4-4627-A51B-38F1A6101473}"/>
              </a:ext>
            </a:extLst>
          </p:cNvPr>
          <p:cNvSpPr>
            <a:spLocks noChangeArrowheads="1"/>
          </p:cNvSpPr>
          <p:nvPr/>
        </p:nvSpPr>
        <p:spPr bwMode="auto">
          <a:xfrm>
            <a:off x="6710779" y="791174"/>
            <a:ext cx="2879725"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88" name="Text Box 26">
            <a:extLst>
              <a:ext uri="{FF2B5EF4-FFF2-40B4-BE49-F238E27FC236}">
                <a16:creationId xmlns:a16="http://schemas.microsoft.com/office/drawing/2014/main" id="{4C0C1313-79C3-485E-92DE-BB8D4A03AB21}"/>
              </a:ext>
            </a:extLst>
          </p:cNvPr>
          <p:cNvSpPr txBox="1">
            <a:spLocks noChangeArrowheads="1"/>
          </p:cNvSpPr>
          <p:nvPr/>
        </p:nvSpPr>
        <p:spPr bwMode="auto">
          <a:xfrm>
            <a:off x="6926679" y="789587"/>
            <a:ext cx="25939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b="1">
                <a:latin typeface="+mn-lt"/>
                <a:ea typeface="微软雅黑 Light" panose="020B0502040204020203" pitchFamily="34" charset="-122"/>
              </a:rPr>
              <a:t>扫描和语法</a:t>
            </a:r>
            <a:r>
              <a:rPr kumimoji="0" lang="en-US" altLang="zh-CN" sz="2000" b="1">
                <a:latin typeface="+mn-lt"/>
                <a:ea typeface="微软雅黑 Light" panose="020B0502040204020203" pitchFamily="34" charset="-122"/>
              </a:rPr>
              <a:t>/</a:t>
            </a:r>
            <a:r>
              <a:rPr kumimoji="0" lang="zh-CN" altLang="en-US" sz="2000" b="1">
                <a:latin typeface="+mn-lt"/>
                <a:ea typeface="微软雅黑 Light" panose="020B0502040204020203" pitchFamily="34" charset="-122"/>
              </a:rPr>
              <a:t>语义分析</a:t>
            </a:r>
          </a:p>
        </p:txBody>
      </p:sp>
      <p:sp>
        <p:nvSpPr>
          <p:cNvPr id="89" name="AutoShape 27">
            <a:extLst>
              <a:ext uri="{FF2B5EF4-FFF2-40B4-BE49-F238E27FC236}">
                <a16:creationId xmlns:a16="http://schemas.microsoft.com/office/drawing/2014/main" id="{43E74C48-FB22-4256-90F6-9737E9AEA336}"/>
              </a:ext>
            </a:extLst>
          </p:cNvPr>
          <p:cNvSpPr>
            <a:spLocks noChangeArrowheads="1"/>
          </p:cNvSpPr>
          <p:nvPr/>
        </p:nvSpPr>
        <p:spPr bwMode="auto">
          <a:xfrm>
            <a:off x="8150641" y="1149949"/>
            <a:ext cx="144463" cy="719138"/>
          </a:xfrm>
          <a:prstGeom prst="downArrow">
            <a:avLst>
              <a:gd name="adj1" fmla="val 50000"/>
              <a:gd name="adj2" fmla="val 12445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90" name="Rectangle 28">
            <a:extLst>
              <a:ext uri="{FF2B5EF4-FFF2-40B4-BE49-F238E27FC236}">
                <a16:creationId xmlns:a16="http://schemas.microsoft.com/office/drawing/2014/main" id="{7261EEEC-FC46-457A-A422-692DDC9D4606}"/>
              </a:ext>
            </a:extLst>
          </p:cNvPr>
          <p:cNvSpPr>
            <a:spLocks noChangeArrowheads="1"/>
          </p:cNvSpPr>
          <p:nvPr/>
        </p:nvSpPr>
        <p:spPr bwMode="auto">
          <a:xfrm>
            <a:off x="7307679" y="2375499"/>
            <a:ext cx="1779587"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91" name="Text Box 29">
            <a:extLst>
              <a:ext uri="{FF2B5EF4-FFF2-40B4-BE49-F238E27FC236}">
                <a16:creationId xmlns:a16="http://schemas.microsoft.com/office/drawing/2014/main" id="{B5D22F8C-719C-4024-92E0-B45ADD5A5186}"/>
              </a:ext>
            </a:extLst>
          </p:cNvPr>
          <p:cNvSpPr txBox="1">
            <a:spLocks noChangeArrowheads="1"/>
          </p:cNvSpPr>
          <p:nvPr/>
        </p:nvSpPr>
        <p:spPr bwMode="auto">
          <a:xfrm>
            <a:off x="7574379" y="2373912"/>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b="1">
                <a:latin typeface="+mn-lt"/>
                <a:ea typeface="微软雅黑 Light" panose="020B0502040204020203" pitchFamily="34" charset="-122"/>
              </a:rPr>
              <a:t>查询优化</a:t>
            </a:r>
          </a:p>
        </p:txBody>
      </p:sp>
      <p:sp>
        <p:nvSpPr>
          <p:cNvPr id="92" name="AutoShape 30">
            <a:extLst>
              <a:ext uri="{FF2B5EF4-FFF2-40B4-BE49-F238E27FC236}">
                <a16:creationId xmlns:a16="http://schemas.microsoft.com/office/drawing/2014/main" id="{80A76EF1-E5AB-450F-8262-0BCC6905B0AE}"/>
              </a:ext>
            </a:extLst>
          </p:cNvPr>
          <p:cNvSpPr>
            <a:spLocks noChangeArrowheads="1"/>
          </p:cNvSpPr>
          <p:nvPr/>
        </p:nvSpPr>
        <p:spPr bwMode="auto">
          <a:xfrm>
            <a:off x="8150641" y="2158012"/>
            <a:ext cx="144463" cy="215900"/>
          </a:xfrm>
          <a:prstGeom prst="downArrow">
            <a:avLst>
              <a:gd name="adj1" fmla="val 50000"/>
              <a:gd name="adj2" fmla="val 37363"/>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93" name="Text Box 31">
            <a:extLst>
              <a:ext uri="{FF2B5EF4-FFF2-40B4-BE49-F238E27FC236}">
                <a16:creationId xmlns:a16="http://schemas.microsoft.com/office/drawing/2014/main" id="{1CB74ACB-7D4E-4124-A418-8B623026759E}"/>
              </a:ext>
            </a:extLst>
          </p:cNvPr>
          <p:cNvSpPr txBox="1">
            <a:spLocks noChangeArrowheads="1"/>
          </p:cNvSpPr>
          <p:nvPr/>
        </p:nvSpPr>
        <p:spPr bwMode="auto">
          <a:xfrm>
            <a:off x="7071141" y="2805712"/>
            <a:ext cx="2638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2000" u="sng">
                <a:latin typeface="+mn-lt"/>
                <a:ea typeface="微软雅黑 Light" panose="020B0502040204020203" pitchFamily="34" charset="-122"/>
              </a:rPr>
              <a:t>(</a:t>
            </a:r>
            <a:r>
              <a:rPr kumimoji="0" lang="zh-CN" altLang="en-US" sz="2000" u="sng">
                <a:latin typeface="+mn-lt"/>
                <a:ea typeface="微软雅黑 Light" panose="020B0502040204020203" pitchFamily="34" charset="-122"/>
              </a:rPr>
              <a:t>优化后</a:t>
            </a:r>
            <a:r>
              <a:rPr kumimoji="0" lang="en-US" altLang="zh-CN" sz="2000" u="sng">
                <a:latin typeface="+mn-lt"/>
                <a:ea typeface="微软雅黑 Light" panose="020B0502040204020203" pitchFamily="34" charset="-122"/>
              </a:rPr>
              <a:t>)</a:t>
            </a:r>
            <a:r>
              <a:rPr kumimoji="0" lang="zh-CN" altLang="en-US" sz="2000" u="sng">
                <a:latin typeface="+mn-lt"/>
                <a:ea typeface="微软雅黑 Light" panose="020B0502040204020203" pitchFamily="34" charset="-122"/>
              </a:rPr>
              <a:t>查询执行计划</a:t>
            </a:r>
          </a:p>
        </p:txBody>
      </p:sp>
      <p:sp>
        <p:nvSpPr>
          <p:cNvPr id="94" name="AutoShape 32">
            <a:extLst>
              <a:ext uri="{FF2B5EF4-FFF2-40B4-BE49-F238E27FC236}">
                <a16:creationId xmlns:a16="http://schemas.microsoft.com/office/drawing/2014/main" id="{13A50B6D-3147-4FFA-89F5-92EEBA379A82}"/>
              </a:ext>
            </a:extLst>
          </p:cNvPr>
          <p:cNvSpPr>
            <a:spLocks noChangeArrowheads="1"/>
          </p:cNvSpPr>
          <p:nvPr/>
        </p:nvSpPr>
        <p:spPr bwMode="auto">
          <a:xfrm>
            <a:off x="8150641" y="2734274"/>
            <a:ext cx="144463" cy="142875"/>
          </a:xfrm>
          <a:prstGeom prst="downArrow">
            <a:avLst>
              <a:gd name="adj1" fmla="val 50000"/>
              <a:gd name="adj2"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95" name="Rectangle 33">
            <a:extLst>
              <a:ext uri="{FF2B5EF4-FFF2-40B4-BE49-F238E27FC236}">
                <a16:creationId xmlns:a16="http://schemas.microsoft.com/office/drawing/2014/main" id="{98809E67-83C9-4982-AE3B-FF0692DE6FA1}"/>
              </a:ext>
            </a:extLst>
          </p:cNvPr>
          <p:cNvSpPr>
            <a:spLocks noChangeArrowheads="1"/>
          </p:cNvSpPr>
          <p:nvPr/>
        </p:nvSpPr>
        <p:spPr bwMode="auto">
          <a:xfrm>
            <a:off x="7307679" y="3383562"/>
            <a:ext cx="1779587"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96" name="Text Box 34">
            <a:extLst>
              <a:ext uri="{FF2B5EF4-FFF2-40B4-BE49-F238E27FC236}">
                <a16:creationId xmlns:a16="http://schemas.microsoft.com/office/drawing/2014/main" id="{BAA645C1-1B03-4BEB-8356-5800809EBD04}"/>
              </a:ext>
            </a:extLst>
          </p:cNvPr>
          <p:cNvSpPr txBox="1">
            <a:spLocks noChangeArrowheads="1"/>
          </p:cNvSpPr>
          <p:nvPr/>
        </p:nvSpPr>
        <p:spPr bwMode="auto">
          <a:xfrm>
            <a:off x="7358479" y="3381974"/>
            <a:ext cx="1717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b="1">
                <a:latin typeface="+mn-lt"/>
                <a:ea typeface="微软雅黑 Light" panose="020B0502040204020203" pitchFamily="34" charset="-122"/>
              </a:rPr>
              <a:t>查询代码生成</a:t>
            </a:r>
          </a:p>
        </p:txBody>
      </p:sp>
      <p:sp>
        <p:nvSpPr>
          <p:cNvPr id="97" name="AutoShape 35">
            <a:extLst>
              <a:ext uri="{FF2B5EF4-FFF2-40B4-BE49-F238E27FC236}">
                <a16:creationId xmlns:a16="http://schemas.microsoft.com/office/drawing/2014/main" id="{7C3620F7-DF24-46F6-A58C-5848E8912B83}"/>
              </a:ext>
            </a:extLst>
          </p:cNvPr>
          <p:cNvSpPr>
            <a:spLocks noChangeArrowheads="1"/>
          </p:cNvSpPr>
          <p:nvPr/>
        </p:nvSpPr>
        <p:spPr bwMode="auto">
          <a:xfrm>
            <a:off x="8150641" y="3166074"/>
            <a:ext cx="144463" cy="215900"/>
          </a:xfrm>
          <a:prstGeom prst="downArrow">
            <a:avLst>
              <a:gd name="adj1" fmla="val 50000"/>
              <a:gd name="adj2" fmla="val 37363"/>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98" name="Line 36">
            <a:extLst>
              <a:ext uri="{FF2B5EF4-FFF2-40B4-BE49-F238E27FC236}">
                <a16:creationId xmlns:a16="http://schemas.microsoft.com/office/drawing/2014/main" id="{23FF9F66-2C04-4042-AA2D-3A2E55F93069}"/>
              </a:ext>
            </a:extLst>
          </p:cNvPr>
          <p:cNvSpPr>
            <a:spLocks noChangeShapeType="1"/>
          </p:cNvSpPr>
          <p:nvPr/>
        </p:nvSpPr>
        <p:spPr bwMode="auto">
          <a:xfrm>
            <a:off x="6602829" y="4245574"/>
            <a:ext cx="3419475"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99" name="Text Box 37">
            <a:extLst>
              <a:ext uri="{FF2B5EF4-FFF2-40B4-BE49-F238E27FC236}">
                <a16:creationId xmlns:a16="http://schemas.microsoft.com/office/drawing/2014/main" id="{EA918A84-0720-42B7-9D84-766CE9B2EFD1}"/>
              </a:ext>
            </a:extLst>
          </p:cNvPr>
          <p:cNvSpPr txBox="1">
            <a:spLocks noChangeArrowheads="1"/>
          </p:cNvSpPr>
          <p:nvPr/>
        </p:nvSpPr>
        <p:spPr bwMode="auto">
          <a:xfrm>
            <a:off x="6598106" y="934049"/>
            <a:ext cx="553998"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spcBef>
                <a:spcPct val="50000"/>
              </a:spcBef>
            </a:pPr>
            <a:endParaRPr kumimoji="0" lang="zh-CN" altLang="en-US">
              <a:latin typeface="+mn-lt"/>
              <a:ea typeface="微软雅黑 Light" panose="020B0502040204020203" pitchFamily="34" charset="-122"/>
            </a:endParaRPr>
          </a:p>
        </p:txBody>
      </p:sp>
      <p:sp>
        <p:nvSpPr>
          <p:cNvPr id="100" name="Text Box 38">
            <a:extLst>
              <a:ext uri="{FF2B5EF4-FFF2-40B4-BE49-F238E27FC236}">
                <a16:creationId xmlns:a16="http://schemas.microsoft.com/office/drawing/2014/main" id="{18A4B09A-DB95-4C7B-9FBC-654008C0F76C}"/>
              </a:ext>
            </a:extLst>
          </p:cNvPr>
          <p:cNvSpPr txBox="1">
            <a:spLocks noChangeArrowheads="1"/>
          </p:cNvSpPr>
          <p:nvPr/>
        </p:nvSpPr>
        <p:spPr bwMode="auto">
          <a:xfrm>
            <a:off x="6201231" y="789587"/>
            <a:ext cx="553998" cy="352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b="1" dirty="0">
                <a:latin typeface="+mn-lt"/>
                <a:ea typeface="微软雅黑 Light" panose="020B0502040204020203" pitchFamily="34" charset="-122"/>
              </a:rPr>
              <a:t>Query processing</a:t>
            </a:r>
            <a:r>
              <a:rPr kumimoji="0" lang="en-US" altLang="zh-CN" dirty="0">
                <a:solidFill>
                  <a:schemeClr val="accent2"/>
                </a:solidFill>
                <a:latin typeface="+mn-lt"/>
                <a:ea typeface="微软雅黑 Light" panose="020B0502040204020203" pitchFamily="34" charset="-122"/>
              </a:rPr>
              <a:t> </a:t>
            </a:r>
            <a:r>
              <a:rPr kumimoji="0" lang="en-US" altLang="zh-CN" dirty="0">
                <a:solidFill>
                  <a:srgbClr val="2D0EE4"/>
                </a:solidFill>
                <a:latin typeface="+mn-lt"/>
                <a:ea typeface="微软雅黑 Light" panose="020B0502040204020203" pitchFamily="34" charset="-122"/>
              </a:rPr>
              <a:t>/ </a:t>
            </a:r>
            <a:r>
              <a:rPr kumimoji="0" lang="en-US" altLang="zh-CN" b="1" dirty="0">
                <a:solidFill>
                  <a:srgbClr val="2D0EE4"/>
                </a:solidFill>
                <a:latin typeface="+mn-lt"/>
                <a:ea typeface="微软雅黑 Light" panose="020B0502040204020203" pitchFamily="34" charset="-122"/>
              </a:rPr>
              <a:t>DBMS</a:t>
            </a:r>
            <a:endParaRPr kumimoji="0" lang="zh-CN" altLang="en-US" b="1" dirty="0">
              <a:solidFill>
                <a:srgbClr val="2D0EE4"/>
              </a:solidFill>
              <a:latin typeface="+mn-lt"/>
              <a:ea typeface="微软雅黑 Light" panose="020B0502040204020203" pitchFamily="34" charset="-122"/>
            </a:endParaRPr>
          </a:p>
        </p:txBody>
      </p:sp>
      <p:sp>
        <p:nvSpPr>
          <p:cNvPr id="101" name="AutoShape 39">
            <a:extLst>
              <a:ext uri="{FF2B5EF4-FFF2-40B4-BE49-F238E27FC236}">
                <a16:creationId xmlns:a16="http://schemas.microsoft.com/office/drawing/2014/main" id="{097DE083-690D-485E-AA20-5D5D4D12FCF9}"/>
              </a:ext>
            </a:extLst>
          </p:cNvPr>
          <p:cNvSpPr>
            <a:spLocks/>
          </p:cNvSpPr>
          <p:nvPr/>
        </p:nvSpPr>
        <p:spPr bwMode="auto">
          <a:xfrm rot="5400000">
            <a:off x="8043485" y="3273230"/>
            <a:ext cx="431800" cy="2376488"/>
          </a:xfrm>
          <a:prstGeom prst="leftBrace">
            <a:avLst>
              <a:gd name="adj1" fmla="val 4586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02" name="AutoShape 40">
            <a:extLst>
              <a:ext uri="{FF2B5EF4-FFF2-40B4-BE49-F238E27FC236}">
                <a16:creationId xmlns:a16="http://schemas.microsoft.com/office/drawing/2014/main" id="{06A1BFA0-D648-450E-9490-4C09251ED5D6}"/>
              </a:ext>
            </a:extLst>
          </p:cNvPr>
          <p:cNvSpPr>
            <a:spLocks noChangeArrowheads="1"/>
          </p:cNvSpPr>
          <p:nvPr/>
        </p:nvSpPr>
        <p:spPr bwMode="auto">
          <a:xfrm>
            <a:off x="8150641" y="502249"/>
            <a:ext cx="144463" cy="287338"/>
          </a:xfrm>
          <a:prstGeom prst="downArrow">
            <a:avLst>
              <a:gd name="adj1" fmla="val 50000"/>
              <a:gd name="adj2" fmla="val 49725"/>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103" name="Text Box 41">
            <a:extLst>
              <a:ext uri="{FF2B5EF4-FFF2-40B4-BE49-F238E27FC236}">
                <a16:creationId xmlns:a16="http://schemas.microsoft.com/office/drawing/2014/main" id="{99AF0788-E691-4C5B-AB86-23A2D1F1F00A}"/>
              </a:ext>
            </a:extLst>
          </p:cNvPr>
          <p:cNvSpPr txBox="1">
            <a:spLocks noChangeArrowheads="1"/>
          </p:cNvSpPr>
          <p:nvPr/>
        </p:nvSpPr>
        <p:spPr bwMode="auto">
          <a:xfrm>
            <a:off x="2030829" y="4318599"/>
            <a:ext cx="1925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2000" b="1" u="sng">
                <a:solidFill>
                  <a:srgbClr val="FF0000"/>
                </a:solidFill>
                <a:latin typeface="+mn-lt"/>
                <a:ea typeface="微软雅黑 Light" panose="020B0502040204020203" pitchFamily="34" charset="-122"/>
              </a:rPr>
              <a:t>process / thread</a:t>
            </a:r>
          </a:p>
        </p:txBody>
      </p:sp>
      <p:sp>
        <p:nvSpPr>
          <p:cNvPr id="104" name="Text Box 42">
            <a:extLst>
              <a:ext uri="{FF2B5EF4-FFF2-40B4-BE49-F238E27FC236}">
                <a16:creationId xmlns:a16="http://schemas.microsoft.com/office/drawing/2014/main" id="{9E91C90D-A848-4EAD-9F2D-552F9E0F8531}"/>
              </a:ext>
            </a:extLst>
          </p:cNvPr>
          <p:cNvSpPr txBox="1">
            <a:spLocks noChangeArrowheads="1"/>
          </p:cNvSpPr>
          <p:nvPr/>
        </p:nvSpPr>
        <p:spPr bwMode="auto">
          <a:xfrm>
            <a:off x="6201231" y="4318599"/>
            <a:ext cx="553998" cy="233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b="1" dirty="0">
                <a:latin typeface="+mn-lt"/>
                <a:ea typeface="微软雅黑 Light" panose="020B0502040204020203" pitchFamily="34" charset="-122"/>
              </a:rPr>
              <a:t>事务处理</a:t>
            </a:r>
            <a:r>
              <a:rPr kumimoji="0" lang="zh-CN" altLang="en-US" dirty="0">
                <a:latin typeface="+mn-lt"/>
                <a:ea typeface="微软雅黑 Light" panose="020B0502040204020203" pitchFamily="34" charset="-122"/>
              </a:rPr>
              <a:t> </a:t>
            </a:r>
            <a:r>
              <a:rPr kumimoji="0" lang="en-US" altLang="zh-CN" dirty="0">
                <a:latin typeface="+mn-lt"/>
                <a:ea typeface="微软雅黑 Light" panose="020B0502040204020203" pitchFamily="34" charset="-122"/>
              </a:rPr>
              <a:t>/ </a:t>
            </a:r>
            <a:r>
              <a:rPr kumimoji="0" lang="en-US" altLang="zh-CN" b="1" dirty="0">
                <a:solidFill>
                  <a:srgbClr val="2D0EE4"/>
                </a:solidFill>
                <a:latin typeface="+mn-lt"/>
                <a:ea typeface="微软雅黑 Light" panose="020B0502040204020203" pitchFamily="34" charset="-122"/>
              </a:rPr>
              <a:t>DBMS</a:t>
            </a:r>
          </a:p>
        </p:txBody>
      </p:sp>
      <p:sp>
        <p:nvSpPr>
          <p:cNvPr id="105" name="Text Box 43">
            <a:extLst>
              <a:ext uri="{FF2B5EF4-FFF2-40B4-BE49-F238E27FC236}">
                <a16:creationId xmlns:a16="http://schemas.microsoft.com/office/drawing/2014/main" id="{4068B92C-428D-4FE1-8B04-263AEA6EA385}"/>
              </a:ext>
            </a:extLst>
          </p:cNvPr>
          <p:cNvSpPr txBox="1">
            <a:spLocks noChangeArrowheads="1"/>
          </p:cNvSpPr>
          <p:nvPr/>
        </p:nvSpPr>
        <p:spPr bwMode="auto">
          <a:xfrm>
            <a:off x="4981991" y="2229449"/>
            <a:ext cx="124142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dirty="0">
                <a:latin typeface="+mn-lt"/>
                <a:ea typeface="微软雅黑 Light" panose="020B0502040204020203" pitchFamily="34" charset="-122"/>
              </a:rPr>
              <a:t> Chapter15, 16</a:t>
            </a:r>
          </a:p>
        </p:txBody>
      </p:sp>
      <p:sp>
        <p:nvSpPr>
          <p:cNvPr id="106" name="Text Box 44">
            <a:extLst>
              <a:ext uri="{FF2B5EF4-FFF2-40B4-BE49-F238E27FC236}">
                <a16:creationId xmlns:a16="http://schemas.microsoft.com/office/drawing/2014/main" id="{41D86AC6-409B-454F-B642-F522544DA7D9}"/>
              </a:ext>
            </a:extLst>
          </p:cNvPr>
          <p:cNvSpPr txBox="1">
            <a:spLocks noChangeArrowheads="1"/>
          </p:cNvSpPr>
          <p:nvPr/>
        </p:nvSpPr>
        <p:spPr bwMode="auto">
          <a:xfrm>
            <a:off x="4766091" y="5037737"/>
            <a:ext cx="15335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dirty="0">
                <a:latin typeface="+mn-lt"/>
                <a:ea typeface="微软雅黑 Light" panose="020B0502040204020203" pitchFamily="34" charset="-122"/>
              </a:rPr>
              <a:t>Chapter 17, 18, 19</a:t>
            </a:r>
          </a:p>
        </p:txBody>
      </p:sp>
      <p:sp>
        <p:nvSpPr>
          <p:cNvPr id="107" name="Text Box 45">
            <a:extLst>
              <a:ext uri="{FF2B5EF4-FFF2-40B4-BE49-F238E27FC236}">
                <a16:creationId xmlns:a16="http://schemas.microsoft.com/office/drawing/2014/main" id="{B1E407E2-62D2-4F09-BF98-6D255E509C7F}"/>
              </a:ext>
            </a:extLst>
          </p:cNvPr>
          <p:cNvSpPr txBox="1">
            <a:spLocks noChangeArrowheads="1"/>
          </p:cNvSpPr>
          <p:nvPr/>
        </p:nvSpPr>
        <p:spPr bwMode="auto">
          <a:xfrm>
            <a:off x="7574379" y="4390037"/>
            <a:ext cx="13860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2000" b="1" u="sng">
                <a:solidFill>
                  <a:srgbClr val="FF0000"/>
                </a:solidFill>
                <a:latin typeface="+mn-lt"/>
                <a:ea typeface="微软雅黑 Light" panose="020B0502040204020203" pitchFamily="34" charset="-122"/>
              </a:rPr>
              <a:t>transaction</a:t>
            </a:r>
          </a:p>
        </p:txBody>
      </p:sp>
      <p:sp>
        <p:nvSpPr>
          <p:cNvPr id="108" name="Text Box 46">
            <a:extLst>
              <a:ext uri="{FF2B5EF4-FFF2-40B4-BE49-F238E27FC236}">
                <a16:creationId xmlns:a16="http://schemas.microsoft.com/office/drawing/2014/main" id="{D342304F-7F18-4822-8EF5-2D801814FEF0}"/>
              </a:ext>
            </a:extLst>
          </p:cNvPr>
          <p:cNvSpPr txBox="1">
            <a:spLocks noChangeArrowheads="1"/>
          </p:cNvSpPr>
          <p:nvPr/>
        </p:nvSpPr>
        <p:spPr bwMode="auto">
          <a:xfrm>
            <a:off x="6782216" y="1797649"/>
            <a:ext cx="292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u="sng">
                <a:latin typeface="+mn-lt"/>
                <a:ea typeface="微软雅黑 Light" panose="020B0502040204020203" pitchFamily="34" charset="-122"/>
              </a:rPr>
              <a:t>关系代数表达式</a:t>
            </a:r>
            <a:r>
              <a:rPr kumimoji="0" lang="en-US" altLang="zh-CN" sz="2000" u="sng">
                <a:latin typeface="+mn-lt"/>
                <a:ea typeface="微软雅黑 Light" panose="020B0502040204020203" pitchFamily="34" charset="-122"/>
              </a:rPr>
              <a:t>&amp;</a:t>
            </a:r>
            <a:r>
              <a:rPr kumimoji="0" lang="zh-CN" altLang="en-US" sz="2000" u="sng">
                <a:latin typeface="+mn-lt"/>
                <a:ea typeface="微软雅黑 Light" panose="020B0502040204020203" pitchFamily="34" charset="-122"/>
              </a:rPr>
              <a:t>查询树</a:t>
            </a:r>
          </a:p>
        </p:txBody>
      </p:sp>
      <p:sp>
        <p:nvSpPr>
          <p:cNvPr id="109" name="Text Box 47">
            <a:extLst>
              <a:ext uri="{FF2B5EF4-FFF2-40B4-BE49-F238E27FC236}">
                <a16:creationId xmlns:a16="http://schemas.microsoft.com/office/drawing/2014/main" id="{9C9EC4DC-9F7B-4053-8D27-32EDE92838E6}"/>
              </a:ext>
            </a:extLst>
          </p:cNvPr>
          <p:cNvSpPr txBox="1">
            <a:spLocks noChangeArrowheads="1"/>
          </p:cNvSpPr>
          <p:nvPr/>
        </p:nvSpPr>
        <p:spPr bwMode="auto">
          <a:xfrm>
            <a:off x="6998116" y="3813774"/>
            <a:ext cx="247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u="sng" dirty="0">
                <a:latin typeface="+mn-lt"/>
                <a:ea typeface="微软雅黑 Light" panose="020B0502040204020203" pitchFamily="34" charset="-122"/>
              </a:rPr>
              <a:t>查询计划执行的</a:t>
            </a:r>
            <a:r>
              <a:rPr kumimoji="0" lang="zh-CN" altLang="en-US" sz="2000" u="sng" dirty="0">
                <a:solidFill>
                  <a:srgbClr val="2D0EE4"/>
                </a:solidFill>
                <a:latin typeface="+mn-lt"/>
                <a:ea typeface="微软雅黑 Light" panose="020B0502040204020203" pitchFamily="34" charset="-122"/>
              </a:rPr>
              <a:t>代码</a:t>
            </a:r>
          </a:p>
        </p:txBody>
      </p:sp>
      <p:sp>
        <p:nvSpPr>
          <p:cNvPr id="110" name="AutoShape 48">
            <a:extLst>
              <a:ext uri="{FF2B5EF4-FFF2-40B4-BE49-F238E27FC236}">
                <a16:creationId xmlns:a16="http://schemas.microsoft.com/office/drawing/2014/main" id="{30D554E8-3ADC-4AA2-BECC-A41E90346E8F}"/>
              </a:ext>
            </a:extLst>
          </p:cNvPr>
          <p:cNvSpPr>
            <a:spLocks noChangeArrowheads="1"/>
          </p:cNvSpPr>
          <p:nvPr/>
        </p:nvSpPr>
        <p:spPr bwMode="auto">
          <a:xfrm>
            <a:off x="8150641" y="3742337"/>
            <a:ext cx="144463" cy="215900"/>
          </a:xfrm>
          <a:prstGeom prst="downArrow">
            <a:avLst>
              <a:gd name="adj1" fmla="val 50000"/>
              <a:gd name="adj2" fmla="val 37363"/>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111" name="Text Box 49">
            <a:extLst>
              <a:ext uri="{FF2B5EF4-FFF2-40B4-BE49-F238E27FC236}">
                <a16:creationId xmlns:a16="http://schemas.microsoft.com/office/drawing/2014/main" id="{7DDF5520-AA6D-4FBE-B2F6-B033B9E9FDFF}"/>
              </a:ext>
            </a:extLst>
          </p:cNvPr>
          <p:cNvSpPr txBox="1">
            <a:spLocks noChangeArrowheads="1"/>
          </p:cNvSpPr>
          <p:nvPr/>
        </p:nvSpPr>
        <p:spPr bwMode="auto">
          <a:xfrm>
            <a:off x="6778726" y="4894862"/>
            <a:ext cx="492443" cy="1118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a:latin typeface="+mn-lt"/>
                <a:ea typeface="微软雅黑 Light" panose="020B0502040204020203" pitchFamily="34" charset="-122"/>
              </a:rPr>
              <a:t>事务管理</a:t>
            </a:r>
          </a:p>
        </p:txBody>
      </p:sp>
      <p:sp>
        <p:nvSpPr>
          <p:cNvPr id="112" name="Text Box 50">
            <a:extLst>
              <a:ext uri="{FF2B5EF4-FFF2-40B4-BE49-F238E27FC236}">
                <a16:creationId xmlns:a16="http://schemas.microsoft.com/office/drawing/2014/main" id="{B6E0BD84-6E38-4672-BA4A-BB1A453C5175}"/>
              </a:ext>
            </a:extLst>
          </p:cNvPr>
          <p:cNvSpPr txBox="1">
            <a:spLocks noChangeArrowheads="1"/>
          </p:cNvSpPr>
          <p:nvPr/>
        </p:nvSpPr>
        <p:spPr bwMode="auto">
          <a:xfrm>
            <a:off x="2173704" y="3813774"/>
            <a:ext cx="19446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u="sng">
                <a:latin typeface="+mn-lt"/>
                <a:ea typeface="微软雅黑 Light" panose="020B0502040204020203" pitchFamily="34" charset="-122"/>
              </a:rPr>
              <a:t>目标程序代码</a:t>
            </a:r>
          </a:p>
        </p:txBody>
      </p:sp>
      <p:sp>
        <p:nvSpPr>
          <p:cNvPr id="113" name="AutoShape 51">
            <a:extLst>
              <a:ext uri="{FF2B5EF4-FFF2-40B4-BE49-F238E27FC236}">
                <a16:creationId xmlns:a16="http://schemas.microsoft.com/office/drawing/2014/main" id="{87B6FB44-DF84-43DC-9CA3-847715C86303}"/>
              </a:ext>
            </a:extLst>
          </p:cNvPr>
          <p:cNvSpPr>
            <a:spLocks noChangeArrowheads="1"/>
          </p:cNvSpPr>
          <p:nvPr/>
        </p:nvSpPr>
        <p:spPr bwMode="auto">
          <a:xfrm>
            <a:off x="2894429" y="3669312"/>
            <a:ext cx="144462" cy="288925"/>
          </a:xfrm>
          <a:prstGeom prst="downArrow">
            <a:avLst>
              <a:gd name="adj1" fmla="val 50000"/>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114" name="Text Box 52">
            <a:extLst>
              <a:ext uri="{FF2B5EF4-FFF2-40B4-BE49-F238E27FC236}">
                <a16:creationId xmlns:a16="http://schemas.microsoft.com/office/drawing/2014/main" id="{16DD5A6C-76E3-4568-A966-F9970850835B}"/>
              </a:ext>
            </a:extLst>
          </p:cNvPr>
          <p:cNvSpPr txBox="1">
            <a:spLocks noChangeArrowheads="1"/>
          </p:cNvSpPr>
          <p:nvPr/>
        </p:nvSpPr>
        <p:spPr bwMode="auto">
          <a:xfrm>
            <a:off x="9087266" y="2373912"/>
            <a:ext cx="6719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1800" dirty="0">
                <a:latin typeface="+mn-lt"/>
                <a:ea typeface="微软雅黑 Light" panose="020B0502040204020203" pitchFamily="34" charset="-122"/>
              </a:rPr>
              <a:t>(</a:t>
            </a:r>
            <a:r>
              <a:rPr kumimoji="0" lang="en-US" altLang="zh-CN" sz="1800" dirty="0">
                <a:latin typeface="+mn-lt"/>
                <a:ea typeface="微软雅黑 Light" panose="020B0502040204020203" pitchFamily="34" charset="-122"/>
                <a:cs typeface="Times New Roman" pitchFamily="18" charset="0"/>
              </a:rPr>
              <a:t>§</a:t>
            </a:r>
            <a:r>
              <a:rPr kumimoji="0" lang="en-US" altLang="zh-CN" sz="1800" dirty="0">
                <a:latin typeface="+mn-lt"/>
                <a:ea typeface="微软雅黑 Light" panose="020B0502040204020203" pitchFamily="34" charset="-122"/>
              </a:rPr>
              <a:t>16)</a:t>
            </a:r>
            <a:endParaRPr kumimoji="0" lang="zh-CN" altLang="en-US" sz="1800" dirty="0">
              <a:latin typeface="+mn-lt"/>
              <a:ea typeface="微软雅黑 Light" panose="020B0502040204020203" pitchFamily="34" charset="-122"/>
            </a:endParaRPr>
          </a:p>
        </p:txBody>
      </p:sp>
      <p:sp>
        <p:nvSpPr>
          <p:cNvPr id="115" name="Text Box 53">
            <a:extLst>
              <a:ext uri="{FF2B5EF4-FFF2-40B4-BE49-F238E27FC236}">
                <a16:creationId xmlns:a16="http://schemas.microsoft.com/office/drawing/2014/main" id="{264A9553-E7AB-4A1A-A0B3-F6A551B91B8B}"/>
              </a:ext>
            </a:extLst>
          </p:cNvPr>
          <p:cNvSpPr txBox="1">
            <a:spLocks noChangeArrowheads="1"/>
          </p:cNvSpPr>
          <p:nvPr/>
        </p:nvSpPr>
        <p:spPr bwMode="auto">
          <a:xfrm>
            <a:off x="7567910" y="4894862"/>
            <a:ext cx="800219" cy="1292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2000">
                <a:latin typeface="+mn-lt"/>
                <a:ea typeface="微软雅黑 Light" panose="020B0502040204020203" pitchFamily="34" charset="-122"/>
              </a:rPr>
              <a:t>&amp;</a:t>
            </a:r>
            <a:r>
              <a:rPr kumimoji="0" lang="zh-CN" altLang="en-US" sz="2000">
                <a:latin typeface="+mn-lt"/>
                <a:ea typeface="微软雅黑 Light" panose="020B0502040204020203" pitchFamily="34" charset="-122"/>
              </a:rPr>
              <a:t>事务调度</a:t>
            </a:r>
          </a:p>
          <a:p>
            <a:pPr eaLnBrk="1" hangingPunct="1"/>
            <a:r>
              <a:rPr kumimoji="0" lang="zh-CN" altLang="en-US" sz="2000">
                <a:latin typeface="+mn-lt"/>
                <a:ea typeface="微软雅黑 Light" panose="020B0502040204020203" pitchFamily="34" charset="-122"/>
              </a:rPr>
              <a:t>并发控制</a:t>
            </a:r>
          </a:p>
        </p:txBody>
      </p:sp>
      <p:sp>
        <p:nvSpPr>
          <p:cNvPr id="116" name="Text Box 54">
            <a:extLst>
              <a:ext uri="{FF2B5EF4-FFF2-40B4-BE49-F238E27FC236}">
                <a16:creationId xmlns:a16="http://schemas.microsoft.com/office/drawing/2014/main" id="{6CB5B1CB-0DF1-451E-BECB-8B2AE062FC72}"/>
              </a:ext>
            </a:extLst>
          </p:cNvPr>
          <p:cNvSpPr txBox="1">
            <a:spLocks noChangeArrowheads="1"/>
          </p:cNvSpPr>
          <p:nvPr/>
        </p:nvSpPr>
        <p:spPr bwMode="auto">
          <a:xfrm>
            <a:off x="8363051" y="4966299"/>
            <a:ext cx="492443" cy="1118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a:latin typeface="+mn-lt"/>
                <a:ea typeface="微软雅黑 Light" panose="020B0502040204020203" pitchFamily="34" charset="-122"/>
              </a:rPr>
              <a:t>死锁处理</a:t>
            </a:r>
          </a:p>
        </p:txBody>
      </p:sp>
      <p:sp>
        <p:nvSpPr>
          <p:cNvPr id="117" name="Text Box 55">
            <a:extLst>
              <a:ext uri="{FF2B5EF4-FFF2-40B4-BE49-F238E27FC236}">
                <a16:creationId xmlns:a16="http://schemas.microsoft.com/office/drawing/2014/main" id="{F44286F0-A4D2-46E8-9308-BBE964BCF34E}"/>
              </a:ext>
            </a:extLst>
          </p:cNvPr>
          <p:cNvSpPr txBox="1">
            <a:spLocks noChangeArrowheads="1"/>
          </p:cNvSpPr>
          <p:nvPr/>
        </p:nvSpPr>
        <p:spPr bwMode="auto">
          <a:xfrm>
            <a:off x="9236177" y="4920262"/>
            <a:ext cx="492443" cy="1118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dirty="0">
                <a:solidFill>
                  <a:srgbClr val="2D0EE4"/>
                </a:solidFill>
                <a:latin typeface="+mn-lt"/>
                <a:ea typeface="微软雅黑 Light" panose="020B0502040204020203" pitchFamily="34" charset="-122"/>
              </a:rPr>
              <a:t>恢复技术</a:t>
            </a:r>
          </a:p>
        </p:txBody>
      </p:sp>
      <p:sp>
        <p:nvSpPr>
          <p:cNvPr id="118" name="Text Box 56">
            <a:extLst>
              <a:ext uri="{FF2B5EF4-FFF2-40B4-BE49-F238E27FC236}">
                <a16:creationId xmlns:a16="http://schemas.microsoft.com/office/drawing/2014/main" id="{4B863B99-0FB6-4752-9450-10C1453F38C5}"/>
              </a:ext>
            </a:extLst>
          </p:cNvPr>
          <p:cNvSpPr txBox="1">
            <a:spLocks noChangeArrowheads="1"/>
          </p:cNvSpPr>
          <p:nvPr/>
        </p:nvSpPr>
        <p:spPr bwMode="auto">
          <a:xfrm>
            <a:off x="9158704" y="3381974"/>
            <a:ext cx="6719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1800" dirty="0">
                <a:latin typeface="+mn-lt"/>
                <a:ea typeface="微软雅黑 Light" panose="020B0502040204020203" pitchFamily="34" charset="-122"/>
              </a:rPr>
              <a:t>(</a:t>
            </a:r>
            <a:r>
              <a:rPr kumimoji="0" lang="en-US" altLang="zh-CN" sz="1800" dirty="0">
                <a:latin typeface="+mn-lt"/>
                <a:ea typeface="微软雅黑 Light" panose="020B0502040204020203" pitchFamily="34" charset="-122"/>
                <a:cs typeface="Times New Roman" pitchFamily="18" charset="0"/>
              </a:rPr>
              <a:t>§</a:t>
            </a:r>
            <a:r>
              <a:rPr kumimoji="0" lang="en-US" altLang="zh-CN" sz="1800" dirty="0">
                <a:latin typeface="+mn-lt"/>
                <a:ea typeface="微软雅黑 Light" panose="020B0502040204020203" pitchFamily="34" charset="-122"/>
              </a:rPr>
              <a:t>15)</a:t>
            </a:r>
            <a:endParaRPr kumimoji="0" lang="zh-CN" altLang="en-US" sz="1800" dirty="0">
              <a:latin typeface="+mn-lt"/>
              <a:ea typeface="微软雅黑 Light" panose="020B0502040204020203" pitchFamily="34" charset="-122"/>
            </a:endParaRPr>
          </a:p>
        </p:txBody>
      </p:sp>
      <p:sp>
        <p:nvSpPr>
          <p:cNvPr id="119" name="Text Box 57">
            <a:extLst>
              <a:ext uri="{FF2B5EF4-FFF2-40B4-BE49-F238E27FC236}">
                <a16:creationId xmlns:a16="http://schemas.microsoft.com/office/drawing/2014/main" id="{8B793FAA-76F0-4824-85E4-B1CE975CBDD7}"/>
              </a:ext>
            </a:extLst>
          </p:cNvPr>
          <p:cNvSpPr txBox="1">
            <a:spLocks noChangeArrowheads="1"/>
          </p:cNvSpPr>
          <p:nvPr/>
        </p:nvSpPr>
        <p:spPr bwMode="auto">
          <a:xfrm>
            <a:off x="6639341" y="6118824"/>
            <a:ext cx="6719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1800" dirty="0">
                <a:latin typeface="+mn-lt"/>
                <a:ea typeface="微软雅黑 Light" panose="020B0502040204020203" pitchFamily="34" charset="-122"/>
              </a:rPr>
              <a:t>(</a:t>
            </a:r>
            <a:r>
              <a:rPr kumimoji="0" lang="en-US" altLang="zh-CN" sz="1800" dirty="0">
                <a:latin typeface="+mn-lt"/>
                <a:ea typeface="微软雅黑 Light" panose="020B0502040204020203" pitchFamily="34" charset="-122"/>
                <a:cs typeface="Times New Roman" pitchFamily="18" charset="0"/>
              </a:rPr>
              <a:t>§</a:t>
            </a:r>
            <a:r>
              <a:rPr kumimoji="0" lang="en-US" altLang="zh-CN" sz="1800" dirty="0">
                <a:latin typeface="+mn-lt"/>
                <a:ea typeface="微软雅黑 Light" panose="020B0502040204020203" pitchFamily="34" charset="-122"/>
              </a:rPr>
              <a:t>17)</a:t>
            </a:r>
            <a:endParaRPr kumimoji="0" lang="zh-CN" altLang="en-US" sz="1800" dirty="0">
              <a:latin typeface="+mn-lt"/>
              <a:ea typeface="微软雅黑 Light" panose="020B0502040204020203" pitchFamily="34" charset="-122"/>
            </a:endParaRPr>
          </a:p>
        </p:txBody>
      </p:sp>
      <p:sp>
        <p:nvSpPr>
          <p:cNvPr id="120" name="Text Box 58">
            <a:extLst>
              <a:ext uri="{FF2B5EF4-FFF2-40B4-BE49-F238E27FC236}">
                <a16:creationId xmlns:a16="http://schemas.microsoft.com/office/drawing/2014/main" id="{76024069-4B77-4274-9C31-B365266ACC7F}"/>
              </a:ext>
            </a:extLst>
          </p:cNvPr>
          <p:cNvSpPr txBox="1">
            <a:spLocks noChangeArrowheads="1"/>
          </p:cNvSpPr>
          <p:nvPr/>
        </p:nvSpPr>
        <p:spPr bwMode="auto">
          <a:xfrm>
            <a:off x="7790279" y="6118824"/>
            <a:ext cx="6719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1800" dirty="0">
                <a:latin typeface="+mn-lt"/>
                <a:ea typeface="微软雅黑 Light" panose="020B0502040204020203" pitchFamily="34" charset="-122"/>
              </a:rPr>
              <a:t>(</a:t>
            </a:r>
            <a:r>
              <a:rPr kumimoji="0" lang="en-US" altLang="zh-CN" sz="1800" dirty="0">
                <a:latin typeface="+mn-lt"/>
                <a:ea typeface="微软雅黑 Light" panose="020B0502040204020203" pitchFamily="34" charset="-122"/>
                <a:cs typeface="Times New Roman" pitchFamily="18" charset="0"/>
              </a:rPr>
              <a:t>§</a:t>
            </a:r>
            <a:r>
              <a:rPr kumimoji="0" lang="en-US" altLang="zh-CN" sz="1800" dirty="0">
                <a:latin typeface="+mn-lt"/>
                <a:ea typeface="微软雅黑 Light" panose="020B0502040204020203" pitchFamily="34" charset="-122"/>
              </a:rPr>
              <a:t>18)</a:t>
            </a:r>
            <a:endParaRPr kumimoji="0" lang="zh-CN" altLang="en-US" sz="1800" dirty="0">
              <a:latin typeface="+mn-lt"/>
              <a:ea typeface="微软雅黑 Light" panose="020B0502040204020203" pitchFamily="34" charset="-122"/>
            </a:endParaRPr>
          </a:p>
        </p:txBody>
      </p:sp>
      <p:sp>
        <p:nvSpPr>
          <p:cNvPr id="121" name="Text Box 59">
            <a:extLst>
              <a:ext uri="{FF2B5EF4-FFF2-40B4-BE49-F238E27FC236}">
                <a16:creationId xmlns:a16="http://schemas.microsoft.com/office/drawing/2014/main" id="{0D251B24-2AEB-404E-BD54-54B301386E56}"/>
              </a:ext>
            </a:extLst>
          </p:cNvPr>
          <p:cNvSpPr txBox="1">
            <a:spLocks noChangeArrowheads="1"/>
          </p:cNvSpPr>
          <p:nvPr/>
        </p:nvSpPr>
        <p:spPr bwMode="auto">
          <a:xfrm>
            <a:off x="9087266" y="6045799"/>
            <a:ext cx="6719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1800" dirty="0">
                <a:solidFill>
                  <a:schemeClr val="folHlink"/>
                </a:solidFill>
                <a:latin typeface="+mn-lt"/>
                <a:ea typeface="微软雅黑 Light" panose="020B0502040204020203" pitchFamily="34" charset="-122"/>
              </a:rPr>
              <a:t>(</a:t>
            </a:r>
            <a:r>
              <a:rPr kumimoji="0" lang="en-US" altLang="zh-CN" sz="1800" dirty="0">
                <a:solidFill>
                  <a:schemeClr val="folHlink"/>
                </a:solidFill>
                <a:latin typeface="+mn-lt"/>
                <a:ea typeface="微软雅黑 Light" panose="020B0502040204020203" pitchFamily="34" charset="-122"/>
                <a:cs typeface="Times New Roman" pitchFamily="18" charset="0"/>
              </a:rPr>
              <a:t>§</a:t>
            </a:r>
            <a:r>
              <a:rPr kumimoji="0" lang="en-US" altLang="zh-CN" sz="1800" dirty="0">
                <a:solidFill>
                  <a:schemeClr val="folHlink"/>
                </a:solidFill>
                <a:latin typeface="+mn-lt"/>
                <a:ea typeface="微软雅黑 Light" panose="020B0502040204020203" pitchFamily="34" charset="-122"/>
              </a:rPr>
              <a:t>19)</a:t>
            </a:r>
            <a:endParaRPr kumimoji="0" lang="zh-CN" altLang="en-US" sz="1800" dirty="0">
              <a:solidFill>
                <a:schemeClr val="folHlink"/>
              </a:solidFill>
              <a:latin typeface="+mn-lt"/>
              <a:ea typeface="微软雅黑 Light" panose="020B0502040204020203" pitchFamily="34" charset="-122"/>
            </a:endParaRPr>
          </a:p>
        </p:txBody>
      </p:sp>
      <p:sp>
        <p:nvSpPr>
          <p:cNvPr id="122" name="Text Box 60">
            <a:extLst>
              <a:ext uri="{FF2B5EF4-FFF2-40B4-BE49-F238E27FC236}">
                <a16:creationId xmlns:a16="http://schemas.microsoft.com/office/drawing/2014/main" id="{F4C8C18A-568A-4F54-A6A9-790432391589}"/>
              </a:ext>
            </a:extLst>
          </p:cNvPr>
          <p:cNvSpPr txBox="1">
            <a:spLocks noChangeArrowheads="1"/>
          </p:cNvSpPr>
          <p:nvPr/>
        </p:nvSpPr>
        <p:spPr bwMode="auto">
          <a:xfrm>
            <a:off x="4330065" y="6270248"/>
            <a:ext cx="14622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dirty="0">
                <a:latin typeface="+mn-lt"/>
                <a:ea typeface="微软雅黑 Light" panose="020B0502040204020203" pitchFamily="34" charset="-122"/>
              </a:rPr>
              <a:t>Fig. 17.0.1</a:t>
            </a:r>
            <a:endParaRPr lang="zh-CN" altLang="en-US" dirty="0">
              <a:latin typeface="+mn-lt"/>
              <a:ea typeface="微软雅黑 Light" panose="020B0502040204020203" pitchFamily="34" charset="-122"/>
            </a:endParaRPr>
          </a:p>
        </p:txBody>
      </p:sp>
    </p:spTree>
    <p:extLst>
      <p:ext uri="{BB962C8B-B14F-4D97-AF65-F5344CB8AC3E}">
        <p14:creationId xmlns:p14="http://schemas.microsoft.com/office/powerpoint/2010/main" val="3537482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FB4DA7-C5C7-4C07-AB56-A782A4558443}"/>
              </a:ext>
            </a:extLst>
          </p:cNvPr>
          <p:cNvSpPr>
            <a:spLocks noGrp="1"/>
          </p:cNvSpPr>
          <p:nvPr>
            <p:ph type="title"/>
          </p:nvPr>
        </p:nvSpPr>
        <p:spPr/>
        <p:txBody>
          <a:bodyPr/>
          <a:lstStyle/>
          <a:p>
            <a:r>
              <a:rPr lang="en-US" altLang="zh-CN" sz="2800" dirty="0">
                <a:solidFill>
                  <a:schemeClr val="tx2"/>
                </a:solidFill>
              </a:rPr>
              <a:t>Examples of Integrity Constraints</a:t>
            </a:r>
            <a:endParaRPr lang="zh-CN" altLang="en-US" dirty="0"/>
          </a:p>
        </p:txBody>
      </p:sp>
      <p:sp>
        <p:nvSpPr>
          <p:cNvPr id="3" name="内容占位符 2">
            <a:extLst>
              <a:ext uri="{FF2B5EF4-FFF2-40B4-BE49-F238E27FC236}">
                <a16:creationId xmlns:a16="http://schemas.microsoft.com/office/drawing/2014/main" id="{09627B4E-D8E2-4502-9EC9-5B48D4BAF868}"/>
              </a:ext>
            </a:extLst>
          </p:cNvPr>
          <p:cNvSpPr>
            <a:spLocks noGrp="1"/>
          </p:cNvSpPr>
          <p:nvPr>
            <p:ph idx="1"/>
          </p:nvPr>
        </p:nvSpPr>
        <p:spPr/>
        <p:txBody>
          <a:bodyPr/>
          <a:lstStyle/>
          <a:p>
            <a:pPr eaLnBrk="1" hangingPunct="1"/>
            <a:r>
              <a:rPr lang="en-US" altLang="zh-CN" dirty="0"/>
              <a:t>E.g.1   the </a:t>
            </a:r>
            <a:r>
              <a:rPr lang="en-US" altLang="zh-CN" i="1" dirty="0"/>
              <a:t>salary of</a:t>
            </a:r>
            <a:r>
              <a:rPr lang="en-US" altLang="zh-CN" dirty="0"/>
              <a:t> </a:t>
            </a:r>
            <a:r>
              <a:rPr lang="en-US" altLang="zh-CN" i="1" dirty="0"/>
              <a:t>manager</a:t>
            </a:r>
            <a:r>
              <a:rPr lang="en-US" altLang="zh-CN" dirty="0"/>
              <a:t> should not be lower than $1000 in </a:t>
            </a:r>
            <a:r>
              <a:rPr lang="en-US" altLang="zh-CN" i="1" dirty="0"/>
              <a:t>Employee</a:t>
            </a:r>
          </a:p>
          <a:p>
            <a:pPr eaLnBrk="1" hangingPunct="1"/>
            <a:r>
              <a:rPr lang="en-US" altLang="zh-CN" dirty="0"/>
              <a:t>E.g.2   table T (x, y, z ), z =</a:t>
            </a:r>
            <a:r>
              <a:rPr lang="en-US" altLang="zh-CN" dirty="0" err="1"/>
              <a:t>x+y</a:t>
            </a:r>
            <a:r>
              <a:rPr lang="en-US" altLang="zh-CN" dirty="0"/>
              <a:t>, z is a </a:t>
            </a:r>
            <a:r>
              <a:rPr lang="en-US" altLang="zh-CN" b="1" i="1" dirty="0"/>
              <a:t>derived</a:t>
            </a:r>
            <a:r>
              <a:rPr lang="en-US" altLang="zh-CN" dirty="0"/>
              <a:t> attributes from x and y.</a:t>
            </a:r>
          </a:p>
          <a:p>
            <a:pPr eaLnBrk="1" hangingPunct="1"/>
            <a:r>
              <a:rPr lang="en-US" altLang="zh-CN" dirty="0"/>
              <a:t>E.g.3   the </a:t>
            </a:r>
            <a:r>
              <a:rPr lang="en-US" altLang="zh-CN" i="1" dirty="0"/>
              <a:t>student#</a:t>
            </a:r>
            <a:r>
              <a:rPr lang="en-US" altLang="zh-CN" dirty="0"/>
              <a:t> for table </a:t>
            </a:r>
            <a:r>
              <a:rPr lang="en-US" altLang="zh-CN" i="1" dirty="0"/>
              <a:t>student</a:t>
            </a:r>
            <a:r>
              <a:rPr lang="en-US" altLang="zh-CN" dirty="0"/>
              <a:t> should not be null</a:t>
            </a:r>
          </a:p>
          <a:p>
            <a:pPr eaLnBrk="1" hangingPunct="1"/>
            <a:r>
              <a:rPr lang="en-US" altLang="zh-CN" dirty="0"/>
              <a:t>E.g.4    the </a:t>
            </a:r>
            <a:r>
              <a:rPr lang="en-US" altLang="zh-CN" i="1" dirty="0"/>
              <a:t>age  of students</a:t>
            </a:r>
            <a:r>
              <a:rPr lang="en-US" altLang="zh-CN" dirty="0"/>
              <a:t> should only be added</a:t>
            </a:r>
          </a:p>
          <a:p>
            <a:pPr eaLnBrk="1" hangingPunct="1"/>
            <a:r>
              <a:rPr lang="en-US" altLang="zh-CN" dirty="0"/>
              <a:t>E.g.5</a:t>
            </a:r>
            <a:r>
              <a:rPr lang="en-US" altLang="zh-CN" i="1" dirty="0"/>
              <a:t>  when  employee tuples is modified</a:t>
            </a:r>
            <a:r>
              <a:rPr lang="en-US" altLang="zh-CN" dirty="0"/>
              <a:t>,  </a:t>
            </a:r>
            <a:r>
              <a:rPr lang="en-US" altLang="zh-CN" dirty="0" err="1"/>
              <a:t>new.sal</a:t>
            </a:r>
            <a:r>
              <a:rPr lang="en-US" altLang="zh-CN" dirty="0"/>
              <a:t> &gt; </a:t>
            </a:r>
            <a:r>
              <a:rPr lang="en-US" altLang="zh-CN" dirty="0" err="1"/>
              <a:t>old.sal</a:t>
            </a:r>
            <a:r>
              <a:rPr lang="en-US" altLang="zh-CN" dirty="0"/>
              <a:t> + 0.5*age</a:t>
            </a:r>
          </a:p>
          <a:p>
            <a:pPr eaLnBrk="1" hangingPunct="1"/>
            <a:r>
              <a:rPr lang="en-US" altLang="zh-CN" dirty="0"/>
              <a:t>E.g.6  statistical  constraints</a:t>
            </a:r>
          </a:p>
          <a:p>
            <a:pPr lvl="1"/>
            <a:r>
              <a:rPr lang="en-US" altLang="zh-CN" dirty="0"/>
              <a:t>in table </a:t>
            </a:r>
            <a:r>
              <a:rPr lang="en-US" altLang="zh-CN" i="1" dirty="0"/>
              <a:t>employe</a:t>
            </a:r>
            <a:r>
              <a:rPr lang="en-US" altLang="zh-CN" dirty="0"/>
              <a:t>e , “the </a:t>
            </a:r>
            <a:r>
              <a:rPr lang="en-US" altLang="zh-CN" i="1" dirty="0"/>
              <a:t>salary </a:t>
            </a:r>
            <a:r>
              <a:rPr lang="en-US" altLang="zh-CN" dirty="0"/>
              <a:t>of manager should be four times more than that of  workers”</a:t>
            </a:r>
          </a:p>
          <a:p>
            <a:endParaRPr lang="zh-CN" altLang="en-US" dirty="0"/>
          </a:p>
        </p:txBody>
      </p:sp>
      <p:sp>
        <p:nvSpPr>
          <p:cNvPr id="4" name="日期占位符 3">
            <a:extLst>
              <a:ext uri="{FF2B5EF4-FFF2-40B4-BE49-F238E27FC236}">
                <a16:creationId xmlns:a16="http://schemas.microsoft.com/office/drawing/2014/main" id="{B3AA66FC-FD4F-4423-9536-FA84D2182C71}"/>
              </a:ext>
            </a:extLst>
          </p:cNvPr>
          <p:cNvSpPr>
            <a:spLocks noGrp="1"/>
          </p:cNvSpPr>
          <p:nvPr>
            <p:ph type="dt" sz="half" idx="10"/>
          </p:nvPr>
        </p:nvSpPr>
        <p:spPr/>
        <p:txBody>
          <a:bodyPr/>
          <a:lstStyle/>
          <a:p>
            <a:fld id="{E841FEA6-1C47-4B80-A8BB-F33A4EB322CB}"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5CB8EC2F-4501-4799-AADF-0370D8591EE4}"/>
              </a:ext>
            </a:extLst>
          </p:cNvPr>
          <p:cNvSpPr>
            <a:spLocks noGrp="1"/>
          </p:cNvSpPr>
          <p:nvPr>
            <p:ph type="sldNum" sz="quarter" idx="12"/>
          </p:nvPr>
        </p:nvSpPr>
        <p:spPr/>
        <p:txBody>
          <a:bodyPr/>
          <a:lstStyle/>
          <a:p>
            <a:fld id="{47C4BD23-150C-4A56-8E66-9482A3FB2E80}" type="slidenum">
              <a:rPr lang="zh-CN" altLang="en-US" smtClean="0"/>
              <a:pPr/>
              <a:t>20</a:t>
            </a:fld>
            <a:endParaRPr lang="zh-CN" altLang="en-US" dirty="0"/>
          </a:p>
        </p:txBody>
      </p:sp>
    </p:spTree>
    <p:extLst>
      <p:ext uri="{BB962C8B-B14F-4D97-AF65-F5344CB8AC3E}">
        <p14:creationId xmlns:p14="http://schemas.microsoft.com/office/powerpoint/2010/main" val="2636407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B8FF3B-097A-4661-8265-1B4CC37B14EB}"/>
              </a:ext>
            </a:extLst>
          </p:cNvPr>
          <p:cNvSpPr>
            <a:spLocks noGrp="1"/>
          </p:cNvSpPr>
          <p:nvPr>
            <p:ph type="title"/>
          </p:nvPr>
        </p:nvSpPr>
        <p:spPr/>
        <p:txBody>
          <a:bodyPr/>
          <a:lstStyle/>
          <a:p>
            <a:r>
              <a:rPr lang="en-US" altLang="zh-CN" sz="2800" dirty="0"/>
              <a:t>Atomicity</a:t>
            </a:r>
            <a:endParaRPr lang="zh-CN" altLang="en-US" dirty="0"/>
          </a:p>
        </p:txBody>
      </p:sp>
      <p:sp>
        <p:nvSpPr>
          <p:cNvPr id="3" name="内容占位符 2">
            <a:extLst>
              <a:ext uri="{FF2B5EF4-FFF2-40B4-BE49-F238E27FC236}">
                <a16:creationId xmlns:a16="http://schemas.microsoft.com/office/drawing/2014/main" id="{58B81B47-E625-40F0-90E4-85DEBF3E722B}"/>
              </a:ext>
            </a:extLst>
          </p:cNvPr>
          <p:cNvSpPr>
            <a:spLocks noGrp="1"/>
          </p:cNvSpPr>
          <p:nvPr>
            <p:ph idx="1"/>
          </p:nvPr>
        </p:nvSpPr>
        <p:spPr>
          <a:xfrm>
            <a:off x="198362" y="772635"/>
            <a:ext cx="11834414" cy="3313448"/>
          </a:xfrm>
        </p:spPr>
        <p:txBody>
          <a:bodyPr/>
          <a:lstStyle/>
          <a:p>
            <a:r>
              <a:rPr lang="en-US" altLang="zh-CN" dirty="0"/>
              <a:t>Either all operations of the transaction are</a:t>
            </a:r>
            <a:r>
              <a:rPr lang="en-US" altLang="zh-CN" u="sng" dirty="0"/>
              <a:t> </a:t>
            </a:r>
            <a:r>
              <a:rPr lang="en-US" altLang="zh-CN" b="1" i="1" u="sng" dirty="0"/>
              <a:t>reflected</a:t>
            </a:r>
            <a:r>
              <a:rPr lang="en-US" altLang="zh-CN" b="1" u="sng" dirty="0"/>
              <a:t>/</a:t>
            </a:r>
            <a:r>
              <a:rPr lang="zh-CN" altLang="en-US" b="1" u="sng" dirty="0"/>
              <a:t>持久化</a:t>
            </a:r>
            <a:r>
              <a:rPr lang="en-US" altLang="zh-CN" dirty="0"/>
              <a:t> (     ) properly in the database, or  none are</a:t>
            </a:r>
          </a:p>
          <a:p>
            <a:pPr marL="665163" lvl="1" indent="-279400" eaLnBrk="1" hangingPunct="1"/>
            <a:r>
              <a:rPr lang="en-US" altLang="zh-CN" dirty="0"/>
              <a:t>/*</a:t>
            </a:r>
            <a:r>
              <a:rPr lang="zh-CN" altLang="en-US" dirty="0"/>
              <a:t>事务中所有操作或者全部成功完成，并且这些操作结果 被写入到</a:t>
            </a:r>
            <a:r>
              <a:rPr lang="en-US" altLang="zh-CN" dirty="0"/>
              <a:t>DB</a:t>
            </a:r>
            <a:r>
              <a:rPr lang="zh-CN" altLang="en-US" dirty="0"/>
              <a:t>；或者事务中的所有操作一个都不作, 该事务对数据库和其他事务没有任何影响</a:t>
            </a:r>
          </a:p>
          <a:p>
            <a:pPr marL="665163" lvl="1" indent="-279400" eaLnBrk="1" hangingPunct="1"/>
            <a:r>
              <a:rPr lang="zh-CN" altLang="en-US" dirty="0"/>
              <a:t>/*将事务所有操作作为</a:t>
            </a:r>
            <a:r>
              <a:rPr lang="en-US" altLang="zh-CN" dirty="0"/>
              <a:t>1</a:t>
            </a:r>
            <a:r>
              <a:rPr lang="zh-CN" altLang="en-US" dirty="0"/>
              <a:t>个不可分割的整体</a:t>
            </a:r>
            <a:endParaRPr lang="en-US" altLang="zh-CN" dirty="0"/>
          </a:p>
          <a:p>
            <a:pPr marL="195263" indent="-195263">
              <a:defRPr/>
            </a:pPr>
            <a:r>
              <a:rPr lang="en-US" altLang="en-US" dirty="0"/>
              <a:t>The system should ensure that updates of a </a:t>
            </a:r>
            <a:r>
              <a:rPr lang="en-US" altLang="en-US" dirty="0">
                <a:solidFill>
                  <a:srgbClr val="FF0000"/>
                </a:solidFill>
              </a:rPr>
              <a:t>partially</a:t>
            </a:r>
            <a:r>
              <a:rPr lang="en-US" altLang="en-US" dirty="0"/>
              <a:t> executed transaction are not reflected in the database</a:t>
            </a:r>
          </a:p>
          <a:p>
            <a:pPr marL="195263" indent="-195263">
              <a:defRPr/>
            </a:pPr>
            <a:r>
              <a:rPr lang="en-US" altLang="zh-CN" dirty="0">
                <a:cs typeface="Times New Roman" pitchFamily="18" charset="0"/>
              </a:rPr>
              <a:t>The log-based recovery component in DBMS is responsible for ensuring atomicity </a:t>
            </a:r>
          </a:p>
        </p:txBody>
      </p:sp>
      <p:sp>
        <p:nvSpPr>
          <p:cNvPr id="4" name="日期占位符 3">
            <a:extLst>
              <a:ext uri="{FF2B5EF4-FFF2-40B4-BE49-F238E27FC236}">
                <a16:creationId xmlns:a16="http://schemas.microsoft.com/office/drawing/2014/main" id="{1CD44882-4A5E-4CC3-AE06-8F8445FA8307}"/>
              </a:ext>
            </a:extLst>
          </p:cNvPr>
          <p:cNvSpPr>
            <a:spLocks noGrp="1"/>
          </p:cNvSpPr>
          <p:nvPr>
            <p:ph type="dt" sz="half" idx="10"/>
          </p:nvPr>
        </p:nvSpPr>
        <p:spPr/>
        <p:txBody>
          <a:bodyPr/>
          <a:lstStyle/>
          <a:p>
            <a:fld id="{4F019744-AE98-4279-96C8-20639E227261}"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A4F4781A-6297-443C-B1EE-6250C17792F0}"/>
              </a:ext>
            </a:extLst>
          </p:cNvPr>
          <p:cNvSpPr>
            <a:spLocks noGrp="1"/>
          </p:cNvSpPr>
          <p:nvPr>
            <p:ph type="sldNum" sz="quarter" idx="12"/>
          </p:nvPr>
        </p:nvSpPr>
        <p:spPr/>
        <p:txBody>
          <a:bodyPr/>
          <a:lstStyle/>
          <a:p>
            <a:fld id="{47C4BD23-150C-4A56-8E66-9482A3FB2E80}" type="slidenum">
              <a:rPr lang="zh-CN" altLang="en-US" smtClean="0"/>
              <a:pPr/>
              <a:t>21</a:t>
            </a:fld>
            <a:endParaRPr lang="zh-CN" altLang="en-US" dirty="0"/>
          </a:p>
        </p:txBody>
      </p:sp>
      <p:sp>
        <p:nvSpPr>
          <p:cNvPr id="6" name="AutoShape 10">
            <a:hlinkClick r:id="rId2" action="ppaction://hlinksldjump" highlightClick="1"/>
            <a:extLst>
              <a:ext uri="{FF2B5EF4-FFF2-40B4-BE49-F238E27FC236}">
                <a16:creationId xmlns:a16="http://schemas.microsoft.com/office/drawing/2014/main" id="{0EFB523F-7F6F-4EF7-B511-116716C5D642}"/>
              </a:ext>
            </a:extLst>
          </p:cNvPr>
          <p:cNvSpPr>
            <a:spLocks noChangeArrowheads="1"/>
          </p:cNvSpPr>
          <p:nvPr/>
        </p:nvSpPr>
        <p:spPr bwMode="auto">
          <a:xfrm>
            <a:off x="8253571" y="946706"/>
            <a:ext cx="304800" cy="1524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Box 6">
            <a:extLst>
              <a:ext uri="{FF2B5EF4-FFF2-40B4-BE49-F238E27FC236}">
                <a16:creationId xmlns:a16="http://schemas.microsoft.com/office/drawing/2014/main" id="{2E1AF0FB-88E1-463F-9A90-4549B746060E}"/>
              </a:ext>
            </a:extLst>
          </p:cNvPr>
          <p:cNvSpPr txBox="1"/>
          <p:nvPr/>
        </p:nvSpPr>
        <p:spPr>
          <a:xfrm>
            <a:off x="9708199" y="4543222"/>
            <a:ext cx="1890260" cy="2031325"/>
          </a:xfrm>
          <a:prstGeom prst="rect">
            <a:avLst/>
          </a:prstGeom>
          <a:solidFill>
            <a:schemeClr val="bg1">
              <a:lumMod val="95000"/>
            </a:schemeClr>
          </a:solidFill>
        </p:spPr>
        <p:txBody>
          <a:bodyPr wrap="square">
            <a:spAutoFit/>
          </a:bodyPr>
          <a:lstStyle/>
          <a:p>
            <a:pPr>
              <a:defRPr/>
            </a:pPr>
            <a:r>
              <a:rPr kumimoji="0" lang="en-US" altLang="zh-CN" dirty="0">
                <a:cs typeface="Times New Roman" pitchFamily="18" charset="0"/>
              </a:rPr>
              <a:t>1</a:t>
            </a:r>
            <a:r>
              <a:rPr kumimoji="0" lang="en-US" altLang="zh-CN" b="1" i="1" dirty="0">
                <a:cs typeface="Times New Roman" pitchFamily="18" charset="0"/>
              </a:rPr>
              <a:t>. read</a:t>
            </a:r>
            <a:r>
              <a:rPr kumimoji="0" lang="en-US" altLang="zh-CN" dirty="0">
                <a:cs typeface="Times New Roman" pitchFamily="18" charset="0"/>
              </a:rPr>
              <a:t> (A);</a:t>
            </a:r>
          </a:p>
          <a:p>
            <a:pPr>
              <a:defRPr/>
            </a:pPr>
            <a:r>
              <a:rPr kumimoji="0" lang="en-US" altLang="zh-CN" dirty="0">
                <a:cs typeface="Times New Roman" pitchFamily="18" charset="0"/>
              </a:rPr>
              <a:t>2. A := A -50;</a:t>
            </a:r>
          </a:p>
          <a:p>
            <a:pPr>
              <a:defRPr/>
            </a:pPr>
            <a:r>
              <a:rPr kumimoji="0" lang="en-US" altLang="zh-CN" dirty="0">
                <a:cs typeface="Times New Roman" pitchFamily="18" charset="0"/>
              </a:rPr>
              <a:t>3</a:t>
            </a:r>
            <a:r>
              <a:rPr kumimoji="0" lang="en-US" altLang="zh-CN" b="1" i="1" dirty="0">
                <a:cs typeface="Times New Roman" pitchFamily="18" charset="0"/>
              </a:rPr>
              <a:t>. write</a:t>
            </a:r>
            <a:r>
              <a:rPr kumimoji="0" lang="en-US" altLang="zh-CN" dirty="0">
                <a:cs typeface="Times New Roman" pitchFamily="18" charset="0"/>
              </a:rPr>
              <a:t> (</a:t>
            </a:r>
            <a:r>
              <a:rPr kumimoji="0" lang="en-US" altLang="zh-CN" dirty="0" err="1">
                <a:cs typeface="Times New Roman" pitchFamily="18" charset="0"/>
              </a:rPr>
              <a:t>aA</a:t>
            </a:r>
            <a:r>
              <a:rPr kumimoji="0" lang="en-US" altLang="zh-CN" dirty="0">
                <a:cs typeface="Times New Roman" pitchFamily="18" charset="0"/>
              </a:rPr>
              <a:t> );</a:t>
            </a:r>
          </a:p>
          <a:p>
            <a:pPr>
              <a:defRPr/>
            </a:pPr>
            <a:endParaRPr kumimoji="0" lang="en-US" altLang="zh-CN" dirty="0">
              <a:solidFill>
                <a:srgbClr val="0066FF"/>
              </a:solidFill>
              <a:cs typeface="Times New Roman" pitchFamily="18" charset="0"/>
            </a:endParaRPr>
          </a:p>
          <a:p>
            <a:pPr>
              <a:defRPr/>
            </a:pPr>
            <a:r>
              <a:rPr kumimoji="0" lang="en-US" altLang="zh-CN" dirty="0">
                <a:solidFill>
                  <a:srgbClr val="0066FF"/>
                </a:solidFill>
                <a:highlight>
                  <a:srgbClr val="FFFF00"/>
                </a:highlight>
                <a:cs typeface="Times New Roman" pitchFamily="18" charset="0"/>
              </a:rPr>
              <a:t>4</a:t>
            </a:r>
            <a:r>
              <a:rPr kumimoji="0" lang="en-US" altLang="zh-CN" b="1" i="1" dirty="0">
                <a:solidFill>
                  <a:srgbClr val="0066FF"/>
                </a:solidFill>
                <a:highlight>
                  <a:srgbClr val="FFFF00"/>
                </a:highlight>
                <a:cs typeface="Times New Roman" pitchFamily="18" charset="0"/>
              </a:rPr>
              <a:t>. read</a:t>
            </a:r>
            <a:r>
              <a:rPr kumimoji="0" lang="en-US" altLang="zh-CN" dirty="0">
                <a:solidFill>
                  <a:srgbClr val="0066FF"/>
                </a:solidFill>
                <a:highlight>
                  <a:srgbClr val="FFFF00"/>
                </a:highlight>
                <a:cs typeface="Times New Roman" pitchFamily="18" charset="0"/>
              </a:rPr>
              <a:t> (B )</a:t>
            </a:r>
          </a:p>
          <a:p>
            <a:pPr>
              <a:defRPr/>
            </a:pPr>
            <a:r>
              <a:rPr kumimoji="0" lang="en-US" altLang="zh-CN" dirty="0">
                <a:solidFill>
                  <a:srgbClr val="0066FF"/>
                </a:solidFill>
                <a:highlight>
                  <a:srgbClr val="FFFF00"/>
                </a:highlight>
                <a:cs typeface="Times New Roman" pitchFamily="18" charset="0"/>
              </a:rPr>
              <a:t>5. B := 50;</a:t>
            </a:r>
          </a:p>
          <a:p>
            <a:pPr>
              <a:defRPr/>
            </a:pPr>
            <a:r>
              <a:rPr kumimoji="0" lang="en-US" altLang="zh-CN" dirty="0">
                <a:solidFill>
                  <a:srgbClr val="0066FF"/>
                </a:solidFill>
                <a:highlight>
                  <a:srgbClr val="FFFF00"/>
                </a:highlight>
                <a:cs typeface="Times New Roman" pitchFamily="18" charset="0"/>
              </a:rPr>
              <a:t>6</a:t>
            </a:r>
            <a:r>
              <a:rPr kumimoji="0" lang="en-US" altLang="zh-CN" b="1" i="1" dirty="0">
                <a:solidFill>
                  <a:srgbClr val="0066FF"/>
                </a:solidFill>
                <a:highlight>
                  <a:srgbClr val="FFFF00"/>
                </a:highlight>
                <a:cs typeface="Times New Roman" pitchFamily="18" charset="0"/>
              </a:rPr>
              <a:t>. write</a:t>
            </a:r>
            <a:r>
              <a:rPr kumimoji="0" lang="en-US" altLang="zh-CN" dirty="0">
                <a:solidFill>
                  <a:srgbClr val="0066FF"/>
                </a:solidFill>
                <a:highlight>
                  <a:srgbClr val="FFFF00"/>
                </a:highlight>
                <a:cs typeface="Times New Roman" pitchFamily="18" charset="0"/>
              </a:rPr>
              <a:t> (B );</a:t>
            </a:r>
          </a:p>
        </p:txBody>
      </p:sp>
      <p:sp>
        <p:nvSpPr>
          <p:cNvPr id="8" name="TextBox 7">
            <a:extLst>
              <a:ext uri="{FF2B5EF4-FFF2-40B4-BE49-F238E27FC236}">
                <a16:creationId xmlns:a16="http://schemas.microsoft.com/office/drawing/2014/main" id="{E0578B42-003B-49B6-BE40-A6C7C1DC924F}"/>
              </a:ext>
            </a:extLst>
          </p:cNvPr>
          <p:cNvSpPr txBox="1">
            <a:spLocks noChangeArrowheads="1"/>
          </p:cNvSpPr>
          <p:nvPr/>
        </p:nvSpPr>
        <p:spPr bwMode="auto">
          <a:xfrm>
            <a:off x="9708198" y="4114597"/>
            <a:ext cx="1890261" cy="40011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solidFill>
                  <a:srgbClr val="FF0000"/>
                </a:solidFill>
                <a:latin typeface="+mn-lt"/>
                <a:cs typeface="Times New Roman" pitchFamily="18" charset="0"/>
              </a:rPr>
              <a:t>A=1000, B=2000</a:t>
            </a:r>
            <a:endParaRPr lang="zh-CN" altLang="en-US" sz="2000">
              <a:solidFill>
                <a:srgbClr val="FF0000"/>
              </a:solidFill>
              <a:latin typeface="+mn-lt"/>
              <a:cs typeface="Times New Roman" pitchFamily="18" charset="0"/>
            </a:endParaRPr>
          </a:p>
        </p:txBody>
      </p:sp>
      <p:sp>
        <p:nvSpPr>
          <p:cNvPr id="9" name="TextBox 8">
            <a:extLst>
              <a:ext uri="{FF2B5EF4-FFF2-40B4-BE49-F238E27FC236}">
                <a16:creationId xmlns:a16="http://schemas.microsoft.com/office/drawing/2014/main" id="{AF3132B8-DCDF-4947-B972-09B4DF0B4472}"/>
              </a:ext>
            </a:extLst>
          </p:cNvPr>
          <p:cNvSpPr txBox="1">
            <a:spLocks noChangeArrowheads="1"/>
          </p:cNvSpPr>
          <p:nvPr/>
        </p:nvSpPr>
        <p:spPr bwMode="auto">
          <a:xfrm>
            <a:off x="8104874" y="5403705"/>
            <a:ext cx="1603324" cy="36933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a:solidFill>
                  <a:srgbClr val="FF0000"/>
                </a:solidFill>
                <a:latin typeface="+mn-lt"/>
                <a:cs typeface="Times New Roman" pitchFamily="18" charset="0"/>
              </a:rPr>
              <a:t>A=950, B=2000</a:t>
            </a:r>
            <a:endParaRPr lang="zh-CN" altLang="en-US" sz="1800">
              <a:solidFill>
                <a:srgbClr val="FF0000"/>
              </a:solidFill>
              <a:latin typeface="+mn-lt"/>
              <a:cs typeface="Times New Roman" pitchFamily="18" charset="0"/>
            </a:endParaRPr>
          </a:p>
        </p:txBody>
      </p:sp>
      <p:sp>
        <p:nvSpPr>
          <p:cNvPr id="10" name="内容占位符 2">
            <a:extLst>
              <a:ext uri="{FF2B5EF4-FFF2-40B4-BE49-F238E27FC236}">
                <a16:creationId xmlns:a16="http://schemas.microsoft.com/office/drawing/2014/main" id="{BFAC8C27-F8E7-4CDA-8A70-9443E14F9B9E}"/>
              </a:ext>
            </a:extLst>
          </p:cNvPr>
          <p:cNvSpPr txBox="1">
            <a:spLocks/>
          </p:cNvSpPr>
          <p:nvPr/>
        </p:nvSpPr>
        <p:spPr>
          <a:xfrm>
            <a:off x="198362" y="4280533"/>
            <a:ext cx="9220667" cy="1895043"/>
          </a:xfrm>
          <a:prstGeom prst="rect">
            <a:avLst/>
          </a:prstGeom>
        </p:spPr>
        <p:txBody>
          <a:bodyPr vert="horz" lIns="91440" tIns="45720" rIns="91440" bIns="45720" rtlCol="0">
            <a:normAutofit/>
          </a:bodyPr>
          <a:lstStyle>
            <a:lvl1pPr marL="269875" indent="-269875" algn="l" defTabSz="914400" rtl="0" eaLnBrk="1" latinLnBrk="0" hangingPunct="1">
              <a:lnSpc>
                <a:spcPct val="100000"/>
              </a:lnSpc>
              <a:spcBef>
                <a:spcPts val="560"/>
              </a:spcBef>
              <a:buClr>
                <a:srgbClr val="0B32D9"/>
              </a:buClr>
              <a:buSzPct val="60000"/>
              <a:buFont typeface="Wingdings" panose="05000000000000000000" pitchFamily="2" charset="2"/>
              <a:buChar char="n"/>
              <a:defRPr sz="2400" kern="1200">
                <a:solidFill>
                  <a:schemeClr val="tx1"/>
                </a:solidFill>
                <a:latin typeface="+mn-lt"/>
                <a:ea typeface="微软雅黑 Light" panose="020B0502040204020203" pitchFamily="34" charset="-122"/>
                <a:cs typeface="Arial" panose="020B0604020202020204" pitchFamily="34" charset="0"/>
              </a:defRPr>
            </a:lvl1pPr>
            <a:lvl2pPr marL="627063" indent="-269875" algn="l" defTabSz="914400" rtl="0" eaLnBrk="1" latinLnBrk="0" hangingPunct="1">
              <a:lnSpc>
                <a:spcPct val="100000"/>
              </a:lnSpc>
              <a:spcBef>
                <a:spcPts val="500"/>
              </a:spcBef>
              <a:buClr>
                <a:srgbClr val="FF0000"/>
              </a:buClr>
              <a:buSzPct val="50000"/>
              <a:buFont typeface="Wingdings" panose="05000000000000000000" pitchFamily="2" charset="2"/>
              <a:buChar char="p"/>
              <a:defRPr sz="2400" kern="1200">
                <a:solidFill>
                  <a:schemeClr val="tx1"/>
                </a:solidFill>
                <a:latin typeface="+mn-lt"/>
                <a:ea typeface="微软雅黑 Light" panose="020B0502040204020203" pitchFamily="34" charset="-122"/>
                <a:cs typeface="Arial" panose="020B0604020202020204" pitchFamily="34" charset="0"/>
              </a:defRPr>
            </a:lvl2pPr>
            <a:lvl3pPr marL="806450" indent="-271463" algn="l" defTabSz="914400" rtl="0" eaLnBrk="1" latinLnBrk="0" hangingPunct="1">
              <a:lnSpc>
                <a:spcPct val="100000"/>
              </a:lnSpc>
              <a:spcBef>
                <a:spcPts val="500"/>
              </a:spcBef>
              <a:buClr>
                <a:schemeClr val="accent2">
                  <a:lumMod val="75000"/>
                </a:schemeClr>
              </a:buClr>
              <a:buSzPct val="133000"/>
              <a:buFont typeface="微软雅黑 Light" panose="020B0502040204020203" pitchFamily="34" charset="-122"/>
              <a:buChar char="－"/>
              <a:tabLst>
                <a:tab pos="806450" algn="l"/>
              </a:tabLst>
              <a:defRPr sz="2400" kern="1200">
                <a:solidFill>
                  <a:schemeClr val="tx1"/>
                </a:solidFill>
                <a:latin typeface="+mn-lt"/>
                <a:ea typeface="微软雅黑 Light" panose="020B0502040204020203" pitchFamily="34" charset="-122"/>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5263" indent="-195263">
              <a:defRPr/>
            </a:pPr>
            <a:r>
              <a:rPr lang="en-US" altLang="zh-CN" dirty="0">
                <a:cs typeface="Times New Roman" pitchFamily="18" charset="0"/>
              </a:rPr>
              <a:t>E.g. If the transaction fails </a:t>
            </a:r>
            <a:r>
              <a:rPr lang="en-US" altLang="zh-CN" dirty="0">
                <a:highlight>
                  <a:srgbClr val="FFFF00"/>
                </a:highlight>
                <a:cs typeface="Times New Roman" pitchFamily="18" charset="0"/>
              </a:rPr>
              <a:t>after step 3 and before step 6</a:t>
            </a:r>
            <a:r>
              <a:rPr lang="en-US" altLang="zh-CN" dirty="0">
                <a:cs typeface="Times New Roman" pitchFamily="18" charset="0"/>
              </a:rPr>
              <a:t>, money will be “lost” leading to an inconsistent database state</a:t>
            </a:r>
          </a:p>
          <a:p>
            <a:pPr lvl="1">
              <a:defRPr/>
            </a:pPr>
            <a:r>
              <a:rPr lang="en-US" altLang="zh-CN" dirty="0">
                <a:cs typeface="Times New Roman" pitchFamily="18" charset="0"/>
              </a:rPr>
              <a:t>failure could be due to software or hardware</a:t>
            </a:r>
          </a:p>
          <a:p>
            <a:pPr lvl="1">
              <a:defRPr/>
            </a:pPr>
            <a:endParaRPr lang="zh-CN" altLang="en-US" dirty="0"/>
          </a:p>
        </p:txBody>
      </p:sp>
    </p:spTree>
    <p:extLst>
      <p:ext uri="{BB962C8B-B14F-4D97-AF65-F5344CB8AC3E}">
        <p14:creationId xmlns:p14="http://schemas.microsoft.com/office/powerpoint/2010/main" val="1614525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C8CEF3-2747-4BB9-94CA-A4241A78E5B5}"/>
              </a:ext>
            </a:extLst>
          </p:cNvPr>
          <p:cNvSpPr>
            <a:spLocks noGrp="1"/>
          </p:cNvSpPr>
          <p:nvPr>
            <p:ph type="title"/>
          </p:nvPr>
        </p:nvSpPr>
        <p:spPr/>
        <p:txBody>
          <a:bodyPr>
            <a:normAutofit/>
          </a:bodyPr>
          <a:lstStyle/>
          <a:p>
            <a:r>
              <a:rPr lang="en-US" altLang="zh-CN" sz="2800" dirty="0">
                <a:solidFill>
                  <a:schemeClr val="tx2"/>
                </a:solidFill>
              </a:rPr>
              <a:t>Isolation </a:t>
            </a:r>
            <a:endParaRPr lang="zh-CN" altLang="en-US" dirty="0"/>
          </a:p>
        </p:txBody>
      </p:sp>
      <p:sp>
        <p:nvSpPr>
          <p:cNvPr id="3" name="内容占位符 2">
            <a:extLst>
              <a:ext uri="{FF2B5EF4-FFF2-40B4-BE49-F238E27FC236}">
                <a16:creationId xmlns:a16="http://schemas.microsoft.com/office/drawing/2014/main" id="{CCEAE7D8-D634-4441-8323-A53B45877B25}"/>
              </a:ext>
            </a:extLst>
          </p:cNvPr>
          <p:cNvSpPr>
            <a:spLocks noGrp="1"/>
          </p:cNvSpPr>
          <p:nvPr>
            <p:ph idx="1"/>
          </p:nvPr>
        </p:nvSpPr>
        <p:spPr/>
        <p:txBody>
          <a:bodyPr/>
          <a:lstStyle/>
          <a:p>
            <a:r>
              <a:rPr lang="en-US" altLang="zh-CN" dirty="0"/>
              <a:t>Even though multiple transactions  may execute  concurrently,  the system guarantee that all transactions seem to execute  </a:t>
            </a:r>
            <a:r>
              <a:rPr lang="en-US" altLang="zh-CN" dirty="0">
                <a:solidFill>
                  <a:srgbClr val="2D0EE4"/>
                </a:solidFill>
              </a:rPr>
              <a:t>serially</a:t>
            </a:r>
            <a:r>
              <a:rPr lang="en-US" altLang="zh-CN" dirty="0"/>
              <a:t>, so the consistent states of DB can be preserve</a:t>
            </a:r>
          </a:p>
          <a:p>
            <a:pPr lvl="1"/>
            <a:r>
              <a:rPr lang="en-US" altLang="zh-CN" dirty="0"/>
              <a:t>each transaction is unaware of other transactions executing concurrently in the system </a:t>
            </a:r>
          </a:p>
          <a:p>
            <a:pPr lvl="1"/>
            <a:r>
              <a:rPr lang="en-US" altLang="zh-CN" dirty="0"/>
              <a:t>/*</a:t>
            </a:r>
            <a:r>
              <a:rPr lang="zh-CN" altLang="en-US" dirty="0"/>
              <a:t>对多个并发执行的事务，1个事务的执行不能被其他事务干扰，即</a:t>
            </a:r>
            <a:r>
              <a:rPr lang="en-US" altLang="zh-CN" dirty="0"/>
              <a:t>1</a:t>
            </a:r>
            <a:r>
              <a:rPr lang="zh-CN" altLang="en-US" dirty="0"/>
              <a:t>个事物的内部操作和数据对其它事务是隔离的，并发执行的事务间不能相互干扰，从执行结果来看</a:t>
            </a:r>
            <a:r>
              <a:rPr lang="zh-CN" altLang="en-US" dirty="0">
                <a:solidFill>
                  <a:schemeClr val="folHlink"/>
                </a:solidFill>
              </a:rPr>
              <a:t>，</a:t>
            </a:r>
            <a:r>
              <a:rPr lang="zh-CN" altLang="en-US" dirty="0">
                <a:solidFill>
                  <a:srgbClr val="2D0EE4"/>
                </a:solidFill>
              </a:rPr>
              <a:t>相当于事务串行执行</a:t>
            </a:r>
            <a:endParaRPr lang="en-US" altLang="zh-CN" dirty="0">
              <a:solidFill>
                <a:srgbClr val="2D0EE4"/>
              </a:solidFill>
              <a:cs typeface="Times New Roman" pitchFamily="18" charset="0"/>
            </a:endParaRPr>
          </a:p>
          <a:p>
            <a:r>
              <a:rPr lang="en-US" altLang="zh-CN" b="1" dirty="0"/>
              <a:t>Isolation</a:t>
            </a:r>
            <a:r>
              <a:rPr lang="en-US" altLang="zh-CN" dirty="0"/>
              <a:t> guarantees the correctness of concurrent execution of more than one transactions</a:t>
            </a:r>
          </a:p>
          <a:p>
            <a:r>
              <a:rPr lang="en-US" altLang="zh-CN" dirty="0"/>
              <a:t>The concurrency control component in DBMS ensures the isolation properties</a:t>
            </a:r>
          </a:p>
          <a:p>
            <a:endParaRPr lang="zh-CN" altLang="en-US" dirty="0"/>
          </a:p>
        </p:txBody>
      </p:sp>
      <p:sp>
        <p:nvSpPr>
          <p:cNvPr id="4" name="日期占位符 3">
            <a:extLst>
              <a:ext uri="{FF2B5EF4-FFF2-40B4-BE49-F238E27FC236}">
                <a16:creationId xmlns:a16="http://schemas.microsoft.com/office/drawing/2014/main" id="{236243B1-BC1C-4D9B-9C75-6C31590ED3E9}"/>
              </a:ext>
            </a:extLst>
          </p:cNvPr>
          <p:cNvSpPr>
            <a:spLocks noGrp="1"/>
          </p:cNvSpPr>
          <p:nvPr>
            <p:ph type="dt" sz="half" idx="10"/>
          </p:nvPr>
        </p:nvSpPr>
        <p:spPr/>
        <p:txBody>
          <a:bodyPr/>
          <a:lstStyle/>
          <a:p>
            <a:fld id="{28712986-9645-4F82-8D83-BB4D29E25FFF}"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63ABA965-7FDF-4B36-9185-D395933734F1}"/>
              </a:ext>
            </a:extLst>
          </p:cNvPr>
          <p:cNvSpPr>
            <a:spLocks noGrp="1"/>
          </p:cNvSpPr>
          <p:nvPr>
            <p:ph type="sldNum" sz="quarter" idx="12"/>
          </p:nvPr>
        </p:nvSpPr>
        <p:spPr/>
        <p:txBody>
          <a:bodyPr/>
          <a:lstStyle/>
          <a:p>
            <a:fld id="{47C4BD23-150C-4A56-8E66-9482A3FB2E80}" type="slidenum">
              <a:rPr lang="zh-CN" altLang="en-US" smtClean="0"/>
              <a:pPr/>
              <a:t>22</a:t>
            </a:fld>
            <a:endParaRPr lang="zh-CN" altLang="en-US" dirty="0"/>
          </a:p>
        </p:txBody>
      </p:sp>
    </p:spTree>
    <p:extLst>
      <p:ext uri="{BB962C8B-B14F-4D97-AF65-F5344CB8AC3E}">
        <p14:creationId xmlns:p14="http://schemas.microsoft.com/office/powerpoint/2010/main" val="2235036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4D5F0ED-948E-4D7C-8151-6154E0FAADC1}"/>
              </a:ext>
            </a:extLst>
          </p:cNvPr>
          <p:cNvSpPr>
            <a:spLocks noGrp="1"/>
          </p:cNvSpPr>
          <p:nvPr>
            <p:ph type="sldNum" sz="quarter" idx="12"/>
          </p:nvPr>
        </p:nvSpPr>
        <p:spPr/>
        <p:txBody>
          <a:bodyPr/>
          <a:lstStyle/>
          <a:p>
            <a:fld id="{47C4BD23-150C-4A56-8E66-9482A3FB2E80}" type="slidenum">
              <a:rPr lang="zh-CN" altLang="en-US" smtClean="0"/>
              <a:t>23</a:t>
            </a:fld>
            <a:endParaRPr lang="zh-CN" altLang="en-US"/>
          </a:p>
        </p:txBody>
      </p:sp>
      <p:sp>
        <p:nvSpPr>
          <p:cNvPr id="4" name="日期占位符 3">
            <a:extLst>
              <a:ext uri="{FF2B5EF4-FFF2-40B4-BE49-F238E27FC236}">
                <a16:creationId xmlns:a16="http://schemas.microsoft.com/office/drawing/2014/main" id="{08D814F5-F5EE-461C-BBAC-CB54240109CF}"/>
              </a:ext>
            </a:extLst>
          </p:cNvPr>
          <p:cNvSpPr>
            <a:spLocks noGrp="1"/>
          </p:cNvSpPr>
          <p:nvPr>
            <p:ph type="dt" sz="half" idx="10"/>
          </p:nvPr>
        </p:nvSpPr>
        <p:spPr/>
        <p:txBody>
          <a:bodyPr/>
          <a:lstStyle/>
          <a:p>
            <a:fld id="{2835C648-03C9-4452-852F-8EBCA4D57C8D}" type="datetime1">
              <a:rPr lang="zh-CN" altLang="en-US" smtClean="0"/>
              <a:t>2021/12/13</a:t>
            </a:fld>
            <a:endParaRPr lang="zh-CN" altLang="en-US" dirty="0"/>
          </a:p>
        </p:txBody>
      </p:sp>
      <p:sp>
        <p:nvSpPr>
          <p:cNvPr id="5" name="Rectangle 3">
            <a:extLst>
              <a:ext uri="{FF2B5EF4-FFF2-40B4-BE49-F238E27FC236}">
                <a16:creationId xmlns:a16="http://schemas.microsoft.com/office/drawing/2014/main" id="{F6D837CB-EEBA-46E4-9B54-FDAC43BA9A68}"/>
              </a:ext>
            </a:extLst>
          </p:cNvPr>
          <p:cNvSpPr txBox="1">
            <a:spLocks noChangeArrowheads="1"/>
          </p:cNvSpPr>
          <p:nvPr/>
        </p:nvSpPr>
        <p:spPr>
          <a:xfrm>
            <a:off x="255270" y="287654"/>
            <a:ext cx="11642090" cy="6875145"/>
          </a:xfrm>
          <a:prstGeom prst="rect">
            <a:avLst/>
          </a:prstGeom>
          <a:noFill/>
          <a:ln>
            <a:noFill/>
          </a:ln>
        </p:spPr>
        <p:txBody>
          <a:bodyPr vert="horz" lIns="91440" tIns="45720" rIns="91440" bIns="45720" rtlCol="0">
            <a:normAutofit/>
          </a:bodyPr>
          <a:lstStyle>
            <a:lvl1pPr marL="271463" indent="-271463" algn="l" defTabSz="914400" rtl="0" eaLnBrk="1" latinLnBrk="0" hangingPunct="1">
              <a:lnSpc>
                <a:spcPct val="100000"/>
              </a:lnSpc>
              <a:spcBef>
                <a:spcPts val="500"/>
              </a:spcBef>
              <a:buClr>
                <a:srgbClr val="1404E0"/>
              </a:buClr>
              <a:buSzPct val="80000"/>
              <a:buFont typeface="Wingdings" panose="05000000000000000000" pitchFamily="2" charset="2"/>
              <a:buChar char="l"/>
              <a:defRPr sz="2400" kern="1200">
                <a:solidFill>
                  <a:schemeClr val="tx1"/>
                </a:solidFill>
                <a:latin typeface="微软雅黑 Light" panose="020B0502040204020203" pitchFamily="34" charset="-122"/>
                <a:ea typeface="微软雅黑 Light" panose="020B0502040204020203" pitchFamily="34" charset="-122"/>
                <a:cs typeface="+mn-cs"/>
              </a:defRPr>
            </a:lvl1pPr>
            <a:lvl2pPr marL="627063" indent="-269875" algn="l" defTabSz="914400" rtl="0" eaLnBrk="1" latinLnBrk="0" hangingPunct="1">
              <a:lnSpc>
                <a:spcPct val="100000"/>
              </a:lnSpc>
              <a:spcBef>
                <a:spcPts val="500"/>
              </a:spcBef>
              <a:buClr>
                <a:srgbClr val="FF0000"/>
              </a:buClr>
              <a:buSzPct val="60000"/>
              <a:buFont typeface="Wingdings" panose="05000000000000000000" pitchFamily="2" charset="2"/>
              <a:buChar char="p"/>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898525" indent="-363538" algn="l" defTabSz="914400" rtl="0" eaLnBrk="1" latinLnBrk="0" hangingPunct="1">
              <a:lnSpc>
                <a:spcPct val="100000"/>
              </a:lnSpc>
              <a:spcBef>
                <a:spcPts val="500"/>
              </a:spcBef>
              <a:buClr>
                <a:schemeClr val="accent2">
                  <a:lumMod val="75000"/>
                </a:schemeClr>
              </a:buClr>
              <a:buSzPct val="133000"/>
              <a:buFont typeface="微软雅黑 Light" panose="020B0502040204020203" pitchFamily="34" charset="-122"/>
              <a:buChar char="－"/>
              <a:defRPr sz="24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mn-lt"/>
                <a:cs typeface="Arial" panose="020B0604020202020204" pitchFamily="34" charset="0"/>
              </a:rPr>
              <a:t>E.g. if between steps 3 and 6 (of the fund transfer transaction) , another transaction T2 is allowed to access the partially updated database, it will see an inconsistent database (the sum  A + B will be less than it should be)</a:t>
            </a:r>
            <a:br>
              <a:rPr lang="en-US" altLang="zh-CN" dirty="0">
                <a:latin typeface="+mn-lt"/>
                <a:ea typeface="ＭＳ Ｐゴシック" pitchFamily="34" charset="-128"/>
                <a:cs typeface="Times New Roman" pitchFamily="18" charset="0"/>
              </a:rPr>
            </a:br>
            <a:endParaRPr lang="en-US" altLang="zh-CN" dirty="0">
              <a:latin typeface="+mn-lt"/>
              <a:ea typeface="ＭＳ Ｐゴシック" pitchFamily="34" charset="-128"/>
              <a:cs typeface="Times New Roman" pitchFamily="18" charset="0"/>
            </a:endParaRPr>
          </a:p>
          <a:p>
            <a:pPr>
              <a:buFont typeface="Monotype Sorts" pitchFamily="2" charset="2"/>
              <a:buNone/>
            </a:pPr>
            <a:r>
              <a:rPr lang="en-US" altLang="zh-CN" dirty="0">
                <a:latin typeface="+mn-lt"/>
                <a:ea typeface="ＭＳ Ｐゴシック" pitchFamily="34" charset="-128"/>
                <a:cs typeface="Times New Roman" pitchFamily="18" charset="0"/>
              </a:rPr>
              <a:t>               </a:t>
            </a:r>
            <a:r>
              <a:rPr lang="en-US" altLang="zh-CN" b="1" dirty="0">
                <a:latin typeface="+mn-lt"/>
                <a:ea typeface="ＭＳ Ｐゴシック" pitchFamily="34" charset="-128"/>
                <a:cs typeface="Times New Roman" pitchFamily="18" charset="0"/>
              </a:rPr>
              <a:t>T1                                        T2</a:t>
            </a:r>
          </a:p>
          <a:p>
            <a:pPr lvl="1">
              <a:buFont typeface="Monotype Sorts" pitchFamily="2" charset="2"/>
              <a:buNone/>
            </a:pPr>
            <a:r>
              <a:rPr lang="en-US" altLang="zh-CN" dirty="0">
                <a:latin typeface="+mn-lt"/>
                <a:ea typeface="ＭＳ Ｐゴシック" pitchFamily="34" charset="-128"/>
                <a:cs typeface="Times New Roman" pitchFamily="18" charset="0"/>
              </a:rPr>
              <a:t>1.	</a:t>
            </a:r>
            <a:r>
              <a:rPr lang="en-US" altLang="zh-CN" b="1" dirty="0">
                <a:latin typeface="+mn-lt"/>
                <a:ea typeface="ＭＳ Ｐゴシック" pitchFamily="34" charset="-128"/>
                <a:cs typeface="Times New Roman" pitchFamily="18" charset="0"/>
              </a:rPr>
              <a:t>read</a:t>
            </a:r>
            <a:r>
              <a:rPr lang="en-US" altLang="zh-CN" dirty="0">
                <a:latin typeface="+mn-lt"/>
                <a:ea typeface="ＭＳ Ｐゴシック" pitchFamily="34" charset="-128"/>
                <a:cs typeface="Times New Roman" pitchFamily="18" charset="0"/>
              </a:rPr>
              <a:t>(</a:t>
            </a:r>
            <a:r>
              <a:rPr lang="en-US" altLang="zh-CN" i="1" dirty="0">
                <a:latin typeface="+mn-lt"/>
                <a:ea typeface="ＭＳ Ｐゴシック" pitchFamily="34" charset="-128"/>
                <a:cs typeface="Times New Roman" pitchFamily="18" charset="0"/>
              </a:rPr>
              <a:t>A</a:t>
            </a:r>
            <a:r>
              <a:rPr lang="en-US" altLang="zh-CN" dirty="0">
                <a:latin typeface="+mn-lt"/>
                <a:ea typeface="ＭＳ Ｐゴシック" pitchFamily="34" charset="-128"/>
                <a:cs typeface="Times New Roman" pitchFamily="18" charset="0"/>
              </a:rPr>
              <a:t>)</a:t>
            </a:r>
          </a:p>
          <a:p>
            <a:pPr lvl="1">
              <a:buFont typeface="Monotype Sorts" pitchFamily="2" charset="2"/>
              <a:buNone/>
            </a:pPr>
            <a:r>
              <a:rPr lang="en-US" altLang="zh-CN" dirty="0">
                <a:latin typeface="+mn-lt"/>
                <a:ea typeface="ＭＳ Ｐゴシック" pitchFamily="34" charset="-128"/>
                <a:cs typeface="Times New Roman" pitchFamily="18" charset="0"/>
              </a:rPr>
              <a:t>2.	</a:t>
            </a:r>
            <a:r>
              <a:rPr lang="en-US" altLang="zh-CN" i="1" dirty="0">
                <a:latin typeface="+mn-lt"/>
                <a:ea typeface="ＭＳ Ｐゴシック" pitchFamily="34" charset="-128"/>
                <a:cs typeface="Times New Roman" pitchFamily="18" charset="0"/>
              </a:rPr>
              <a:t>A</a:t>
            </a:r>
            <a:r>
              <a:rPr lang="en-US" altLang="zh-CN" dirty="0">
                <a:latin typeface="+mn-lt"/>
                <a:ea typeface="ＭＳ Ｐゴシック" pitchFamily="34" charset="-128"/>
                <a:cs typeface="Times New Roman" pitchFamily="18" charset="0"/>
              </a:rPr>
              <a:t> := </a:t>
            </a:r>
            <a:r>
              <a:rPr lang="en-US" altLang="zh-CN" i="1" dirty="0">
                <a:latin typeface="+mn-lt"/>
                <a:ea typeface="ＭＳ Ｐゴシック" pitchFamily="34" charset="-128"/>
                <a:cs typeface="Times New Roman" pitchFamily="18" charset="0"/>
              </a:rPr>
              <a:t>A – </a:t>
            </a:r>
            <a:r>
              <a:rPr lang="en-US" altLang="zh-CN" dirty="0">
                <a:latin typeface="+mn-lt"/>
                <a:ea typeface="ＭＳ Ｐゴシック" pitchFamily="34" charset="-128"/>
                <a:cs typeface="Times New Roman" pitchFamily="18" charset="0"/>
              </a:rPr>
              <a:t>50</a:t>
            </a:r>
          </a:p>
          <a:p>
            <a:pPr lvl="1">
              <a:buFont typeface="Monotype Sorts" pitchFamily="2" charset="2"/>
              <a:buNone/>
            </a:pPr>
            <a:r>
              <a:rPr lang="en-US" altLang="zh-CN" dirty="0">
                <a:latin typeface="+mn-lt"/>
                <a:ea typeface="ＭＳ Ｐゴシック" pitchFamily="34" charset="-128"/>
                <a:cs typeface="Times New Roman" pitchFamily="18" charset="0"/>
              </a:rPr>
              <a:t>3.	</a:t>
            </a:r>
            <a:r>
              <a:rPr lang="en-US" altLang="zh-CN" b="1" dirty="0">
                <a:latin typeface="+mn-lt"/>
                <a:ea typeface="ＭＳ Ｐゴシック" pitchFamily="34" charset="-128"/>
                <a:cs typeface="Times New Roman" pitchFamily="18" charset="0"/>
              </a:rPr>
              <a:t>write</a:t>
            </a:r>
            <a:r>
              <a:rPr lang="en-US" altLang="zh-CN" dirty="0">
                <a:latin typeface="+mn-lt"/>
                <a:ea typeface="ＭＳ Ｐゴシック" pitchFamily="34" charset="-128"/>
                <a:cs typeface="Times New Roman" pitchFamily="18" charset="0"/>
              </a:rPr>
              <a:t>(</a:t>
            </a:r>
            <a:r>
              <a:rPr lang="en-US" altLang="zh-CN" i="1" dirty="0">
                <a:latin typeface="+mn-lt"/>
                <a:ea typeface="ＭＳ Ｐゴシック" pitchFamily="34" charset="-128"/>
                <a:cs typeface="Times New Roman" pitchFamily="18" charset="0"/>
              </a:rPr>
              <a:t>A</a:t>
            </a:r>
            <a:r>
              <a:rPr lang="en-US" altLang="zh-CN" dirty="0">
                <a:latin typeface="+mn-lt"/>
                <a:ea typeface="ＭＳ Ｐゴシック" pitchFamily="34" charset="-128"/>
                <a:cs typeface="Times New Roman" pitchFamily="18" charset="0"/>
              </a:rPr>
              <a:t>)</a:t>
            </a:r>
            <a:br>
              <a:rPr lang="en-US" altLang="zh-CN" dirty="0">
                <a:latin typeface="+mn-lt"/>
                <a:ea typeface="ＭＳ Ｐゴシック" pitchFamily="34" charset="-128"/>
                <a:cs typeface="Times New Roman" pitchFamily="18" charset="0"/>
              </a:rPr>
            </a:br>
            <a:r>
              <a:rPr lang="en-US" altLang="zh-CN" dirty="0">
                <a:latin typeface="+mn-lt"/>
                <a:ea typeface="ＭＳ Ｐゴシック" pitchFamily="34" charset="-128"/>
                <a:cs typeface="Times New Roman" pitchFamily="18" charset="0"/>
              </a:rPr>
              <a:t>                                      </a:t>
            </a:r>
          </a:p>
          <a:p>
            <a:pPr lvl="1">
              <a:buFont typeface="Monotype Sorts" pitchFamily="2" charset="2"/>
              <a:buNone/>
            </a:pPr>
            <a:r>
              <a:rPr lang="en-US" altLang="zh-CN" dirty="0">
                <a:latin typeface="+mn-lt"/>
                <a:ea typeface="ＭＳ Ｐゴシック" pitchFamily="34" charset="-128"/>
                <a:cs typeface="Times New Roman" pitchFamily="18" charset="0"/>
              </a:rPr>
              <a:t>                                      read(A), read(B), print(A+B)</a:t>
            </a:r>
          </a:p>
          <a:p>
            <a:pPr lvl="1">
              <a:buFont typeface="Monotype Sorts" pitchFamily="2" charset="2"/>
              <a:buNone/>
            </a:pPr>
            <a:r>
              <a:rPr lang="en-US" altLang="zh-CN" dirty="0">
                <a:latin typeface="+mn-lt"/>
                <a:ea typeface="ＭＳ Ｐゴシック" pitchFamily="34" charset="-128"/>
                <a:cs typeface="Times New Roman" pitchFamily="18" charset="0"/>
              </a:rPr>
              <a:t>4.	</a:t>
            </a:r>
            <a:r>
              <a:rPr lang="en-US" altLang="zh-CN" b="1" dirty="0">
                <a:latin typeface="+mn-lt"/>
                <a:ea typeface="ＭＳ Ｐゴシック" pitchFamily="34" charset="-128"/>
                <a:cs typeface="Times New Roman" pitchFamily="18" charset="0"/>
              </a:rPr>
              <a:t>read</a:t>
            </a:r>
            <a:r>
              <a:rPr lang="en-US" altLang="zh-CN" dirty="0">
                <a:latin typeface="+mn-lt"/>
                <a:ea typeface="ＭＳ Ｐゴシック" pitchFamily="34" charset="-128"/>
                <a:cs typeface="Times New Roman" pitchFamily="18" charset="0"/>
              </a:rPr>
              <a:t>(</a:t>
            </a:r>
            <a:r>
              <a:rPr lang="en-US" altLang="zh-CN" i="1" dirty="0">
                <a:latin typeface="+mn-lt"/>
                <a:ea typeface="ＭＳ Ｐゴシック" pitchFamily="34" charset="-128"/>
                <a:cs typeface="Times New Roman" pitchFamily="18" charset="0"/>
              </a:rPr>
              <a:t>B</a:t>
            </a:r>
            <a:r>
              <a:rPr lang="en-US" altLang="zh-CN" dirty="0">
                <a:latin typeface="+mn-lt"/>
                <a:ea typeface="ＭＳ Ｐゴシック" pitchFamily="34" charset="-128"/>
                <a:cs typeface="Times New Roman" pitchFamily="18" charset="0"/>
              </a:rPr>
              <a:t>)</a:t>
            </a:r>
          </a:p>
          <a:p>
            <a:pPr lvl="1">
              <a:buFont typeface="Monotype Sorts" pitchFamily="2" charset="2"/>
              <a:buNone/>
            </a:pPr>
            <a:r>
              <a:rPr lang="en-US" altLang="zh-CN" dirty="0">
                <a:latin typeface="+mn-lt"/>
                <a:ea typeface="ＭＳ Ｐゴシック" pitchFamily="34" charset="-128"/>
                <a:cs typeface="Times New Roman" pitchFamily="18" charset="0"/>
              </a:rPr>
              <a:t>5.	</a:t>
            </a:r>
            <a:r>
              <a:rPr lang="en-US" altLang="zh-CN" i="1" dirty="0">
                <a:latin typeface="+mn-lt"/>
                <a:ea typeface="ＭＳ Ｐゴシック" pitchFamily="34" charset="-128"/>
                <a:cs typeface="Times New Roman" pitchFamily="18" charset="0"/>
              </a:rPr>
              <a:t>B</a:t>
            </a:r>
            <a:r>
              <a:rPr lang="en-US" altLang="zh-CN" dirty="0">
                <a:latin typeface="+mn-lt"/>
                <a:ea typeface="ＭＳ Ｐゴシック" pitchFamily="34" charset="-128"/>
                <a:cs typeface="Times New Roman" pitchFamily="18" charset="0"/>
              </a:rPr>
              <a:t> := </a:t>
            </a:r>
            <a:r>
              <a:rPr lang="en-US" altLang="zh-CN" i="1" dirty="0">
                <a:latin typeface="+mn-lt"/>
                <a:ea typeface="ＭＳ Ｐゴシック" pitchFamily="34" charset="-128"/>
                <a:cs typeface="Times New Roman" pitchFamily="18" charset="0"/>
              </a:rPr>
              <a:t>B + </a:t>
            </a:r>
            <a:r>
              <a:rPr lang="en-US" altLang="zh-CN" dirty="0">
                <a:latin typeface="+mn-lt"/>
                <a:ea typeface="ＭＳ Ｐゴシック" pitchFamily="34" charset="-128"/>
                <a:cs typeface="Times New Roman" pitchFamily="18" charset="0"/>
              </a:rPr>
              <a:t>50</a:t>
            </a:r>
          </a:p>
          <a:p>
            <a:pPr lvl="1">
              <a:buFont typeface="Monotype Sorts" pitchFamily="2" charset="2"/>
              <a:buNone/>
            </a:pPr>
            <a:r>
              <a:rPr lang="en-US" altLang="zh-CN" dirty="0">
                <a:latin typeface="+mn-lt"/>
                <a:ea typeface="ＭＳ Ｐゴシック" pitchFamily="34" charset="-128"/>
                <a:cs typeface="Times New Roman" pitchFamily="18" charset="0"/>
              </a:rPr>
              <a:t>6.	</a:t>
            </a:r>
            <a:r>
              <a:rPr lang="en-US" altLang="zh-CN" b="1" dirty="0">
                <a:latin typeface="+mn-lt"/>
                <a:ea typeface="ＭＳ Ｐゴシック" pitchFamily="34" charset="-128"/>
                <a:cs typeface="Times New Roman" pitchFamily="18" charset="0"/>
              </a:rPr>
              <a:t>write</a:t>
            </a:r>
            <a:r>
              <a:rPr lang="en-US" altLang="zh-CN" dirty="0">
                <a:latin typeface="+mn-lt"/>
                <a:ea typeface="ＭＳ Ｐゴシック" pitchFamily="34" charset="-128"/>
                <a:cs typeface="Times New Roman" pitchFamily="18" charset="0"/>
              </a:rPr>
              <a:t>(</a:t>
            </a:r>
            <a:r>
              <a:rPr lang="en-US" altLang="zh-CN" i="1" dirty="0">
                <a:latin typeface="+mn-lt"/>
                <a:ea typeface="ＭＳ Ｐゴシック" pitchFamily="34" charset="-128"/>
                <a:cs typeface="Times New Roman" pitchFamily="18" charset="0"/>
              </a:rPr>
              <a:t>B</a:t>
            </a:r>
            <a:r>
              <a:rPr lang="en-US" altLang="zh-CN" dirty="0">
                <a:latin typeface="+mn-lt"/>
                <a:ea typeface="ＭＳ Ｐゴシック" pitchFamily="34" charset="-128"/>
                <a:cs typeface="Times New Roman" pitchFamily="18" charset="0"/>
              </a:rPr>
              <a:t>)</a:t>
            </a:r>
          </a:p>
          <a:p>
            <a:r>
              <a:rPr lang="en-US" altLang="zh-CN" dirty="0">
                <a:latin typeface="+mn-lt"/>
                <a:ea typeface="ＭＳ Ｐゴシック" pitchFamily="34" charset="-128"/>
                <a:cs typeface="Times New Roman" pitchFamily="18" charset="0"/>
              </a:rPr>
              <a:t>Isolation can be ensured trivially by running transactions serially, that is, one after the other; h</a:t>
            </a:r>
            <a:r>
              <a:rPr lang="en-US" altLang="en-US" dirty="0">
                <a:latin typeface="+mn-lt"/>
                <a:ea typeface="ＭＳ Ｐゴシック" pitchFamily="34" charset="-128"/>
                <a:cs typeface="Times New Roman" pitchFamily="18" charset="0"/>
              </a:rPr>
              <a:t>owever, executing multiple transactions concurrently has significant benefits, as we will see later</a:t>
            </a:r>
            <a:endParaRPr lang="en-US" altLang="zh-CN" dirty="0">
              <a:latin typeface="+mn-lt"/>
              <a:ea typeface="ＭＳ Ｐゴシック" pitchFamily="34" charset="-128"/>
              <a:cs typeface="Times New Roman" pitchFamily="18" charset="0"/>
            </a:endParaRPr>
          </a:p>
        </p:txBody>
      </p:sp>
      <p:sp>
        <p:nvSpPr>
          <p:cNvPr id="6" name="TextBox 4">
            <a:extLst>
              <a:ext uri="{FF2B5EF4-FFF2-40B4-BE49-F238E27FC236}">
                <a16:creationId xmlns:a16="http://schemas.microsoft.com/office/drawing/2014/main" id="{2CAEEF17-ACAF-46BC-8024-7D610D99A01A}"/>
              </a:ext>
            </a:extLst>
          </p:cNvPr>
          <p:cNvSpPr txBox="1"/>
          <p:nvPr/>
        </p:nvSpPr>
        <p:spPr>
          <a:xfrm>
            <a:off x="767715" y="1446531"/>
            <a:ext cx="4483100" cy="400050"/>
          </a:xfrm>
          <a:prstGeom prst="rect">
            <a:avLst/>
          </a:prstGeom>
          <a:solidFill>
            <a:schemeClr val="bg1">
              <a:lumMod val="95000"/>
            </a:schemeClr>
          </a:solidFill>
          <a:ln>
            <a:solidFill>
              <a:srgbClr val="FF0000"/>
            </a:solidFill>
          </a:ln>
        </p:spPr>
        <p:txBody>
          <a:bodyPr>
            <a:spAutoFit/>
          </a:bodyPr>
          <a:lstStyle/>
          <a:p>
            <a:pPr algn="ctr">
              <a:defRPr/>
            </a:pPr>
            <a:r>
              <a:rPr lang="en-US" altLang="zh-CN" sz="2000" dirty="0">
                <a:solidFill>
                  <a:srgbClr val="FF0000"/>
                </a:solidFill>
                <a:cs typeface="Times New Roman" pitchFamily="18" charset="0"/>
              </a:rPr>
              <a:t>A=1000,                               B=2000</a:t>
            </a:r>
            <a:endParaRPr lang="zh-CN" altLang="en-US" sz="2000" dirty="0">
              <a:solidFill>
                <a:srgbClr val="FF0000"/>
              </a:solidFill>
              <a:cs typeface="Times New Roman" pitchFamily="18" charset="0"/>
            </a:endParaRPr>
          </a:p>
        </p:txBody>
      </p:sp>
      <p:sp>
        <p:nvSpPr>
          <p:cNvPr id="7" name="TextBox 5">
            <a:extLst>
              <a:ext uri="{FF2B5EF4-FFF2-40B4-BE49-F238E27FC236}">
                <a16:creationId xmlns:a16="http://schemas.microsoft.com/office/drawing/2014/main" id="{453E1142-BC6B-4797-A51A-A67F6C13907C}"/>
              </a:ext>
            </a:extLst>
          </p:cNvPr>
          <p:cNvSpPr txBox="1"/>
          <p:nvPr/>
        </p:nvSpPr>
        <p:spPr>
          <a:xfrm>
            <a:off x="2953385" y="3454718"/>
            <a:ext cx="4208463" cy="400050"/>
          </a:xfrm>
          <a:prstGeom prst="rect">
            <a:avLst/>
          </a:prstGeom>
          <a:solidFill>
            <a:schemeClr val="bg1">
              <a:lumMod val="95000"/>
            </a:schemeClr>
          </a:solidFill>
          <a:ln>
            <a:solidFill>
              <a:srgbClr val="FF0000"/>
            </a:solidFill>
          </a:ln>
        </p:spPr>
        <p:txBody>
          <a:bodyPr>
            <a:spAutoFit/>
          </a:bodyPr>
          <a:lstStyle/>
          <a:p>
            <a:pPr algn="ctr">
              <a:defRPr/>
            </a:pPr>
            <a:r>
              <a:rPr lang="en-US" altLang="zh-CN" sz="2000" dirty="0">
                <a:solidFill>
                  <a:srgbClr val="FF0000"/>
                </a:solidFill>
                <a:cs typeface="Times New Roman" pitchFamily="18" charset="0"/>
              </a:rPr>
              <a:t>A=950,                      B=2000</a:t>
            </a:r>
            <a:endParaRPr lang="zh-CN" altLang="en-US" sz="2000" dirty="0">
              <a:solidFill>
                <a:srgbClr val="FF0000"/>
              </a:solidFill>
              <a:cs typeface="Times New Roman" pitchFamily="18" charset="0"/>
            </a:endParaRPr>
          </a:p>
        </p:txBody>
      </p:sp>
      <p:sp>
        <p:nvSpPr>
          <p:cNvPr id="8" name="TextBox 1">
            <a:extLst>
              <a:ext uri="{FF2B5EF4-FFF2-40B4-BE49-F238E27FC236}">
                <a16:creationId xmlns:a16="http://schemas.microsoft.com/office/drawing/2014/main" id="{5AEC96EA-7DB6-4AB4-80DA-8ABB362A68E4}"/>
              </a:ext>
            </a:extLst>
          </p:cNvPr>
          <p:cNvSpPr txBox="1">
            <a:spLocks noChangeArrowheads="1"/>
          </p:cNvSpPr>
          <p:nvPr/>
        </p:nvSpPr>
        <p:spPr bwMode="auto">
          <a:xfrm>
            <a:off x="8135576" y="2238058"/>
            <a:ext cx="3630866" cy="461665"/>
          </a:xfrm>
          <a:prstGeom prst="rect">
            <a:avLst/>
          </a:prstGeom>
          <a:solidFill>
            <a:schemeClr val="accent4">
              <a:lumMod val="20000"/>
              <a:lumOff val="80000"/>
            </a:schemeClr>
          </a:solidFill>
          <a:ln>
            <a:noFill/>
          </a:ln>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The Reader-Writer problem</a:t>
            </a:r>
          </a:p>
        </p:txBody>
      </p:sp>
    </p:spTree>
    <p:extLst>
      <p:ext uri="{BB962C8B-B14F-4D97-AF65-F5344CB8AC3E}">
        <p14:creationId xmlns:p14="http://schemas.microsoft.com/office/powerpoint/2010/main" val="3252943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F7D6C-66B0-4AFE-931D-EA69EA9A94A9}"/>
              </a:ext>
            </a:extLst>
          </p:cNvPr>
          <p:cNvSpPr>
            <a:spLocks noGrp="1"/>
          </p:cNvSpPr>
          <p:nvPr>
            <p:ph type="title"/>
          </p:nvPr>
        </p:nvSpPr>
        <p:spPr/>
        <p:txBody>
          <a:bodyPr/>
          <a:lstStyle/>
          <a:p>
            <a:r>
              <a:rPr lang="en-US" altLang="en-US" b="1" dirty="0">
                <a:solidFill>
                  <a:srgbClr val="000099"/>
                </a:solidFill>
              </a:rPr>
              <a:t>Durability in </a:t>
            </a:r>
            <a:r>
              <a:rPr lang="en-US" altLang="zh-CN" dirty="0">
                <a:effectLst>
                  <a:outerShdw blurRad="38100" dist="38100" dir="2700000" algn="tl">
                    <a:srgbClr val="C0C0C0"/>
                  </a:outerShdw>
                </a:effectLst>
              </a:rPr>
              <a:t>Example</a:t>
            </a:r>
            <a:endParaRPr lang="zh-CN" altLang="en-US" dirty="0"/>
          </a:p>
        </p:txBody>
      </p:sp>
      <p:sp>
        <p:nvSpPr>
          <p:cNvPr id="3" name="内容占位符 2">
            <a:extLst>
              <a:ext uri="{FF2B5EF4-FFF2-40B4-BE49-F238E27FC236}">
                <a16:creationId xmlns:a16="http://schemas.microsoft.com/office/drawing/2014/main" id="{56658857-F6A2-4F57-918B-C592C9BC54E9}"/>
              </a:ext>
            </a:extLst>
          </p:cNvPr>
          <p:cNvSpPr>
            <a:spLocks noGrp="1"/>
          </p:cNvSpPr>
          <p:nvPr>
            <p:ph idx="1"/>
          </p:nvPr>
        </p:nvSpPr>
        <p:spPr>
          <a:xfrm>
            <a:off x="198362" y="772634"/>
            <a:ext cx="11834414" cy="6123073"/>
          </a:xfrm>
        </p:spPr>
        <p:txBody>
          <a:bodyPr>
            <a:normAutofit/>
          </a:bodyPr>
          <a:lstStyle/>
          <a:p>
            <a:pPr marL="195263" indent="-195263" eaLnBrk="1" hangingPunct="1">
              <a:defRPr/>
            </a:pPr>
            <a:r>
              <a:rPr lang="en-US" altLang="en-US" dirty="0"/>
              <a:t>Once the user has been notified that the transaction has completed, the updates to the database by the transaction must </a:t>
            </a:r>
            <a:r>
              <a:rPr lang="en-US" altLang="en-US" b="1" dirty="0">
                <a:solidFill>
                  <a:srgbClr val="FF0000"/>
                </a:solidFill>
              </a:rPr>
              <a:t>persist</a:t>
            </a:r>
            <a:r>
              <a:rPr lang="en-US" altLang="en-US" dirty="0"/>
              <a:t> even if there are software or hardware failures</a:t>
            </a:r>
          </a:p>
          <a:p>
            <a:pPr marL="552451" lvl="1" indent="-195263">
              <a:defRPr/>
            </a:pPr>
            <a:r>
              <a:rPr lang="en-US" altLang="en-US" dirty="0"/>
              <a:t>the modified values of A and B in DB buffer should be reflected/write to database file on disk</a:t>
            </a:r>
          </a:p>
          <a:p>
            <a:pPr marL="552451" lvl="1" indent="-195263">
              <a:defRPr/>
            </a:pPr>
            <a:r>
              <a:rPr lang="en-US" altLang="zh-CN" dirty="0">
                <a:latin typeface="Times New Roman" pitchFamily="18" charset="0"/>
              </a:rPr>
              <a:t>/*</a:t>
            </a:r>
            <a:r>
              <a:rPr lang="zh-CN" altLang="en-US" dirty="0">
                <a:latin typeface="Times New Roman" pitchFamily="18" charset="0"/>
              </a:rPr>
              <a:t>事务一旦提交（成功完成），它对数据库中数据的改变就应该是永久性的</a:t>
            </a:r>
            <a:r>
              <a:rPr lang="en-US" altLang="zh-CN" dirty="0">
                <a:latin typeface="Times New Roman" pitchFamily="18" charset="0"/>
              </a:rPr>
              <a:t>——</a:t>
            </a:r>
            <a:r>
              <a:rPr lang="zh-CN" altLang="en-US" dirty="0">
                <a:latin typeface="Times New Roman" pitchFamily="18" charset="0"/>
              </a:rPr>
              <a:t>持久化，这些改变不随其后的数据库系统错误而丢失</a:t>
            </a:r>
            <a:endParaRPr lang="en-US" altLang="zh-CN" dirty="0">
              <a:latin typeface="Times New Roman" pitchFamily="18" charset="0"/>
            </a:endParaRPr>
          </a:p>
          <a:p>
            <a:pPr marL="195263" lvl="1" indent="-195263">
              <a:spcBef>
                <a:spcPts val="560"/>
              </a:spcBef>
              <a:buClr>
                <a:srgbClr val="0B32D9"/>
              </a:buClr>
              <a:buSzPct val="60000"/>
              <a:buFont typeface="Wingdings" panose="05000000000000000000" pitchFamily="2" charset="2"/>
              <a:buChar char="n"/>
              <a:defRPr/>
            </a:pPr>
            <a:r>
              <a:rPr lang="en-US" altLang="en-US" dirty="0"/>
              <a:t>Durability </a:t>
            </a:r>
            <a:r>
              <a:rPr lang="en-US" altLang="zh-CN" dirty="0"/>
              <a:t>is ensured by log-based recovery management component</a:t>
            </a:r>
          </a:p>
          <a:p>
            <a:pPr marL="195263" indent="-195263" eaLnBrk="1" hangingPunct="1">
              <a:defRPr/>
            </a:pPr>
            <a:endParaRPr lang="en-US" altLang="zh-CN" dirty="0"/>
          </a:p>
          <a:p>
            <a:pPr marL="195263" indent="-195263" eaLnBrk="1" hangingPunct="1">
              <a:defRPr/>
            </a:pPr>
            <a:r>
              <a:rPr lang="en-US" altLang="zh-CN" dirty="0"/>
              <a:t>E.g.1 the transfer of the $50 has taken place, the updates to the database by the transaction must persist even if there are software or hardware failures</a:t>
            </a:r>
          </a:p>
          <a:p>
            <a:pPr marL="195263" indent="-195263" eaLnBrk="1" hangingPunct="1">
              <a:defRPr/>
            </a:pPr>
            <a:endParaRPr lang="en-US" altLang="zh-CN" dirty="0"/>
          </a:p>
          <a:p>
            <a:pPr marL="195263" indent="-195263" eaLnBrk="1" hangingPunct="1">
              <a:defRPr/>
            </a:pPr>
            <a:r>
              <a:rPr lang="en-US" altLang="zh-CN" dirty="0"/>
              <a:t>E.g.2 the modifications on Y in Fig.15.0.3 </a:t>
            </a:r>
          </a:p>
          <a:p>
            <a:pPr marL="742950" lvl="1" indent="-285750" eaLnBrk="1" hangingPunct="1">
              <a:defRPr/>
            </a:pPr>
            <a:r>
              <a:rPr lang="en-US" altLang="zh-CN" dirty="0"/>
              <a:t>the modified results in local buffer/disk buffer should be reflected/</a:t>
            </a:r>
            <a:r>
              <a:rPr lang="zh-CN" altLang="en-US" dirty="0"/>
              <a:t>持久化</a:t>
            </a:r>
            <a:r>
              <a:rPr lang="en-US" altLang="zh-CN" dirty="0"/>
              <a:t> to the DB file on disk</a:t>
            </a:r>
          </a:p>
          <a:p>
            <a:pPr marL="195263" indent="-195263" eaLnBrk="1" hangingPunct="1">
              <a:defRPr/>
            </a:pPr>
            <a:endParaRPr lang="zh-CN" altLang="en-US" dirty="0"/>
          </a:p>
        </p:txBody>
      </p:sp>
      <p:sp>
        <p:nvSpPr>
          <p:cNvPr id="4" name="日期占位符 3">
            <a:extLst>
              <a:ext uri="{FF2B5EF4-FFF2-40B4-BE49-F238E27FC236}">
                <a16:creationId xmlns:a16="http://schemas.microsoft.com/office/drawing/2014/main" id="{DFF05C13-1937-42D2-9F6B-CC7364C3C7D6}"/>
              </a:ext>
            </a:extLst>
          </p:cNvPr>
          <p:cNvSpPr>
            <a:spLocks noGrp="1"/>
          </p:cNvSpPr>
          <p:nvPr>
            <p:ph type="dt" sz="half" idx="10"/>
          </p:nvPr>
        </p:nvSpPr>
        <p:spPr/>
        <p:txBody>
          <a:bodyPr/>
          <a:lstStyle/>
          <a:p>
            <a:fld id="{54F249E2-CA68-46E5-AA2B-F4547989E247}"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926D5330-6BAD-4D3C-8384-10A8F53DEB88}"/>
              </a:ext>
            </a:extLst>
          </p:cNvPr>
          <p:cNvSpPr>
            <a:spLocks noGrp="1"/>
          </p:cNvSpPr>
          <p:nvPr>
            <p:ph type="sldNum" sz="quarter" idx="12"/>
          </p:nvPr>
        </p:nvSpPr>
        <p:spPr/>
        <p:txBody>
          <a:bodyPr/>
          <a:lstStyle/>
          <a:p>
            <a:fld id="{47C4BD23-150C-4A56-8E66-9482A3FB2E80}" type="slidenum">
              <a:rPr lang="zh-CN" altLang="en-US" smtClean="0"/>
              <a:pPr/>
              <a:t>24</a:t>
            </a:fld>
            <a:endParaRPr lang="zh-CN" altLang="en-US" dirty="0"/>
          </a:p>
        </p:txBody>
      </p:sp>
      <p:sp>
        <p:nvSpPr>
          <p:cNvPr id="6" name="AutoShape 4">
            <a:hlinkClick r:id="rId2" action="ppaction://hlinksldjump" highlightClick="1"/>
            <a:extLst>
              <a:ext uri="{FF2B5EF4-FFF2-40B4-BE49-F238E27FC236}">
                <a16:creationId xmlns:a16="http://schemas.microsoft.com/office/drawing/2014/main" id="{95CFDC37-BB28-49C2-838E-D3FC588EE508}"/>
              </a:ext>
            </a:extLst>
          </p:cNvPr>
          <p:cNvSpPr>
            <a:spLocks noChangeArrowheads="1"/>
          </p:cNvSpPr>
          <p:nvPr/>
        </p:nvSpPr>
        <p:spPr bwMode="auto">
          <a:xfrm>
            <a:off x="5527469" y="5424242"/>
            <a:ext cx="304800" cy="1524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795249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ABADF1B-E7B1-4CD4-8250-A6CEB50A5713}"/>
              </a:ext>
            </a:extLst>
          </p:cNvPr>
          <p:cNvSpPr>
            <a:spLocks noGrp="1"/>
          </p:cNvSpPr>
          <p:nvPr>
            <p:ph idx="1"/>
          </p:nvPr>
        </p:nvSpPr>
        <p:spPr/>
        <p:txBody>
          <a:bodyPr/>
          <a:lstStyle/>
          <a:p>
            <a:r>
              <a:rPr lang="en-US" altLang="zh-CN" dirty="0">
                <a:latin typeface="+mn-lt"/>
              </a:rPr>
              <a:t>e.g.2. for T</a:t>
            </a:r>
            <a:r>
              <a:rPr lang="en-US" altLang="zh-CN" baseline="-25000" dirty="0">
                <a:latin typeface="+mn-lt"/>
              </a:rPr>
              <a:t>3</a:t>
            </a:r>
            <a:r>
              <a:rPr lang="en-US" altLang="zh-CN" dirty="0">
                <a:latin typeface="+mn-lt"/>
              </a:rPr>
              <a:t> in Fig.17.0.2    </a:t>
            </a:r>
            <a:endParaRPr lang="zh-CN" altLang="en-US" dirty="0">
              <a:latin typeface="+mn-lt"/>
            </a:endParaRPr>
          </a:p>
          <a:p>
            <a:endParaRPr lang="zh-CN" altLang="en-US" dirty="0"/>
          </a:p>
        </p:txBody>
      </p:sp>
      <p:sp>
        <p:nvSpPr>
          <p:cNvPr id="3" name="灯片编号占位符 2">
            <a:extLst>
              <a:ext uri="{FF2B5EF4-FFF2-40B4-BE49-F238E27FC236}">
                <a16:creationId xmlns:a16="http://schemas.microsoft.com/office/drawing/2014/main" id="{0493DDD5-418B-4B0A-A976-607962C1EE13}"/>
              </a:ext>
            </a:extLst>
          </p:cNvPr>
          <p:cNvSpPr>
            <a:spLocks noGrp="1"/>
          </p:cNvSpPr>
          <p:nvPr>
            <p:ph type="sldNum" sz="quarter" idx="12"/>
          </p:nvPr>
        </p:nvSpPr>
        <p:spPr/>
        <p:txBody>
          <a:bodyPr/>
          <a:lstStyle/>
          <a:p>
            <a:fld id="{47C4BD23-150C-4A56-8E66-9482A3FB2E80}" type="slidenum">
              <a:rPr lang="zh-CN" altLang="en-US" smtClean="0"/>
              <a:t>25</a:t>
            </a:fld>
            <a:endParaRPr lang="zh-CN" altLang="en-US"/>
          </a:p>
        </p:txBody>
      </p:sp>
      <p:sp>
        <p:nvSpPr>
          <p:cNvPr id="4" name="日期占位符 3">
            <a:extLst>
              <a:ext uri="{FF2B5EF4-FFF2-40B4-BE49-F238E27FC236}">
                <a16:creationId xmlns:a16="http://schemas.microsoft.com/office/drawing/2014/main" id="{81E6DDC7-CF25-49EF-9263-C211167064D7}"/>
              </a:ext>
            </a:extLst>
          </p:cNvPr>
          <p:cNvSpPr>
            <a:spLocks noGrp="1"/>
          </p:cNvSpPr>
          <p:nvPr>
            <p:ph type="dt" sz="half" idx="10"/>
          </p:nvPr>
        </p:nvSpPr>
        <p:spPr/>
        <p:txBody>
          <a:bodyPr/>
          <a:lstStyle/>
          <a:p>
            <a:fld id="{426F969A-3ECF-46B2-952F-577153DE058D}" type="datetime1">
              <a:rPr lang="zh-CN" altLang="en-US" smtClean="0"/>
              <a:t>2021/12/13</a:t>
            </a:fld>
            <a:endParaRPr lang="zh-CN" altLang="en-US" dirty="0"/>
          </a:p>
        </p:txBody>
      </p:sp>
      <p:sp>
        <p:nvSpPr>
          <p:cNvPr id="5" name="Text Box 7">
            <a:extLst>
              <a:ext uri="{FF2B5EF4-FFF2-40B4-BE49-F238E27FC236}">
                <a16:creationId xmlns:a16="http://schemas.microsoft.com/office/drawing/2014/main" id="{A69DB21D-748A-435E-A8FD-F082876EF9F4}"/>
              </a:ext>
            </a:extLst>
          </p:cNvPr>
          <p:cNvSpPr txBox="1">
            <a:spLocks noChangeArrowheads="1"/>
          </p:cNvSpPr>
          <p:nvPr/>
        </p:nvSpPr>
        <p:spPr bwMode="auto">
          <a:xfrm>
            <a:off x="1240155" y="1249982"/>
            <a:ext cx="795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i="1" dirty="0">
                <a:latin typeface="+mn-lt"/>
              </a:rPr>
              <a:t>begin-trans</a:t>
            </a:r>
            <a:r>
              <a:rPr lang="en-US" altLang="zh-CN" dirty="0">
                <a:latin typeface="+mn-lt"/>
              </a:rPr>
              <a:t>.;            </a:t>
            </a:r>
            <a:r>
              <a:rPr lang="en-US" altLang="zh-CN" b="1" dirty="0">
                <a:latin typeface="+mn-lt"/>
              </a:rPr>
              <a:t>update(A)</a:t>
            </a:r>
            <a:r>
              <a:rPr lang="en-US" altLang="zh-CN" dirty="0">
                <a:latin typeface="+mn-lt"/>
              </a:rPr>
              <a:t>  ;        </a:t>
            </a:r>
            <a:r>
              <a:rPr lang="en-US" altLang="zh-CN" b="1" dirty="0">
                <a:latin typeface="+mn-lt"/>
              </a:rPr>
              <a:t>update(B)</a:t>
            </a:r>
            <a:r>
              <a:rPr lang="en-US" altLang="zh-CN" dirty="0">
                <a:latin typeface="+mn-lt"/>
              </a:rPr>
              <a:t>  ;         </a:t>
            </a:r>
            <a:r>
              <a:rPr lang="en-US" altLang="zh-CN" i="1" dirty="0">
                <a:latin typeface="+mn-lt"/>
              </a:rPr>
              <a:t>commit</a:t>
            </a:r>
          </a:p>
        </p:txBody>
      </p:sp>
      <p:sp>
        <p:nvSpPr>
          <p:cNvPr id="6" name="AutoShape 8">
            <a:extLst>
              <a:ext uri="{FF2B5EF4-FFF2-40B4-BE49-F238E27FC236}">
                <a16:creationId xmlns:a16="http://schemas.microsoft.com/office/drawing/2014/main" id="{EFF0EBEC-A7AA-4B2B-804C-037E7EA5A300}"/>
              </a:ext>
            </a:extLst>
          </p:cNvPr>
          <p:cNvSpPr>
            <a:spLocks noChangeArrowheads="1"/>
          </p:cNvSpPr>
          <p:nvPr/>
        </p:nvSpPr>
        <p:spPr bwMode="auto">
          <a:xfrm>
            <a:off x="1184593" y="4586907"/>
            <a:ext cx="1365250" cy="846137"/>
          </a:xfrm>
          <a:prstGeom prst="can">
            <a:avLst>
              <a:gd name="adj" fmla="val 15199"/>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A=1000</a:t>
            </a:r>
          </a:p>
          <a:p>
            <a:pPr algn="ctr"/>
            <a:r>
              <a:rPr lang="en-US" altLang="zh-CN" sz="2000"/>
              <a:t>B=2000</a:t>
            </a:r>
          </a:p>
        </p:txBody>
      </p:sp>
      <p:sp>
        <p:nvSpPr>
          <p:cNvPr id="7" name="AutoShape 10">
            <a:extLst>
              <a:ext uri="{FF2B5EF4-FFF2-40B4-BE49-F238E27FC236}">
                <a16:creationId xmlns:a16="http://schemas.microsoft.com/office/drawing/2014/main" id="{EF6462DE-C762-4330-AB29-B8EF6A28FD23}"/>
              </a:ext>
            </a:extLst>
          </p:cNvPr>
          <p:cNvSpPr>
            <a:spLocks noChangeArrowheads="1"/>
          </p:cNvSpPr>
          <p:nvPr/>
        </p:nvSpPr>
        <p:spPr bwMode="auto">
          <a:xfrm>
            <a:off x="2929255" y="4674219"/>
            <a:ext cx="1365250" cy="846138"/>
          </a:xfrm>
          <a:prstGeom prst="can">
            <a:avLst>
              <a:gd name="adj" fmla="val 15199"/>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A=1000</a:t>
            </a:r>
          </a:p>
          <a:p>
            <a:pPr algn="ctr"/>
            <a:r>
              <a:rPr lang="en-US" altLang="zh-CN" sz="2000"/>
              <a:t>B=2000</a:t>
            </a:r>
          </a:p>
        </p:txBody>
      </p:sp>
      <p:sp>
        <p:nvSpPr>
          <p:cNvPr id="8" name="Line 11">
            <a:extLst>
              <a:ext uri="{FF2B5EF4-FFF2-40B4-BE49-F238E27FC236}">
                <a16:creationId xmlns:a16="http://schemas.microsoft.com/office/drawing/2014/main" id="{42685D33-B516-4ADD-BDF1-1122CAC495FC}"/>
              </a:ext>
            </a:extLst>
          </p:cNvPr>
          <p:cNvSpPr>
            <a:spLocks noChangeShapeType="1"/>
          </p:cNvSpPr>
          <p:nvPr/>
        </p:nvSpPr>
        <p:spPr bwMode="auto">
          <a:xfrm flipH="1">
            <a:off x="2819718" y="1699244"/>
            <a:ext cx="14287" cy="2795588"/>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 name="Line 12">
            <a:extLst>
              <a:ext uri="{FF2B5EF4-FFF2-40B4-BE49-F238E27FC236}">
                <a16:creationId xmlns:a16="http://schemas.microsoft.com/office/drawing/2014/main" id="{78A31B7B-EC1B-492D-963E-E7896737607B}"/>
              </a:ext>
            </a:extLst>
          </p:cNvPr>
          <p:cNvSpPr>
            <a:spLocks noChangeShapeType="1"/>
          </p:cNvSpPr>
          <p:nvPr/>
        </p:nvSpPr>
        <p:spPr bwMode="auto">
          <a:xfrm>
            <a:off x="7844155" y="1799257"/>
            <a:ext cx="0" cy="2849562"/>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AutoShape 13">
            <a:extLst>
              <a:ext uri="{FF2B5EF4-FFF2-40B4-BE49-F238E27FC236}">
                <a16:creationId xmlns:a16="http://schemas.microsoft.com/office/drawing/2014/main" id="{DC84A162-69D8-4C00-885F-EE2A6B03087D}"/>
              </a:ext>
            </a:extLst>
          </p:cNvPr>
          <p:cNvSpPr>
            <a:spLocks noChangeArrowheads="1"/>
          </p:cNvSpPr>
          <p:nvPr/>
        </p:nvSpPr>
        <p:spPr bwMode="auto">
          <a:xfrm>
            <a:off x="4675505" y="1935782"/>
            <a:ext cx="955675" cy="612775"/>
          </a:xfrm>
          <a:prstGeom prst="roundRect">
            <a:avLst>
              <a:gd name="adj"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a=950</a:t>
            </a:r>
          </a:p>
        </p:txBody>
      </p:sp>
      <p:sp>
        <p:nvSpPr>
          <p:cNvPr id="11" name="AutoShape 15">
            <a:extLst>
              <a:ext uri="{FF2B5EF4-FFF2-40B4-BE49-F238E27FC236}">
                <a16:creationId xmlns:a16="http://schemas.microsoft.com/office/drawing/2014/main" id="{18D04630-3B1A-4999-895A-D4A75B20D620}"/>
              </a:ext>
            </a:extLst>
          </p:cNvPr>
          <p:cNvSpPr>
            <a:spLocks noChangeArrowheads="1"/>
          </p:cNvSpPr>
          <p:nvPr/>
        </p:nvSpPr>
        <p:spPr bwMode="auto">
          <a:xfrm>
            <a:off x="6316980" y="1938957"/>
            <a:ext cx="1022350" cy="638175"/>
          </a:xfrm>
          <a:prstGeom prst="roundRect">
            <a:avLst>
              <a:gd name="adj"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a=950</a:t>
            </a:r>
          </a:p>
          <a:p>
            <a:pPr algn="ctr"/>
            <a:r>
              <a:rPr lang="en-US" altLang="zh-CN" sz="2000"/>
              <a:t>b=2050</a:t>
            </a:r>
          </a:p>
        </p:txBody>
      </p:sp>
      <p:sp>
        <p:nvSpPr>
          <p:cNvPr id="12" name="Text Box 16">
            <a:extLst>
              <a:ext uri="{FF2B5EF4-FFF2-40B4-BE49-F238E27FC236}">
                <a16:creationId xmlns:a16="http://schemas.microsoft.com/office/drawing/2014/main" id="{8BA32AA1-AF43-45CD-9881-0E51D9BC70D2}"/>
              </a:ext>
            </a:extLst>
          </p:cNvPr>
          <p:cNvSpPr txBox="1">
            <a:spLocks noChangeArrowheads="1"/>
          </p:cNvSpPr>
          <p:nvPr/>
        </p:nvSpPr>
        <p:spPr bwMode="auto">
          <a:xfrm>
            <a:off x="868680" y="1800844"/>
            <a:ext cx="1422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sz="2000" dirty="0">
                <a:latin typeface="+mn-lt"/>
              </a:rPr>
              <a:t>local buffer </a:t>
            </a:r>
          </a:p>
          <a:p>
            <a:pPr algn="ctr" eaLnBrk="1" hangingPunct="1"/>
            <a:r>
              <a:rPr lang="en-US" altLang="zh-CN" sz="2000" dirty="0">
                <a:latin typeface="+mn-lt"/>
              </a:rPr>
              <a:t>for T</a:t>
            </a:r>
            <a:r>
              <a:rPr lang="en-US" altLang="zh-CN" sz="2000" baseline="-25000" dirty="0">
                <a:latin typeface="+mn-lt"/>
              </a:rPr>
              <a:t>3</a:t>
            </a:r>
          </a:p>
        </p:txBody>
      </p:sp>
      <p:sp>
        <p:nvSpPr>
          <p:cNvPr id="13" name="Text Box 17">
            <a:extLst>
              <a:ext uri="{FF2B5EF4-FFF2-40B4-BE49-F238E27FC236}">
                <a16:creationId xmlns:a16="http://schemas.microsoft.com/office/drawing/2014/main" id="{94D27521-A559-4B9C-B9AD-CA71B5CE9076}"/>
              </a:ext>
            </a:extLst>
          </p:cNvPr>
          <p:cNvSpPr txBox="1">
            <a:spLocks noChangeArrowheads="1"/>
          </p:cNvSpPr>
          <p:nvPr/>
        </p:nvSpPr>
        <p:spPr bwMode="auto">
          <a:xfrm>
            <a:off x="1065530" y="3318494"/>
            <a:ext cx="12890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latin typeface="+mn-lt"/>
              </a:rPr>
              <a:t>disk buffer</a:t>
            </a:r>
          </a:p>
        </p:txBody>
      </p:sp>
      <p:sp>
        <p:nvSpPr>
          <p:cNvPr id="14" name="AutoShape 18">
            <a:extLst>
              <a:ext uri="{FF2B5EF4-FFF2-40B4-BE49-F238E27FC236}">
                <a16:creationId xmlns:a16="http://schemas.microsoft.com/office/drawing/2014/main" id="{475822FE-E97D-4BE2-B190-BECF5F612690}"/>
              </a:ext>
            </a:extLst>
          </p:cNvPr>
          <p:cNvSpPr>
            <a:spLocks noChangeArrowheads="1"/>
          </p:cNvSpPr>
          <p:nvPr/>
        </p:nvSpPr>
        <p:spPr bwMode="auto">
          <a:xfrm>
            <a:off x="4496118" y="3324844"/>
            <a:ext cx="1257300" cy="641350"/>
          </a:xfrm>
          <a:prstGeom prst="hexagon">
            <a:avLst>
              <a:gd name="adj" fmla="val 36140"/>
              <a:gd name="vf" fmla="val 11547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 </a:t>
            </a:r>
            <a:r>
              <a:rPr lang="en-US" altLang="zh-CN" sz="2000"/>
              <a:t>a=950</a:t>
            </a:r>
          </a:p>
        </p:txBody>
      </p:sp>
      <p:sp>
        <p:nvSpPr>
          <p:cNvPr id="15" name="AutoShape 20">
            <a:extLst>
              <a:ext uri="{FF2B5EF4-FFF2-40B4-BE49-F238E27FC236}">
                <a16:creationId xmlns:a16="http://schemas.microsoft.com/office/drawing/2014/main" id="{39FA76E8-733B-4935-9E6A-49A62BD196C9}"/>
              </a:ext>
            </a:extLst>
          </p:cNvPr>
          <p:cNvSpPr>
            <a:spLocks noChangeArrowheads="1"/>
          </p:cNvSpPr>
          <p:nvPr/>
        </p:nvSpPr>
        <p:spPr bwMode="auto">
          <a:xfrm>
            <a:off x="6313805" y="3369294"/>
            <a:ext cx="1257300" cy="641350"/>
          </a:xfrm>
          <a:prstGeom prst="hexagon">
            <a:avLst>
              <a:gd name="adj" fmla="val 31929"/>
              <a:gd name="vf" fmla="val 11547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 </a:t>
            </a:r>
            <a:r>
              <a:rPr lang="en-US" altLang="zh-CN" sz="2000"/>
              <a:t>a=950</a:t>
            </a:r>
          </a:p>
          <a:p>
            <a:pPr algn="ctr"/>
            <a:r>
              <a:rPr lang="en-US" altLang="zh-CN" sz="2000"/>
              <a:t>b=2050</a:t>
            </a:r>
          </a:p>
        </p:txBody>
      </p:sp>
      <p:sp>
        <p:nvSpPr>
          <p:cNvPr id="16" name="Line 23">
            <a:extLst>
              <a:ext uri="{FF2B5EF4-FFF2-40B4-BE49-F238E27FC236}">
                <a16:creationId xmlns:a16="http://schemas.microsoft.com/office/drawing/2014/main" id="{11AA7288-DC6E-4CDC-A7EC-454EC2B29855}"/>
              </a:ext>
            </a:extLst>
          </p:cNvPr>
          <p:cNvSpPr>
            <a:spLocks noChangeShapeType="1"/>
          </p:cNvSpPr>
          <p:nvPr/>
        </p:nvSpPr>
        <p:spPr bwMode="auto">
          <a:xfrm flipH="1">
            <a:off x="5139055" y="2559669"/>
            <a:ext cx="0" cy="804863"/>
          </a:xfrm>
          <a:prstGeom prst="line">
            <a:avLst/>
          </a:prstGeom>
          <a:noFill/>
          <a:ln w="127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Line 24">
            <a:extLst>
              <a:ext uri="{FF2B5EF4-FFF2-40B4-BE49-F238E27FC236}">
                <a16:creationId xmlns:a16="http://schemas.microsoft.com/office/drawing/2014/main" id="{5A4A3E8F-A01C-41B7-B384-8DDD4F56DA23}"/>
              </a:ext>
            </a:extLst>
          </p:cNvPr>
          <p:cNvSpPr>
            <a:spLocks noChangeShapeType="1"/>
          </p:cNvSpPr>
          <p:nvPr/>
        </p:nvSpPr>
        <p:spPr bwMode="auto">
          <a:xfrm flipH="1">
            <a:off x="6875780" y="2605707"/>
            <a:ext cx="0" cy="804862"/>
          </a:xfrm>
          <a:prstGeom prst="line">
            <a:avLst/>
          </a:prstGeom>
          <a:noFill/>
          <a:ln w="127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8" name="Group 26">
            <a:extLst>
              <a:ext uri="{FF2B5EF4-FFF2-40B4-BE49-F238E27FC236}">
                <a16:creationId xmlns:a16="http://schemas.microsoft.com/office/drawing/2014/main" id="{F4695729-7DBC-4129-9A8D-90C36D4718C2}"/>
              </a:ext>
            </a:extLst>
          </p:cNvPr>
          <p:cNvGrpSpPr>
            <a:grpSpLocks/>
          </p:cNvGrpSpPr>
          <p:nvPr/>
        </p:nvGrpSpPr>
        <p:grpSpPr bwMode="auto">
          <a:xfrm>
            <a:off x="8321993" y="3329607"/>
            <a:ext cx="1422400" cy="2208212"/>
            <a:chOff x="3703" y="2574"/>
            <a:chExt cx="896" cy="1391"/>
          </a:xfrm>
        </p:grpSpPr>
        <p:sp>
          <p:nvSpPr>
            <p:cNvPr id="19" name="AutoShape 21">
              <a:extLst>
                <a:ext uri="{FF2B5EF4-FFF2-40B4-BE49-F238E27FC236}">
                  <a16:creationId xmlns:a16="http://schemas.microsoft.com/office/drawing/2014/main" id="{E80D6EB0-6745-431C-97FE-A34CE523F10C}"/>
                </a:ext>
              </a:extLst>
            </p:cNvPr>
            <p:cNvSpPr>
              <a:spLocks noChangeArrowheads="1"/>
            </p:cNvSpPr>
            <p:nvPr/>
          </p:nvSpPr>
          <p:spPr bwMode="auto">
            <a:xfrm>
              <a:off x="3703" y="2574"/>
              <a:ext cx="792" cy="404"/>
            </a:xfrm>
            <a:prstGeom prst="hexagon">
              <a:avLst>
                <a:gd name="adj" fmla="val 31929"/>
                <a:gd name="vf" fmla="val 11547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 </a:t>
              </a:r>
              <a:r>
                <a:rPr lang="en-US" altLang="zh-CN" sz="2000"/>
                <a:t>a=950</a:t>
              </a:r>
            </a:p>
            <a:p>
              <a:pPr algn="ctr"/>
              <a:r>
                <a:rPr lang="en-US" altLang="zh-CN" sz="2000"/>
                <a:t>b=2050</a:t>
              </a:r>
            </a:p>
          </p:txBody>
        </p:sp>
        <p:sp>
          <p:nvSpPr>
            <p:cNvPr id="20" name="AutoShape 22">
              <a:extLst>
                <a:ext uri="{FF2B5EF4-FFF2-40B4-BE49-F238E27FC236}">
                  <a16:creationId xmlns:a16="http://schemas.microsoft.com/office/drawing/2014/main" id="{9D1D7579-4AA2-4C8B-B33F-731E703D1BDF}"/>
                </a:ext>
              </a:extLst>
            </p:cNvPr>
            <p:cNvSpPr>
              <a:spLocks noChangeArrowheads="1"/>
            </p:cNvSpPr>
            <p:nvPr/>
          </p:nvSpPr>
          <p:spPr bwMode="auto">
            <a:xfrm>
              <a:off x="3739" y="3432"/>
              <a:ext cx="860" cy="533"/>
            </a:xfrm>
            <a:prstGeom prst="can">
              <a:avLst>
                <a:gd name="adj" fmla="val 15199"/>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A=950</a:t>
              </a:r>
            </a:p>
            <a:p>
              <a:pPr algn="ctr"/>
              <a:r>
                <a:rPr lang="en-US" altLang="zh-CN" sz="2000"/>
                <a:t>B=2050</a:t>
              </a:r>
            </a:p>
          </p:txBody>
        </p:sp>
        <p:sp>
          <p:nvSpPr>
            <p:cNvPr id="21" name="Line 25">
              <a:extLst>
                <a:ext uri="{FF2B5EF4-FFF2-40B4-BE49-F238E27FC236}">
                  <a16:creationId xmlns:a16="http://schemas.microsoft.com/office/drawing/2014/main" id="{65BF2CBA-57C3-478B-BCDC-0BD8E838F566}"/>
                </a:ext>
              </a:extLst>
            </p:cNvPr>
            <p:cNvSpPr>
              <a:spLocks noChangeShapeType="1"/>
            </p:cNvSpPr>
            <p:nvPr/>
          </p:nvSpPr>
          <p:spPr bwMode="auto">
            <a:xfrm flipH="1">
              <a:off x="4136" y="2987"/>
              <a:ext cx="0" cy="507"/>
            </a:xfrm>
            <a:prstGeom prst="line">
              <a:avLst/>
            </a:prstGeom>
            <a:noFill/>
            <a:ln w="127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2" name="AutoShape 28">
            <a:extLst>
              <a:ext uri="{FF2B5EF4-FFF2-40B4-BE49-F238E27FC236}">
                <a16:creationId xmlns:a16="http://schemas.microsoft.com/office/drawing/2014/main" id="{D2C04B9A-88A3-488A-B97E-0874BFB7324F}"/>
              </a:ext>
            </a:extLst>
          </p:cNvPr>
          <p:cNvSpPr>
            <a:spLocks noChangeArrowheads="1"/>
          </p:cNvSpPr>
          <p:nvPr/>
        </p:nvSpPr>
        <p:spPr bwMode="auto">
          <a:xfrm>
            <a:off x="2926080" y="3326432"/>
            <a:ext cx="1257300" cy="641350"/>
          </a:xfrm>
          <a:prstGeom prst="hexagon">
            <a:avLst>
              <a:gd name="adj" fmla="val 36140"/>
              <a:gd name="vf" fmla="val 11547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 </a:t>
            </a:r>
            <a:r>
              <a:rPr lang="en-US" altLang="zh-CN" sz="2000"/>
              <a:t>a=1000</a:t>
            </a:r>
          </a:p>
        </p:txBody>
      </p:sp>
      <p:sp>
        <p:nvSpPr>
          <p:cNvPr id="23" name="Line 29">
            <a:extLst>
              <a:ext uri="{FF2B5EF4-FFF2-40B4-BE49-F238E27FC236}">
                <a16:creationId xmlns:a16="http://schemas.microsoft.com/office/drawing/2014/main" id="{BB8961D8-3101-4861-B553-3EFD7F0BBD28}"/>
              </a:ext>
            </a:extLst>
          </p:cNvPr>
          <p:cNvSpPr>
            <a:spLocks noChangeShapeType="1"/>
          </p:cNvSpPr>
          <p:nvPr/>
        </p:nvSpPr>
        <p:spPr bwMode="auto">
          <a:xfrm flipH="1">
            <a:off x="3569018" y="2561257"/>
            <a:ext cx="0" cy="804862"/>
          </a:xfrm>
          <a:prstGeom prst="line">
            <a:avLst/>
          </a:prstGeom>
          <a:noFill/>
          <a:ln w="12700">
            <a:solidFill>
              <a:srgbClr val="FF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30">
            <a:extLst>
              <a:ext uri="{FF2B5EF4-FFF2-40B4-BE49-F238E27FC236}">
                <a16:creationId xmlns:a16="http://schemas.microsoft.com/office/drawing/2014/main" id="{62CB3CC8-92E1-4A8B-9DF9-2EC80702516E}"/>
              </a:ext>
            </a:extLst>
          </p:cNvPr>
          <p:cNvSpPr>
            <a:spLocks noChangeShapeType="1"/>
          </p:cNvSpPr>
          <p:nvPr/>
        </p:nvSpPr>
        <p:spPr bwMode="auto">
          <a:xfrm flipV="1">
            <a:off x="3583305" y="3972544"/>
            <a:ext cx="0" cy="75723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AutoShape 31">
            <a:extLst>
              <a:ext uri="{FF2B5EF4-FFF2-40B4-BE49-F238E27FC236}">
                <a16:creationId xmlns:a16="http://schemas.microsoft.com/office/drawing/2014/main" id="{1E966689-A6EC-49C8-B1B7-99C0922D326D}"/>
              </a:ext>
            </a:extLst>
          </p:cNvPr>
          <p:cNvSpPr>
            <a:spLocks noChangeArrowheads="1"/>
          </p:cNvSpPr>
          <p:nvPr/>
        </p:nvSpPr>
        <p:spPr bwMode="auto">
          <a:xfrm>
            <a:off x="3119755" y="1965944"/>
            <a:ext cx="955675" cy="612775"/>
          </a:xfrm>
          <a:prstGeom prst="roundRect">
            <a:avLst>
              <a:gd name="adj"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a=1000</a:t>
            </a:r>
          </a:p>
        </p:txBody>
      </p:sp>
      <p:sp>
        <p:nvSpPr>
          <p:cNvPr id="26" name="AutoShape 32">
            <a:extLst>
              <a:ext uri="{FF2B5EF4-FFF2-40B4-BE49-F238E27FC236}">
                <a16:creationId xmlns:a16="http://schemas.microsoft.com/office/drawing/2014/main" id="{57F7E3C6-6927-40AD-B63A-DEAAB5999B26}"/>
              </a:ext>
            </a:extLst>
          </p:cNvPr>
          <p:cNvSpPr>
            <a:spLocks noChangeArrowheads="1"/>
          </p:cNvSpPr>
          <p:nvPr/>
        </p:nvSpPr>
        <p:spPr bwMode="auto">
          <a:xfrm>
            <a:off x="6016943" y="4661519"/>
            <a:ext cx="1365250" cy="846138"/>
          </a:xfrm>
          <a:prstGeom prst="can">
            <a:avLst>
              <a:gd name="adj" fmla="val 15199"/>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A=1000</a:t>
            </a:r>
          </a:p>
          <a:p>
            <a:pPr algn="ctr"/>
            <a:r>
              <a:rPr lang="en-US" altLang="zh-CN" sz="2000"/>
              <a:t>B=2000</a:t>
            </a:r>
          </a:p>
        </p:txBody>
      </p:sp>
      <p:sp>
        <p:nvSpPr>
          <p:cNvPr id="27" name="AutoShape 6">
            <a:hlinkClick r:id="rId2" action="ppaction://hlinksldjump" highlightClick="1"/>
            <a:extLst>
              <a:ext uri="{FF2B5EF4-FFF2-40B4-BE49-F238E27FC236}">
                <a16:creationId xmlns:a16="http://schemas.microsoft.com/office/drawing/2014/main" id="{DF25DEDF-7764-4885-BE3B-321A85828D2E}"/>
              </a:ext>
            </a:extLst>
          </p:cNvPr>
          <p:cNvSpPr>
            <a:spLocks noChangeArrowheads="1"/>
          </p:cNvSpPr>
          <p:nvPr/>
        </p:nvSpPr>
        <p:spPr bwMode="auto">
          <a:xfrm>
            <a:off x="3798888" y="413369"/>
            <a:ext cx="341312" cy="1778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03376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51DB0F-79C4-417C-AD7D-D2C363D1E9A1}"/>
              </a:ext>
            </a:extLst>
          </p:cNvPr>
          <p:cNvSpPr>
            <a:spLocks noGrp="1"/>
          </p:cNvSpPr>
          <p:nvPr>
            <p:ph type="title"/>
          </p:nvPr>
        </p:nvSpPr>
        <p:spPr/>
        <p:txBody>
          <a:bodyPr/>
          <a:lstStyle/>
          <a:p>
            <a:r>
              <a:rPr lang="en-US" altLang="zh-CN" dirty="0"/>
              <a:t>ACID Properties</a:t>
            </a:r>
            <a:endParaRPr lang="zh-CN" altLang="en-US" dirty="0"/>
          </a:p>
        </p:txBody>
      </p:sp>
      <p:sp>
        <p:nvSpPr>
          <p:cNvPr id="3" name="内容占位符 2">
            <a:extLst>
              <a:ext uri="{FF2B5EF4-FFF2-40B4-BE49-F238E27FC236}">
                <a16:creationId xmlns:a16="http://schemas.microsoft.com/office/drawing/2014/main" id="{425FB38D-11C6-4CB0-B027-91F38D34366B}"/>
              </a:ext>
            </a:extLst>
          </p:cNvPr>
          <p:cNvSpPr>
            <a:spLocks noGrp="1"/>
          </p:cNvSpPr>
          <p:nvPr>
            <p:ph idx="1"/>
          </p:nvPr>
        </p:nvSpPr>
        <p:spPr/>
        <p:txBody>
          <a:bodyPr/>
          <a:lstStyle/>
          <a:p>
            <a:pPr marL="0" indent="0">
              <a:buNone/>
            </a:pPr>
            <a:r>
              <a:rPr lang="en-US" altLang="zh-CN" dirty="0">
                <a:ea typeface="ＭＳ Ｐゴシック" pitchFamily="34" charset="-128"/>
                <a:cs typeface="Times New Roman" pitchFamily="18" charset="0"/>
              </a:rPr>
              <a:t>To preserve the integrity of data the database system must ensure:</a:t>
            </a:r>
            <a:endParaRPr lang="en-US" altLang="zh-CN" b="1" dirty="0">
              <a:solidFill>
                <a:srgbClr val="000099"/>
              </a:solidFill>
              <a:ea typeface="ＭＳ Ｐゴシック" pitchFamily="34" charset="-128"/>
              <a:cs typeface="Times New Roman" pitchFamily="18" charset="0"/>
            </a:endParaRPr>
          </a:p>
          <a:p>
            <a:r>
              <a:rPr lang="en-US" altLang="zh-CN" b="1" dirty="0">
                <a:solidFill>
                  <a:srgbClr val="000099"/>
                </a:solidFill>
                <a:ea typeface="ＭＳ Ｐゴシック" pitchFamily="34" charset="-128"/>
                <a:cs typeface="Times New Roman" pitchFamily="18" charset="0"/>
              </a:rPr>
              <a:t>Atomicity</a:t>
            </a:r>
            <a:r>
              <a:rPr lang="en-US" altLang="zh-CN" b="1" dirty="0">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 Either all operations of the transaction are properly reflected in the database or none are.</a:t>
            </a:r>
          </a:p>
          <a:p>
            <a:r>
              <a:rPr lang="en-US" altLang="zh-CN" b="1" dirty="0">
                <a:solidFill>
                  <a:srgbClr val="000099"/>
                </a:solidFill>
                <a:ea typeface="ＭＳ Ｐゴシック" pitchFamily="34" charset="-128"/>
                <a:cs typeface="Times New Roman" pitchFamily="18" charset="0"/>
              </a:rPr>
              <a:t>Consistency</a:t>
            </a:r>
            <a:r>
              <a:rPr lang="en-US" altLang="zh-CN" b="1" dirty="0">
                <a:ea typeface="ＭＳ Ｐゴシック" pitchFamily="34" charset="-128"/>
                <a:cs typeface="Times New Roman" pitchFamily="18" charset="0"/>
              </a:rPr>
              <a:t>.</a:t>
            </a:r>
            <a:r>
              <a:rPr lang="en-US" altLang="zh-CN" dirty="0">
                <a:ea typeface="ＭＳ Ｐゴシック" pitchFamily="34" charset="-128"/>
                <a:cs typeface="Times New Roman" pitchFamily="18" charset="0"/>
              </a:rPr>
              <a:t>  Execution of a transaction in isolation preserves the consistency of the database</a:t>
            </a:r>
          </a:p>
          <a:p>
            <a:endParaRPr lang="en-US" altLang="zh-CN" b="1" dirty="0">
              <a:solidFill>
                <a:srgbClr val="000099"/>
              </a:solidFill>
              <a:ea typeface="ＭＳ Ｐゴシック" pitchFamily="34" charset="-128"/>
              <a:cs typeface="Times New Roman" pitchFamily="18" charset="0"/>
            </a:endParaRPr>
          </a:p>
          <a:p>
            <a:r>
              <a:rPr lang="en-US" altLang="zh-CN" b="1" dirty="0">
                <a:solidFill>
                  <a:srgbClr val="000099"/>
                </a:solidFill>
                <a:ea typeface="ＭＳ Ｐゴシック" pitchFamily="34" charset="-128"/>
                <a:cs typeface="Times New Roman" pitchFamily="18" charset="0"/>
              </a:rPr>
              <a:t>Isolation</a:t>
            </a:r>
            <a:r>
              <a:rPr lang="en-US" altLang="zh-CN" b="1" dirty="0">
                <a:ea typeface="ＭＳ Ｐゴシック" pitchFamily="34" charset="-128"/>
                <a:cs typeface="Times New Roman" pitchFamily="18" charset="0"/>
              </a:rPr>
              <a:t>.</a:t>
            </a:r>
            <a:r>
              <a:rPr lang="en-US" altLang="zh-CN" dirty="0">
                <a:ea typeface="ＭＳ Ｐゴシック" pitchFamily="34" charset="-128"/>
                <a:cs typeface="Times New Roman" pitchFamily="18" charset="0"/>
              </a:rPr>
              <a:t>  Although multiple transactions may execute concurrently, each transaction must be unaware of other concurrently executing transactions.  Intermediate transaction results must be hidden from other concurrently executed transactions.  </a:t>
            </a:r>
          </a:p>
          <a:p>
            <a:pPr lvl="1"/>
            <a:r>
              <a:rPr lang="en-US" altLang="zh-CN" dirty="0">
                <a:ea typeface="ＭＳ Ｐゴシック" pitchFamily="34" charset="-128"/>
                <a:cs typeface="Times New Roman" pitchFamily="18" charset="0"/>
              </a:rPr>
              <a:t>That is, for every pair of transactions </a:t>
            </a:r>
            <a:r>
              <a:rPr lang="en-US" altLang="zh-CN" i="1" dirty="0" err="1">
                <a:ea typeface="ＭＳ Ｐゴシック" pitchFamily="34" charset="-128"/>
                <a:cs typeface="Times New Roman" pitchFamily="18" charset="0"/>
              </a:rPr>
              <a:t>T</a:t>
            </a:r>
            <a:r>
              <a:rPr lang="en-US" altLang="zh-CN" i="1" baseline="-25000" dirty="0" err="1">
                <a:ea typeface="ＭＳ Ｐゴシック" pitchFamily="34" charset="-128"/>
                <a:cs typeface="Times New Roman" pitchFamily="18" charset="0"/>
              </a:rPr>
              <a:t>i</a:t>
            </a:r>
            <a:r>
              <a:rPr lang="en-US" altLang="zh-CN" i="1" dirty="0">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and </a:t>
            </a:r>
            <a:r>
              <a:rPr lang="en-US" altLang="zh-CN" i="1" dirty="0" err="1">
                <a:ea typeface="ＭＳ Ｐゴシック" pitchFamily="34" charset="-128"/>
                <a:cs typeface="Times New Roman" pitchFamily="18" charset="0"/>
              </a:rPr>
              <a:t>T</a:t>
            </a:r>
            <a:r>
              <a:rPr lang="en-US" altLang="zh-CN" i="1" baseline="-25000" dirty="0" err="1">
                <a:ea typeface="ＭＳ Ｐゴシック" pitchFamily="34" charset="-128"/>
                <a:cs typeface="Times New Roman" pitchFamily="18" charset="0"/>
              </a:rPr>
              <a:t>j</a:t>
            </a:r>
            <a:r>
              <a:rPr lang="en-US" altLang="zh-CN" i="1" dirty="0">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it appears to </a:t>
            </a:r>
            <a:r>
              <a:rPr lang="en-US" altLang="zh-CN" i="1" dirty="0" err="1">
                <a:ea typeface="ＭＳ Ｐゴシック" pitchFamily="34" charset="-128"/>
                <a:cs typeface="Times New Roman" pitchFamily="18" charset="0"/>
              </a:rPr>
              <a:t>T</a:t>
            </a:r>
            <a:r>
              <a:rPr lang="en-US" altLang="zh-CN" i="1" baseline="-25000" dirty="0" err="1">
                <a:ea typeface="ＭＳ Ｐゴシック" pitchFamily="34" charset="-128"/>
                <a:cs typeface="Times New Roman" pitchFamily="18" charset="0"/>
              </a:rPr>
              <a:t>i</a:t>
            </a:r>
            <a:r>
              <a:rPr lang="en-US" altLang="zh-CN" i="1" dirty="0">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that either </a:t>
            </a:r>
            <a:r>
              <a:rPr lang="en-US" altLang="zh-CN" i="1" dirty="0" err="1">
                <a:ea typeface="ＭＳ Ｐゴシック" pitchFamily="34" charset="-128"/>
                <a:cs typeface="Times New Roman" pitchFamily="18" charset="0"/>
              </a:rPr>
              <a:t>T</a:t>
            </a:r>
            <a:r>
              <a:rPr lang="en-US" altLang="zh-CN" i="1" baseline="-25000" dirty="0" err="1">
                <a:ea typeface="ＭＳ Ｐゴシック" pitchFamily="34" charset="-128"/>
                <a:cs typeface="Times New Roman" pitchFamily="18" charset="0"/>
              </a:rPr>
              <a:t>j</a:t>
            </a:r>
            <a:r>
              <a:rPr lang="en-US" altLang="zh-CN" i="1" dirty="0">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finished execution before </a:t>
            </a:r>
            <a:r>
              <a:rPr lang="en-US" altLang="zh-CN" i="1" dirty="0" err="1">
                <a:ea typeface="ＭＳ Ｐゴシック" pitchFamily="34" charset="-128"/>
                <a:cs typeface="Times New Roman" pitchFamily="18" charset="0"/>
              </a:rPr>
              <a:t>T</a:t>
            </a:r>
            <a:r>
              <a:rPr lang="en-US" altLang="zh-CN" i="1" baseline="-25000" dirty="0" err="1">
                <a:ea typeface="ＭＳ Ｐゴシック" pitchFamily="34" charset="-128"/>
                <a:cs typeface="Times New Roman" pitchFamily="18" charset="0"/>
              </a:rPr>
              <a:t>i</a:t>
            </a:r>
            <a:r>
              <a:rPr lang="en-US" altLang="zh-CN" dirty="0">
                <a:ea typeface="ＭＳ Ｐゴシック" pitchFamily="34" charset="-128"/>
                <a:cs typeface="Times New Roman" pitchFamily="18" charset="0"/>
              </a:rPr>
              <a:t> started, or </a:t>
            </a:r>
            <a:r>
              <a:rPr lang="en-US" altLang="zh-CN" i="1" dirty="0" err="1">
                <a:ea typeface="ＭＳ Ｐゴシック" pitchFamily="34" charset="-128"/>
                <a:cs typeface="Times New Roman" pitchFamily="18" charset="0"/>
              </a:rPr>
              <a:t>T</a:t>
            </a:r>
            <a:r>
              <a:rPr lang="en-US" altLang="zh-CN" i="1" baseline="-25000" dirty="0" err="1">
                <a:ea typeface="ＭＳ Ｐゴシック" pitchFamily="34" charset="-128"/>
                <a:cs typeface="Times New Roman" pitchFamily="18" charset="0"/>
              </a:rPr>
              <a:t>j</a:t>
            </a:r>
            <a:r>
              <a:rPr lang="en-US" altLang="zh-CN" dirty="0">
                <a:ea typeface="ＭＳ Ｐゴシック" pitchFamily="34" charset="-128"/>
                <a:cs typeface="Times New Roman" pitchFamily="18" charset="0"/>
              </a:rPr>
              <a:t> started execution after </a:t>
            </a:r>
            <a:r>
              <a:rPr lang="en-US" altLang="zh-CN" i="1" dirty="0" err="1">
                <a:ea typeface="ＭＳ Ｐゴシック" pitchFamily="34" charset="-128"/>
                <a:cs typeface="Times New Roman" pitchFamily="18" charset="0"/>
              </a:rPr>
              <a:t>T</a:t>
            </a:r>
            <a:r>
              <a:rPr lang="en-US" altLang="zh-CN" i="1" baseline="-25000" dirty="0" err="1">
                <a:ea typeface="ＭＳ Ｐゴシック" pitchFamily="34" charset="-128"/>
                <a:cs typeface="Times New Roman" pitchFamily="18" charset="0"/>
              </a:rPr>
              <a:t>i</a:t>
            </a:r>
            <a:r>
              <a:rPr lang="en-US" altLang="zh-CN" dirty="0">
                <a:ea typeface="ＭＳ Ｐゴシック" pitchFamily="34" charset="-128"/>
                <a:cs typeface="Times New Roman" pitchFamily="18" charset="0"/>
              </a:rPr>
              <a:t> finished——</a:t>
            </a:r>
            <a:r>
              <a:rPr lang="zh-CN" altLang="en-US" dirty="0">
                <a:ea typeface="ＭＳ Ｐゴシック" pitchFamily="34" charset="-128"/>
                <a:cs typeface="Times New Roman" pitchFamily="18" charset="0"/>
              </a:rPr>
              <a:t>好像两者串行执行</a:t>
            </a:r>
            <a:endParaRPr lang="en-US" altLang="zh-CN" dirty="0">
              <a:ea typeface="ＭＳ Ｐゴシック" pitchFamily="34" charset="-128"/>
              <a:cs typeface="Times New Roman" pitchFamily="18" charset="0"/>
            </a:endParaRPr>
          </a:p>
          <a:p>
            <a:r>
              <a:rPr lang="en-US" altLang="zh-CN" b="1" dirty="0">
                <a:solidFill>
                  <a:srgbClr val="000099"/>
                </a:solidFill>
                <a:ea typeface="ＭＳ Ｐゴシック" pitchFamily="34" charset="-128"/>
                <a:cs typeface="Times New Roman" pitchFamily="18" charset="0"/>
              </a:rPr>
              <a:t>Durability</a:t>
            </a:r>
            <a:r>
              <a:rPr lang="en-US" altLang="zh-CN" b="1" dirty="0">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After a transaction completes successfully, the changes it has made to the database persist, even if there are system failures</a:t>
            </a:r>
          </a:p>
          <a:p>
            <a:endParaRPr lang="zh-CN" altLang="en-US" dirty="0"/>
          </a:p>
        </p:txBody>
      </p:sp>
      <p:sp>
        <p:nvSpPr>
          <p:cNvPr id="4" name="日期占位符 3">
            <a:extLst>
              <a:ext uri="{FF2B5EF4-FFF2-40B4-BE49-F238E27FC236}">
                <a16:creationId xmlns:a16="http://schemas.microsoft.com/office/drawing/2014/main" id="{4DD20664-9583-4C96-A418-19A65463EFE3}"/>
              </a:ext>
            </a:extLst>
          </p:cNvPr>
          <p:cNvSpPr>
            <a:spLocks noGrp="1"/>
          </p:cNvSpPr>
          <p:nvPr>
            <p:ph type="dt" sz="half" idx="10"/>
          </p:nvPr>
        </p:nvSpPr>
        <p:spPr/>
        <p:txBody>
          <a:bodyPr/>
          <a:lstStyle/>
          <a:p>
            <a:fld id="{4E62368B-0644-4973-89C7-156F25A90BEC}"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AC41E180-08DC-47D4-8E70-81659660A5CA}"/>
              </a:ext>
            </a:extLst>
          </p:cNvPr>
          <p:cNvSpPr>
            <a:spLocks noGrp="1"/>
          </p:cNvSpPr>
          <p:nvPr>
            <p:ph type="sldNum" sz="quarter" idx="12"/>
          </p:nvPr>
        </p:nvSpPr>
        <p:spPr/>
        <p:txBody>
          <a:bodyPr/>
          <a:lstStyle/>
          <a:p>
            <a:fld id="{47C4BD23-150C-4A56-8E66-9482A3FB2E80}" type="slidenum">
              <a:rPr lang="zh-CN" altLang="en-US" smtClean="0"/>
              <a:pPr/>
              <a:t>26</a:t>
            </a:fld>
            <a:endParaRPr lang="zh-CN" altLang="en-US" dirty="0"/>
          </a:p>
        </p:txBody>
      </p:sp>
    </p:spTree>
    <p:extLst>
      <p:ext uri="{BB962C8B-B14F-4D97-AF65-F5344CB8AC3E}">
        <p14:creationId xmlns:p14="http://schemas.microsoft.com/office/powerpoint/2010/main" val="4251666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075D2-91B2-4B9C-B62C-DF1867A1847D}"/>
              </a:ext>
            </a:extLst>
          </p:cNvPr>
          <p:cNvSpPr>
            <a:spLocks noGrp="1"/>
          </p:cNvSpPr>
          <p:nvPr>
            <p:ph type="title"/>
          </p:nvPr>
        </p:nvSpPr>
        <p:spPr/>
        <p:txBody>
          <a:bodyPr/>
          <a:lstStyle/>
          <a:p>
            <a:r>
              <a:rPr lang="en-US" altLang="zh-CN" dirty="0"/>
              <a:t>ACID Properties</a:t>
            </a:r>
            <a:endParaRPr lang="zh-CN" altLang="en-US" dirty="0"/>
          </a:p>
        </p:txBody>
      </p:sp>
      <p:sp>
        <p:nvSpPr>
          <p:cNvPr id="3" name="内容占位符 2">
            <a:extLst>
              <a:ext uri="{FF2B5EF4-FFF2-40B4-BE49-F238E27FC236}">
                <a16:creationId xmlns:a16="http://schemas.microsoft.com/office/drawing/2014/main" id="{D20F9ABC-CF5E-4582-A5CE-08B5B36AF2F0}"/>
              </a:ext>
            </a:extLst>
          </p:cNvPr>
          <p:cNvSpPr>
            <a:spLocks noGrp="1"/>
          </p:cNvSpPr>
          <p:nvPr>
            <p:ph idx="1"/>
          </p:nvPr>
        </p:nvSpPr>
        <p:spPr/>
        <p:txBody>
          <a:bodyPr/>
          <a:lstStyle/>
          <a:p>
            <a:r>
              <a:rPr lang="en-US" altLang="zh-CN" dirty="0"/>
              <a:t>ACID mechanisms in DBS </a:t>
            </a:r>
          </a:p>
          <a:p>
            <a:pPr lvl="1"/>
            <a:r>
              <a:rPr lang="en-US" altLang="zh-CN" dirty="0"/>
              <a:t>A :  transaction management / recovery management component</a:t>
            </a:r>
          </a:p>
          <a:p>
            <a:pPr lvl="1"/>
            <a:r>
              <a:rPr lang="en-US" altLang="zh-CN" dirty="0"/>
              <a:t>C:   programmer/transaction designer, integrity constraints testing mechanism in DBMS</a:t>
            </a:r>
          </a:p>
          <a:p>
            <a:pPr lvl="1"/>
            <a:r>
              <a:rPr lang="en-US" altLang="zh-CN" dirty="0"/>
              <a:t>I:   concurrency control component</a:t>
            </a:r>
          </a:p>
          <a:p>
            <a:pPr lvl="1"/>
            <a:r>
              <a:rPr lang="en-US" altLang="zh-CN" dirty="0"/>
              <a:t>D:  recovery management component</a:t>
            </a:r>
          </a:p>
          <a:p>
            <a:endParaRPr lang="zh-CN" altLang="en-US" dirty="0"/>
          </a:p>
        </p:txBody>
      </p:sp>
      <p:sp>
        <p:nvSpPr>
          <p:cNvPr id="4" name="日期占位符 3">
            <a:extLst>
              <a:ext uri="{FF2B5EF4-FFF2-40B4-BE49-F238E27FC236}">
                <a16:creationId xmlns:a16="http://schemas.microsoft.com/office/drawing/2014/main" id="{E0C5260D-0910-4E86-B686-F4C9FAD8507D}"/>
              </a:ext>
            </a:extLst>
          </p:cNvPr>
          <p:cNvSpPr>
            <a:spLocks noGrp="1"/>
          </p:cNvSpPr>
          <p:nvPr>
            <p:ph type="dt" sz="half" idx="10"/>
          </p:nvPr>
        </p:nvSpPr>
        <p:spPr/>
        <p:txBody>
          <a:bodyPr/>
          <a:lstStyle/>
          <a:p>
            <a:fld id="{85550D76-E30B-423C-958A-AD099BC7891B}"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D07402C8-174D-4C94-BEA4-788B4FBF01A8}"/>
              </a:ext>
            </a:extLst>
          </p:cNvPr>
          <p:cNvSpPr>
            <a:spLocks noGrp="1"/>
          </p:cNvSpPr>
          <p:nvPr>
            <p:ph type="sldNum" sz="quarter" idx="12"/>
          </p:nvPr>
        </p:nvSpPr>
        <p:spPr/>
        <p:txBody>
          <a:bodyPr/>
          <a:lstStyle/>
          <a:p>
            <a:fld id="{47C4BD23-150C-4A56-8E66-9482A3FB2E80}" type="slidenum">
              <a:rPr lang="zh-CN" altLang="en-US" smtClean="0"/>
              <a:pPr/>
              <a:t>27</a:t>
            </a:fld>
            <a:endParaRPr lang="zh-CN" altLang="en-US" dirty="0"/>
          </a:p>
        </p:txBody>
      </p:sp>
    </p:spTree>
    <p:extLst>
      <p:ext uri="{BB962C8B-B14F-4D97-AF65-F5344CB8AC3E}">
        <p14:creationId xmlns:p14="http://schemas.microsoft.com/office/powerpoint/2010/main" val="203651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10F9D-BED1-4D2C-B866-FA59F71A61A2}"/>
              </a:ext>
            </a:extLst>
          </p:cNvPr>
          <p:cNvSpPr>
            <a:spLocks noGrp="1"/>
          </p:cNvSpPr>
          <p:nvPr>
            <p:ph type="title"/>
          </p:nvPr>
        </p:nvSpPr>
        <p:spPr/>
        <p:txBody>
          <a:bodyPr/>
          <a:lstStyle/>
          <a:p>
            <a:r>
              <a:rPr lang="en-US" altLang="zh-CN" dirty="0">
                <a:solidFill>
                  <a:srgbClr val="000099"/>
                </a:solidFill>
                <a:ea typeface="ＭＳ Ｐゴシック" pitchFamily="34" charset="-128"/>
                <a:cs typeface="Times New Roman" pitchFamily="18" charset="0"/>
              </a:rPr>
              <a:t>17.4 Transaction Atomicity and </a:t>
            </a:r>
            <a:r>
              <a:rPr lang="en-US" altLang="zh-CN" b="1" dirty="0">
                <a:solidFill>
                  <a:srgbClr val="000099"/>
                </a:solidFill>
                <a:ea typeface="ＭＳ Ｐゴシック" pitchFamily="34" charset="-128"/>
                <a:cs typeface="Times New Roman" pitchFamily="18" charset="0"/>
              </a:rPr>
              <a:t>Durability</a:t>
            </a:r>
            <a:r>
              <a:rPr lang="en-US" altLang="zh-CN" dirty="0">
                <a:solidFill>
                  <a:srgbClr val="000099"/>
                </a:solidFill>
                <a:ea typeface="ＭＳ Ｐゴシック" pitchFamily="34" charset="-128"/>
                <a:cs typeface="Times New Roman" pitchFamily="18" charset="0"/>
              </a:rPr>
              <a:t>/</a:t>
            </a:r>
            <a:r>
              <a:rPr lang="en-US" altLang="zh-CN" dirty="0">
                <a:solidFill>
                  <a:srgbClr val="FF0000"/>
                </a:solidFill>
                <a:ea typeface="ＭＳ Ｐゴシック" pitchFamily="34" charset="-128"/>
                <a:cs typeface="Times New Roman" pitchFamily="18" charset="0"/>
              </a:rPr>
              <a:t>States</a:t>
            </a:r>
            <a:endParaRPr lang="zh-CN" altLang="en-US" dirty="0">
              <a:solidFill>
                <a:srgbClr val="FF0000"/>
              </a:solidFill>
              <a:ea typeface="ＭＳ Ｐゴシック" pitchFamily="34" charset="-128"/>
              <a:cs typeface="Times New Roman" pitchFamily="18" charset="0"/>
            </a:endParaRPr>
          </a:p>
        </p:txBody>
      </p:sp>
      <p:sp>
        <p:nvSpPr>
          <p:cNvPr id="3" name="内容占位符 2">
            <a:extLst>
              <a:ext uri="{FF2B5EF4-FFF2-40B4-BE49-F238E27FC236}">
                <a16:creationId xmlns:a16="http://schemas.microsoft.com/office/drawing/2014/main" id="{710A7295-F9A4-46EE-B5C4-12F151BA824C}"/>
              </a:ext>
            </a:extLst>
          </p:cNvPr>
          <p:cNvSpPr>
            <a:spLocks noGrp="1"/>
          </p:cNvSpPr>
          <p:nvPr>
            <p:ph idx="1"/>
          </p:nvPr>
        </p:nvSpPr>
        <p:spPr>
          <a:xfrm>
            <a:off x="198362" y="772634"/>
            <a:ext cx="11834414" cy="6170606"/>
          </a:xfrm>
        </p:spPr>
        <p:txBody>
          <a:bodyPr>
            <a:normAutofit fontScale="92500" lnSpcReduction="10000"/>
          </a:bodyPr>
          <a:lstStyle/>
          <a:p>
            <a:r>
              <a:rPr lang="en-US" altLang="zh-CN" dirty="0"/>
              <a:t>A transaction is termed </a:t>
            </a:r>
            <a:r>
              <a:rPr lang="en-US" altLang="zh-CN" dirty="0">
                <a:solidFill>
                  <a:srgbClr val="FF0000"/>
                </a:solidFill>
              </a:rPr>
              <a:t>aborted</a:t>
            </a:r>
            <a:r>
              <a:rPr lang="en-US" altLang="zh-CN" dirty="0"/>
              <a:t>(</a:t>
            </a:r>
            <a:r>
              <a:rPr lang="zh-CN" altLang="en-US" dirty="0"/>
              <a:t>夭折</a:t>
            </a:r>
            <a:r>
              <a:rPr lang="en-US" altLang="zh-CN" dirty="0"/>
              <a:t>), if it may not complete its execution successfully </a:t>
            </a:r>
          </a:p>
          <a:p>
            <a:r>
              <a:rPr lang="en-US" altLang="zh-CN" dirty="0"/>
              <a:t>A transaction is said to be </a:t>
            </a:r>
            <a:r>
              <a:rPr lang="en-US" altLang="zh-CN" dirty="0">
                <a:solidFill>
                  <a:srgbClr val="FF0000"/>
                </a:solidFill>
              </a:rPr>
              <a:t>committed</a:t>
            </a:r>
            <a:r>
              <a:rPr lang="en-US" altLang="zh-CN" dirty="0"/>
              <a:t>(</a:t>
            </a:r>
            <a:r>
              <a:rPr lang="zh-CN" altLang="en-US" dirty="0"/>
              <a:t>提交</a:t>
            </a:r>
            <a:r>
              <a:rPr lang="en-US" altLang="zh-CN" dirty="0"/>
              <a:t>), if it completes its execution successfully</a:t>
            </a:r>
          </a:p>
          <a:p>
            <a:r>
              <a:rPr lang="en-US" altLang="zh-CN" dirty="0"/>
              <a:t>Once the changes caused by an aborted transaction has been </a:t>
            </a:r>
            <a:r>
              <a:rPr lang="en-US" altLang="zh-CN" dirty="0">
                <a:solidFill>
                  <a:srgbClr val="FF0000"/>
                </a:solidFill>
              </a:rPr>
              <a:t>undone</a:t>
            </a:r>
            <a:r>
              <a:rPr lang="en-US" altLang="zh-CN" dirty="0"/>
              <a:t>(</a:t>
            </a:r>
            <a:r>
              <a:rPr lang="zh-CN" altLang="en-US" dirty="0"/>
              <a:t>撤销</a:t>
            </a:r>
            <a:r>
              <a:rPr lang="en-US" altLang="zh-CN" dirty="0"/>
              <a:t>), the transaction is said to be </a:t>
            </a:r>
            <a:r>
              <a:rPr lang="en-US" altLang="zh-CN" dirty="0">
                <a:solidFill>
                  <a:srgbClr val="FF0000"/>
                </a:solidFill>
              </a:rPr>
              <a:t>rollback</a:t>
            </a:r>
            <a:r>
              <a:rPr lang="en-US" altLang="zh-CN" dirty="0"/>
              <a:t>(</a:t>
            </a:r>
            <a:r>
              <a:rPr lang="zh-CN" altLang="en-US" dirty="0"/>
              <a:t>回滚</a:t>
            </a:r>
            <a:r>
              <a:rPr lang="en-US" altLang="zh-CN" dirty="0"/>
              <a:t>)</a:t>
            </a:r>
          </a:p>
          <a:p>
            <a:r>
              <a:rPr lang="en-US" altLang="zh-CN" dirty="0"/>
              <a:t>A transaction is said to have </a:t>
            </a:r>
            <a:r>
              <a:rPr lang="en-US" altLang="zh-CN" dirty="0">
                <a:solidFill>
                  <a:srgbClr val="FF0000"/>
                </a:solidFill>
              </a:rPr>
              <a:t>terminated</a:t>
            </a:r>
            <a:r>
              <a:rPr lang="en-US" altLang="zh-CN" dirty="0"/>
              <a:t>(</a:t>
            </a:r>
            <a:r>
              <a:rPr lang="zh-CN" altLang="en-US" dirty="0"/>
              <a:t>结束</a:t>
            </a:r>
            <a:r>
              <a:rPr lang="en-US" altLang="zh-CN" dirty="0"/>
              <a:t>), if it has either committed or aborted</a:t>
            </a:r>
          </a:p>
          <a:p>
            <a:r>
              <a:rPr lang="en-US" altLang="zh-CN" b="1" dirty="0">
                <a:solidFill>
                  <a:srgbClr val="000099"/>
                </a:solidFill>
              </a:rPr>
              <a:t>Transaction state</a:t>
            </a:r>
          </a:p>
          <a:p>
            <a:pPr lvl="1"/>
            <a:r>
              <a:rPr lang="en-US" altLang="en-US" dirty="0"/>
              <a:t>the stage that the transaction goes through during its life-cycle</a:t>
            </a:r>
          </a:p>
          <a:p>
            <a:r>
              <a:rPr lang="en-US" altLang="en-US" b="1" dirty="0">
                <a:solidFill>
                  <a:srgbClr val="000099"/>
                </a:solidFill>
              </a:rPr>
              <a:t>Active</a:t>
            </a:r>
            <a:r>
              <a:rPr lang="en-US" altLang="en-US" b="1" dirty="0">
                <a:solidFill>
                  <a:schemeClr val="tx2"/>
                </a:solidFill>
              </a:rPr>
              <a:t> </a:t>
            </a:r>
            <a:r>
              <a:rPr lang="en-US" altLang="en-US" dirty="0"/>
              <a:t>–</a:t>
            </a:r>
            <a:r>
              <a:rPr lang="en-US" altLang="en-US" b="1" dirty="0">
                <a:solidFill>
                  <a:schemeClr val="tx2"/>
                </a:solidFill>
              </a:rPr>
              <a:t> </a:t>
            </a:r>
            <a:r>
              <a:rPr lang="en-US" altLang="en-US" dirty="0"/>
              <a:t>the initial state; the transaction stays in this state while it is executing</a:t>
            </a:r>
          </a:p>
          <a:p>
            <a:r>
              <a:rPr lang="en-US" altLang="en-US" b="1" dirty="0">
                <a:solidFill>
                  <a:srgbClr val="000099"/>
                </a:solidFill>
              </a:rPr>
              <a:t>Partially committed</a:t>
            </a:r>
            <a:r>
              <a:rPr lang="en-US" altLang="en-US" b="1" dirty="0">
                <a:solidFill>
                  <a:schemeClr val="tx2"/>
                </a:solidFill>
              </a:rPr>
              <a:t> </a:t>
            </a:r>
            <a:r>
              <a:rPr lang="en-US" altLang="en-US" dirty="0"/>
              <a:t>–</a:t>
            </a:r>
            <a:r>
              <a:rPr lang="en-US" altLang="en-US" b="1" dirty="0">
                <a:solidFill>
                  <a:schemeClr val="tx2"/>
                </a:solidFill>
              </a:rPr>
              <a:t> </a:t>
            </a:r>
            <a:r>
              <a:rPr lang="en-US" altLang="en-US" dirty="0"/>
              <a:t>after the final statement, e.g. commit, has been executed.</a:t>
            </a:r>
          </a:p>
          <a:p>
            <a:r>
              <a:rPr lang="en-US" altLang="en-US" b="1" dirty="0">
                <a:solidFill>
                  <a:srgbClr val="000099"/>
                </a:solidFill>
              </a:rPr>
              <a:t>Failed</a:t>
            </a:r>
            <a:r>
              <a:rPr lang="en-US" altLang="en-US" b="1" dirty="0">
                <a:solidFill>
                  <a:schemeClr val="tx2"/>
                </a:solidFill>
              </a:rPr>
              <a:t> </a:t>
            </a:r>
            <a:r>
              <a:rPr lang="en-US" altLang="en-US" sz="1600" b="1" dirty="0"/>
              <a:t>-- </a:t>
            </a:r>
            <a:r>
              <a:rPr lang="en-US" altLang="en-US" dirty="0"/>
              <a:t>after the discovery that normal execution can no longer proceed.</a:t>
            </a:r>
          </a:p>
          <a:p>
            <a:r>
              <a:rPr lang="en-US" altLang="en-US" b="1" dirty="0">
                <a:solidFill>
                  <a:srgbClr val="000099"/>
                </a:solidFill>
              </a:rPr>
              <a:t>Aborted</a:t>
            </a:r>
            <a:r>
              <a:rPr lang="en-US" altLang="en-US" b="1" dirty="0">
                <a:solidFill>
                  <a:schemeClr val="tx2"/>
                </a:solidFill>
              </a:rPr>
              <a:t> </a:t>
            </a:r>
            <a:r>
              <a:rPr lang="en-US" altLang="en-US" dirty="0"/>
              <a:t>– after the transaction has been rolled back and the database restored to its state prior to the start of the transaction.  Two options after it has been aborted:</a:t>
            </a:r>
          </a:p>
          <a:p>
            <a:pPr lvl="1"/>
            <a:r>
              <a:rPr lang="en-US" altLang="en-US" dirty="0"/>
              <a:t>Restart the transaction</a:t>
            </a:r>
          </a:p>
          <a:p>
            <a:pPr lvl="2"/>
            <a:r>
              <a:rPr lang="en-US" altLang="en-US" dirty="0"/>
              <a:t> Can be done only if no internal logical error</a:t>
            </a:r>
          </a:p>
          <a:p>
            <a:pPr lvl="1"/>
            <a:r>
              <a:rPr lang="en-US" altLang="en-US" dirty="0"/>
              <a:t>Kill the transaction</a:t>
            </a:r>
          </a:p>
          <a:p>
            <a:r>
              <a:rPr lang="en-US" altLang="en-US" b="1" dirty="0">
                <a:solidFill>
                  <a:srgbClr val="000099"/>
                </a:solidFill>
              </a:rPr>
              <a:t>Committed</a:t>
            </a:r>
            <a:r>
              <a:rPr lang="en-US" altLang="en-US" b="1" dirty="0">
                <a:solidFill>
                  <a:schemeClr val="tx2"/>
                </a:solidFill>
              </a:rPr>
              <a:t> </a:t>
            </a:r>
            <a:r>
              <a:rPr lang="en-US" altLang="en-US" dirty="0"/>
              <a:t>– after successful completion.</a:t>
            </a:r>
            <a:endParaRPr lang="en-US" altLang="zh-CN" dirty="0"/>
          </a:p>
        </p:txBody>
      </p:sp>
      <p:sp>
        <p:nvSpPr>
          <p:cNvPr id="4" name="日期占位符 3">
            <a:extLst>
              <a:ext uri="{FF2B5EF4-FFF2-40B4-BE49-F238E27FC236}">
                <a16:creationId xmlns:a16="http://schemas.microsoft.com/office/drawing/2014/main" id="{60DB2F48-0A92-4BDA-9149-6B8C111025A0}"/>
              </a:ext>
            </a:extLst>
          </p:cNvPr>
          <p:cNvSpPr>
            <a:spLocks noGrp="1"/>
          </p:cNvSpPr>
          <p:nvPr>
            <p:ph type="dt" sz="half" idx="10"/>
          </p:nvPr>
        </p:nvSpPr>
        <p:spPr/>
        <p:txBody>
          <a:bodyPr/>
          <a:lstStyle/>
          <a:p>
            <a:fld id="{A6677551-3BDE-4272-ADC6-2C89DA77BF50}"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DF764507-CAFE-4BB1-8D32-FB72235BA86D}"/>
              </a:ext>
            </a:extLst>
          </p:cNvPr>
          <p:cNvSpPr>
            <a:spLocks noGrp="1"/>
          </p:cNvSpPr>
          <p:nvPr>
            <p:ph type="sldNum" sz="quarter" idx="12"/>
          </p:nvPr>
        </p:nvSpPr>
        <p:spPr/>
        <p:txBody>
          <a:bodyPr/>
          <a:lstStyle/>
          <a:p>
            <a:fld id="{47C4BD23-150C-4A56-8E66-9482A3FB2E80}" type="slidenum">
              <a:rPr lang="zh-CN" altLang="en-US" smtClean="0"/>
              <a:pPr/>
              <a:t>28</a:t>
            </a:fld>
            <a:endParaRPr lang="zh-CN" altLang="en-US" dirty="0"/>
          </a:p>
        </p:txBody>
      </p:sp>
    </p:spTree>
    <p:extLst>
      <p:ext uri="{BB962C8B-B14F-4D97-AF65-F5344CB8AC3E}">
        <p14:creationId xmlns:p14="http://schemas.microsoft.com/office/powerpoint/2010/main" val="2341112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5FA35-FE8B-428A-979D-0D1BED1F12F9}"/>
              </a:ext>
            </a:extLst>
          </p:cNvPr>
          <p:cNvSpPr>
            <a:spLocks noGrp="1"/>
          </p:cNvSpPr>
          <p:nvPr>
            <p:ph type="title"/>
          </p:nvPr>
        </p:nvSpPr>
        <p:spPr/>
        <p:txBody>
          <a:bodyPr/>
          <a:lstStyle/>
          <a:p>
            <a:r>
              <a:rPr lang="en-US" altLang="zh-CN" sz="2800" dirty="0">
                <a:solidFill>
                  <a:schemeClr val="tx2"/>
                </a:solidFill>
              </a:rPr>
              <a:t>Transaction  States</a:t>
            </a:r>
            <a:endParaRPr lang="zh-CN" altLang="en-US" dirty="0"/>
          </a:p>
        </p:txBody>
      </p:sp>
      <p:sp>
        <p:nvSpPr>
          <p:cNvPr id="4" name="日期占位符 3">
            <a:extLst>
              <a:ext uri="{FF2B5EF4-FFF2-40B4-BE49-F238E27FC236}">
                <a16:creationId xmlns:a16="http://schemas.microsoft.com/office/drawing/2014/main" id="{DEC6ADF5-AD80-4077-97B8-579C6E5C1158}"/>
              </a:ext>
            </a:extLst>
          </p:cNvPr>
          <p:cNvSpPr>
            <a:spLocks noGrp="1"/>
          </p:cNvSpPr>
          <p:nvPr>
            <p:ph type="dt" sz="half" idx="10"/>
          </p:nvPr>
        </p:nvSpPr>
        <p:spPr/>
        <p:txBody>
          <a:bodyPr/>
          <a:lstStyle/>
          <a:p>
            <a:fld id="{A3DBDCA9-F3CE-4A66-A98A-94790091DA3E}"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E99D6975-B581-4906-BED6-7C8E7BF28E01}"/>
              </a:ext>
            </a:extLst>
          </p:cNvPr>
          <p:cNvSpPr>
            <a:spLocks noGrp="1"/>
          </p:cNvSpPr>
          <p:nvPr>
            <p:ph type="sldNum" sz="quarter" idx="12"/>
          </p:nvPr>
        </p:nvSpPr>
        <p:spPr/>
        <p:txBody>
          <a:bodyPr/>
          <a:lstStyle/>
          <a:p>
            <a:fld id="{47C4BD23-150C-4A56-8E66-9482A3FB2E80}" type="slidenum">
              <a:rPr lang="zh-CN" altLang="en-US" smtClean="0"/>
              <a:pPr/>
              <a:t>29</a:t>
            </a:fld>
            <a:endParaRPr lang="zh-CN" altLang="en-US" dirty="0"/>
          </a:p>
        </p:txBody>
      </p:sp>
      <p:pic>
        <p:nvPicPr>
          <p:cNvPr id="6" name="Picture 2">
            <a:extLst>
              <a:ext uri="{FF2B5EF4-FFF2-40B4-BE49-F238E27FC236}">
                <a16:creationId xmlns:a16="http://schemas.microsoft.com/office/drawing/2014/main" id="{FF0842FF-1CAC-45FD-AB25-A958795D9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336" t="3281" r="11911" b="1619"/>
          <a:stretch>
            <a:fillRect/>
          </a:stretch>
        </p:blipFill>
        <p:spPr bwMode="auto">
          <a:xfrm>
            <a:off x="3681730" y="1158240"/>
            <a:ext cx="5092700" cy="4210050"/>
          </a:xfrm>
          <a:prstGeom prst="rect">
            <a:avLst/>
          </a:prstGeom>
          <a:solidFill>
            <a:schemeClr val="bg1"/>
          </a:solidFill>
          <a:ln>
            <a:noFill/>
          </a:ln>
          <a:effectLst/>
          <a:extLst>
            <a:ext uri="{91240B29-F687-4F45-9708-019B960494DF}">
              <a14:hiddenLine xmlns:a14="http://schemas.microsoft.com/office/drawing/2010/main" w="76200" cmpd="tri">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3">
            <a:extLst>
              <a:ext uri="{FF2B5EF4-FFF2-40B4-BE49-F238E27FC236}">
                <a16:creationId xmlns:a16="http://schemas.microsoft.com/office/drawing/2014/main" id="{CFA75F96-0C62-4676-91C2-B0BF05F9BC82}"/>
              </a:ext>
            </a:extLst>
          </p:cNvPr>
          <p:cNvSpPr txBox="1">
            <a:spLocks noChangeArrowheads="1"/>
          </p:cNvSpPr>
          <p:nvPr/>
        </p:nvSpPr>
        <p:spPr bwMode="auto">
          <a:xfrm rot="16200000">
            <a:off x="2261245" y="1924041"/>
            <a:ext cx="553998" cy="228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dirty="0">
                <a:latin typeface="+mn-lt"/>
              </a:rPr>
              <a:t>begin-transaction</a:t>
            </a:r>
            <a:endParaRPr kumimoji="0" lang="zh-CN" altLang="en-US" dirty="0">
              <a:latin typeface="+mn-lt"/>
            </a:endParaRPr>
          </a:p>
        </p:txBody>
      </p:sp>
      <p:sp>
        <p:nvSpPr>
          <p:cNvPr id="8" name="Line 4">
            <a:extLst>
              <a:ext uri="{FF2B5EF4-FFF2-40B4-BE49-F238E27FC236}">
                <a16:creationId xmlns:a16="http://schemas.microsoft.com/office/drawing/2014/main" id="{F91C1479-940C-4036-870B-DB832B05CD0A}"/>
              </a:ext>
            </a:extLst>
          </p:cNvPr>
          <p:cNvSpPr>
            <a:spLocks noChangeShapeType="1"/>
          </p:cNvSpPr>
          <p:nvPr/>
        </p:nvSpPr>
        <p:spPr bwMode="auto">
          <a:xfrm>
            <a:off x="2875280" y="3291840"/>
            <a:ext cx="8382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a:p>
        </p:txBody>
      </p:sp>
      <p:sp>
        <p:nvSpPr>
          <p:cNvPr id="9" name="Text Box 5">
            <a:extLst>
              <a:ext uri="{FF2B5EF4-FFF2-40B4-BE49-F238E27FC236}">
                <a16:creationId xmlns:a16="http://schemas.microsoft.com/office/drawing/2014/main" id="{7C3B180B-EEB1-4973-B359-3AE8BBA3AECF}"/>
              </a:ext>
            </a:extLst>
          </p:cNvPr>
          <p:cNvSpPr txBox="1">
            <a:spLocks noChangeArrowheads="1"/>
          </p:cNvSpPr>
          <p:nvPr/>
        </p:nvSpPr>
        <p:spPr bwMode="auto">
          <a:xfrm>
            <a:off x="3927178" y="2087880"/>
            <a:ext cx="11374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dirty="0">
                <a:solidFill>
                  <a:srgbClr val="2D0EE4"/>
                </a:solidFill>
                <a:latin typeface="+mn-lt"/>
              </a:rPr>
              <a:t>commit</a:t>
            </a:r>
            <a:endParaRPr kumimoji="0" lang="zh-CN" altLang="en-US" dirty="0">
              <a:solidFill>
                <a:srgbClr val="2D0EE4"/>
              </a:solidFill>
              <a:latin typeface="+mn-lt"/>
            </a:endParaRPr>
          </a:p>
        </p:txBody>
      </p:sp>
      <p:sp>
        <p:nvSpPr>
          <p:cNvPr id="10" name="Text Box 6">
            <a:extLst>
              <a:ext uri="{FF2B5EF4-FFF2-40B4-BE49-F238E27FC236}">
                <a16:creationId xmlns:a16="http://schemas.microsoft.com/office/drawing/2014/main" id="{44DAFFA6-1632-4B9A-9F65-0D12154460D2}"/>
              </a:ext>
            </a:extLst>
          </p:cNvPr>
          <p:cNvSpPr txBox="1">
            <a:spLocks noChangeArrowheads="1"/>
          </p:cNvSpPr>
          <p:nvPr/>
        </p:nvSpPr>
        <p:spPr bwMode="auto">
          <a:xfrm>
            <a:off x="4012903" y="4021455"/>
            <a:ext cx="1181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dirty="0">
                <a:solidFill>
                  <a:srgbClr val="2D0EE4"/>
                </a:solidFill>
                <a:latin typeface="+mn-lt"/>
              </a:rPr>
              <a:t>rollback</a:t>
            </a:r>
          </a:p>
        </p:txBody>
      </p:sp>
      <p:sp>
        <p:nvSpPr>
          <p:cNvPr id="11" name="Text Box 7">
            <a:extLst>
              <a:ext uri="{FF2B5EF4-FFF2-40B4-BE49-F238E27FC236}">
                <a16:creationId xmlns:a16="http://schemas.microsoft.com/office/drawing/2014/main" id="{51CEE58E-E687-4271-98BA-83AAB2BDB526}"/>
              </a:ext>
            </a:extLst>
          </p:cNvPr>
          <p:cNvSpPr txBox="1">
            <a:spLocks noChangeArrowheads="1"/>
          </p:cNvSpPr>
          <p:nvPr/>
        </p:nvSpPr>
        <p:spPr bwMode="auto">
          <a:xfrm>
            <a:off x="3789680" y="5654040"/>
            <a:ext cx="525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dirty="0">
                <a:latin typeface="+mn-lt"/>
              </a:rPr>
              <a:t>Fig.17.1. State diagram of  a transaction </a:t>
            </a:r>
          </a:p>
        </p:txBody>
      </p:sp>
    </p:spTree>
    <p:extLst>
      <p:ext uri="{BB962C8B-B14F-4D97-AF65-F5344CB8AC3E}">
        <p14:creationId xmlns:p14="http://schemas.microsoft.com/office/powerpoint/2010/main" val="2220709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179F2-B95D-4C7C-9839-C44DDE6E271A}"/>
              </a:ext>
            </a:extLst>
          </p:cNvPr>
          <p:cNvSpPr>
            <a:spLocks noGrp="1"/>
          </p:cNvSpPr>
          <p:nvPr>
            <p:ph type="title"/>
          </p:nvPr>
        </p:nvSpPr>
        <p:spPr/>
        <p:txBody>
          <a:bodyPr>
            <a:normAutofit/>
          </a:bodyPr>
          <a:lstStyle/>
          <a:p>
            <a:r>
              <a:rPr lang="en-US" altLang="zh-CN" dirty="0"/>
              <a:t>Part 5 TRANSACTION MANAGEMENT</a:t>
            </a:r>
            <a:endParaRPr lang="zh-CN" altLang="en-US" dirty="0"/>
          </a:p>
        </p:txBody>
      </p:sp>
      <p:sp>
        <p:nvSpPr>
          <p:cNvPr id="3" name="内容占位符 2">
            <a:extLst>
              <a:ext uri="{FF2B5EF4-FFF2-40B4-BE49-F238E27FC236}">
                <a16:creationId xmlns:a16="http://schemas.microsoft.com/office/drawing/2014/main" id="{C941C294-76B9-4A78-8453-FBB166B64C68}"/>
              </a:ext>
            </a:extLst>
          </p:cNvPr>
          <p:cNvSpPr>
            <a:spLocks noGrp="1"/>
          </p:cNvSpPr>
          <p:nvPr>
            <p:ph idx="1"/>
          </p:nvPr>
        </p:nvSpPr>
        <p:spPr>
          <a:xfrm>
            <a:off x="198362" y="772634"/>
            <a:ext cx="11834414" cy="5931411"/>
          </a:xfrm>
        </p:spPr>
        <p:txBody>
          <a:bodyPr>
            <a:normAutofit fontScale="92500" lnSpcReduction="20000"/>
          </a:bodyPr>
          <a:lstStyle/>
          <a:p>
            <a:pPr eaLnBrk="1" hangingPunct="1"/>
            <a:r>
              <a:rPr lang="en-US" altLang="zh-CN" dirty="0"/>
              <a:t>Part 5</a:t>
            </a:r>
          </a:p>
          <a:p>
            <a:pPr lvl="1"/>
            <a:r>
              <a:rPr lang="en-US" altLang="zh-CN" dirty="0"/>
              <a:t>Chapter 17 Transactions</a:t>
            </a:r>
          </a:p>
          <a:p>
            <a:pPr lvl="1"/>
            <a:r>
              <a:rPr lang="en-US" altLang="zh-CN" dirty="0"/>
              <a:t>Chapter 18 Concurrent Control</a:t>
            </a:r>
          </a:p>
          <a:p>
            <a:pPr lvl="1"/>
            <a:r>
              <a:rPr lang="en-US" altLang="zh-CN" dirty="0"/>
              <a:t>Chapter 19 Recovery System</a:t>
            </a:r>
          </a:p>
          <a:p>
            <a:pPr eaLnBrk="1" hangingPunct="1"/>
            <a:endParaRPr lang="en-US" altLang="zh-CN" dirty="0"/>
          </a:p>
          <a:p>
            <a:pPr eaLnBrk="1" hangingPunct="1"/>
            <a:r>
              <a:rPr lang="en-US" altLang="zh-CN" dirty="0"/>
              <a:t>DBS</a:t>
            </a:r>
            <a:r>
              <a:rPr lang="zh-CN" altLang="en-US" dirty="0"/>
              <a:t>中，从</a:t>
            </a:r>
            <a:r>
              <a:rPr lang="en-US" altLang="zh-CN" dirty="0"/>
              <a:t>DBMS</a:t>
            </a:r>
            <a:r>
              <a:rPr lang="zh-CN" altLang="en-US" dirty="0"/>
              <a:t>的角度，用户对</a:t>
            </a:r>
            <a:r>
              <a:rPr lang="en-US" altLang="zh-CN" dirty="0"/>
              <a:t>DB</a:t>
            </a:r>
            <a:r>
              <a:rPr lang="zh-CN" altLang="en-US" dirty="0"/>
              <a:t>的访问体现为</a:t>
            </a:r>
            <a:r>
              <a:rPr lang="en-US" altLang="zh-CN" dirty="0"/>
              <a:t>DBS</a:t>
            </a:r>
            <a:r>
              <a:rPr lang="zh-CN" altLang="en-US" dirty="0"/>
              <a:t>中1个或多个数据库</a:t>
            </a:r>
            <a:r>
              <a:rPr lang="zh-CN" altLang="en-US" b="1" dirty="0">
                <a:solidFill>
                  <a:srgbClr val="FF0000"/>
                </a:solidFill>
              </a:rPr>
              <a:t>事务</a:t>
            </a:r>
            <a:r>
              <a:rPr lang="en-US" altLang="zh-CN" dirty="0">
                <a:solidFill>
                  <a:srgbClr val="FF0000"/>
                </a:solidFill>
              </a:rPr>
              <a:t>(transaction)</a:t>
            </a:r>
            <a:r>
              <a:rPr lang="zh-CN" altLang="en-US" dirty="0"/>
              <a:t>的执行</a:t>
            </a:r>
            <a:endParaRPr lang="en-US" altLang="zh-CN" dirty="0"/>
          </a:p>
          <a:p>
            <a:pPr lvl="1"/>
            <a:r>
              <a:rPr lang="en-US" altLang="zh-CN" dirty="0"/>
              <a:t> select,</a:t>
            </a:r>
            <a:r>
              <a:rPr lang="zh-CN" altLang="en-US" dirty="0"/>
              <a:t> </a:t>
            </a:r>
            <a:r>
              <a:rPr lang="en-US" altLang="zh-CN" dirty="0"/>
              <a:t>insert,</a:t>
            </a:r>
            <a:r>
              <a:rPr lang="zh-CN" altLang="en-US" dirty="0"/>
              <a:t> </a:t>
            </a:r>
            <a:r>
              <a:rPr lang="en-US" altLang="zh-CN" dirty="0"/>
              <a:t>delete, update</a:t>
            </a:r>
          </a:p>
          <a:p>
            <a:pPr lvl="1"/>
            <a:r>
              <a:rPr lang="zh-CN" altLang="en-US" dirty="0"/>
              <a:t> </a:t>
            </a:r>
            <a:r>
              <a:rPr lang="en-US" altLang="zh-CN" dirty="0"/>
              <a:t>transaction</a:t>
            </a:r>
            <a:r>
              <a:rPr lang="zh-CN" altLang="en-US" dirty="0"/>
              <a:t>类似于</a:t>
            </a:r>
            <a:r>
              <a:rPr lang="en-US" altLang="zh-CN" dirty="0"/>
              <a:t>process, thread</a:t>
            </a:r>
          </a:p>
          <a:p>
            <a:pPr eaLnBrk="1" hangingPunct="1"/>
            <a:endParaRPr lang="en-US" altLang="zh-CN" dirty="0"/>
          </a:p>
          <a:p>
            <a:pPr eaLnBrk="1" hangingPunct="1"/>
            <a:r>
              <a:rPr lang="zh-CN" altLang="en-US" dirty="0"/>
              <a:t>事务是</a:t>
            </a:r>
            <a:r>
              <a:rPr lang="en-US" altLang="zh-CN" dirty="0"/>
              <a:t>DBS</a:t>
            </a:r>
            <a:r>
              <a:rPr lang="zh-CN" altLang="en-US" dirty="0"/>
              <a:t>中应用程序/数据库应用系统的基本逻辑单位，也是</a:t>
            </a:r>
            <a:r>
              <a:rPr lang="en-US" altLang="zh-CN" dirty="0"/>
              <a:t>DBMS</a:t>
            </a:r>
            <a:r>
              <a:rPr lang="zh-CN" altLang="en-US" dirty="0"/>
              <a:t>管理</a:t>
            </a:r>
            <a:r>
              <a:rPr lang="en-US" altLang="zh-CN" dirty="0"/>
              <a:t>DBS</a:t>
            </a:r>
            <a:r>
              <a:rPr lang="zh-CN" altLang="en-US" dirty="0"/>
              <a:t>运行的基本单位, </a:t>
            </a:r>
            <a:r>
              <a:rPr lang="en-US" altLang="zh-CN" dirty="0">
                <a:cs typeface="Times New Roman" pitchFamily="18" charset="0"/>
              </a:rPr>
              <a:t>§17.1/17.2</a:t>
            </a:r>
          </a:p>
          <a:p>
            <a:pPr eaLnBrk="1" hangingPunct="1"/>
            <a:endParaRPr lang="en-US" altLang="zh-CN" dirty="0"/>
          </a:p>
          <a:p>
            <a:pPr eaLnBrk="1" hangingPunct="1"/>
            <a:r>
              <a:rPr lang="zh-CN" altLang="en-US" dirty="0"/>
              <a:t>多用户</a:t>
            </a:r>
            <a:r>
              <a:rPr lang="en-US" altLang="zh-CN" dirty="0"/>
              <a:t>DBS</a:t>
            </a:r>
            <a:r>
              <a:rPr lang="zh-CN" altLang="en-US" dirty="0"/>
              <a:t>中，多个用户对</a:t>
            </a:r>
            <a:r>
              <a:rPr lang="en-US" altLang="zh-CN" dirty="0"/>
              <a:t>DB</a:t>
            </a:r>
            <a:r>
              <a:rPr lang="zh-CN" altLang="en-US" dirty="0"/>
              <a:t>的并发访问体现为</a:t>
            </a:r>
            <a:r>
              <a:rPr lang="en-US" altLang="zh-CN" dirty="0"/>
              <a:t>DBS</a:t>
            </a:r>
            <a:r>
              <a:rPr lang="zh-CN" altLang="en-US" dirty="0"/>
              <a:t>中多个数据库事务的并发执行</a:t>
            </a:r>
            <a:endParaRPr lang="zh-CN" altLang="en-US" dirty="0">
              <a:cs typeface="Times New Roman" pitchFamily="18" charset="0"/>
            </a:endParaRPr>
          </a:p>
          <a:p>
            <a:pPr eaLnBrk="1" hangingPunct="1"/>
            <a:endParaRPr lang="en-US" altLang="zh-CN" dirty="0">
              <a:cs typeface="Times New Roman" pitchFamily="18" charset="0"/>
            </a:endParaRPr>
          </a:p>
          <a:p>
            <a:pPr eaLnBrk="1" hangingPunct="1"/>
            <a:r>
              <a:rPr lang="zh-CN" altLang="en-US" dirty="0">
                <a:cs typeface="Times New Roman" pitchFamily="18" charset="0"/>
              </a:rPr>
              <a:t>事务是动态的，具有一定生命周期</a:t>
            </a:r>
            <a:endParaRPr lang="en-US" altLang="zh-CN" dirty="0"/>
          </a:p>
          <a:p>
            <a:pPr lvl="1" eaLnBrk="1" hangingPunct="1"/>
            <a:r>
              <a:rPr lang="zh-CN" altLang="en-US" dirty="0">
                <a:cs typeface="Times New Roman" pitchFamily="18" charset="0"/>
              </a:rPr>
              <a:t>事务具有多种状态，事务的执行体现为各状态间的转换过程, </a:t>
            </a:r>
            <a:r>
              <a:rPr lang="en-US" altLang="zh-CN" dirty="0"/>
              <a:t>§17.4, Fig.17.1</a:t>
            </a:r>
            <a:endParaRPr lang="zh-CN" altLang="en-US" dirty="0"/>
          </a:p>
          <a:p>
            <a:endParaRPr lang="zh-CN" altLang="en-US" dirty="0"/>
          </a:p>
        </p:txBody>
      </p:sp>
      <p:sp>
        <p:nvSpPr>
          <p:cNvPr id="4" name="日期占位符 3">
            <a:extLst>
              <a:ext uri="{FF2B5EF4-FFF2-40B4-BE49-F238E27FC236}">
                <a16:creationId xmlns:a16="http://schemas.microsoft.com/office/drawing/2014/main" id="{D30ADFD5-D8C8-43C0-9FEF-45EC8F348284}"/>
              </a:ext>
            </a:extLst>
          </p:cNvPr>
          <p:cNvSpPr>
            <a:spLocks noGrp="1"/>
          </p:cNvSpPr>
          <p:nvPr>
            <p:ph type="dt" sz="half" idx="10"/>
          </p:nvPr>
        </p:nvSpPr>
        <p:spPr/>
        <p:txBody>
          <a:bodyPr/>
          <a:lstStyle/>
          <a:p>
            <a:fld id="{5A6CEA54-EE80-450A-AF37-84D95A7CB49F}"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8A923F14-DB31-488A-A01A-7F85DC0128F7}"/>
              </a:ext>
            </a:extLst>
          </p:cNvPr>
          <p:cNvSpPr>
            <a:spLocks noGrp="1"/>
          </p:cNvSpPr>
          <p:nvPr>
            <p:ph type="sldNum" sz="quarter" idx="12"/>
          </p:nvPr>
        </p:nvSpPr>
        <p:spPr/>
        <p:txBody>
          <a:bodyPr/>
          <a:lstStyle/>
          <a:p>
            <a:fld id="{47C4BD23-150C-4A56-8E66-9482A3FB2E80}" type="slidenum">
              <a:rPr lang="zh-CN" altLang="en-US" smtClean="0"/>
              <a:pPr/>
              <a:t>3</a:t>
            </a:fld>
            <a:endParaRPr lang="zh-CN" altLang="en-US" dirty="0"/>
          </a:p>
        </p:txBody>
      </p:sp>
    </p:spTree>
    <p:extLst>
      <p:ext uri="{BB962C8B-B14F-4D97-AF65-F5344CB8AC3E}">
        <p14:creationId xmlns:p14="http://schemas.microsoft.com/office/powerpoint/2010/main" val="2114094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CBB084A-4C97-495F-9DA3-E2B23E66E173}"/>
              </a:ext>
            </a:extLst>
          </p:cNvPr>
          <p:cNvSpPr>
            <a:spLocks noGrp="1"/>
          </p:cNvSpPr>
          <p:nvPr>
            <p:ph type="sldNum" sz="quarter" idx="12"/>
          </p:nvPr>
        </p:nvSpPr>
        <p:spPr/>
        <p:txBody>
          <a:bodyPr/>
          <a:lstStyle/>
          <a:p>
            <a:fld id="{47C4BD23-150C-4A56-8E66-9482A3FB2E80}" type="slidenum">
              <a:rPr lang="zh-CN" altLang="en-US" smtClean="0"/>
              <a:t>30</a:t>
            </a:fld>
            <a:endParaRPr lang="zh-CN" altLang="en-US"/>
          </a:p>
        </p:txBody>
      </p:sp>
      <p:sp>
        <p:nvSpPr>
          <p:cNvPr id="4" name="日期占位符 3">
            <a:extLst>
              <a:ext uri="{FF2B5EF4-FFF2-40B4-BE49-F238E27FC236}">
                <a16:creationId xmlns:a16="http://schemas.microsoft.com/office/drawing/2014/main" id="{E6B16547-8B34-4FF6-9249-5BDF6105C131}"/>
              </a:ext>
            </a:extLst>
          </p:cNvPr>
          <p:cNvSpPr>
            <a:spLocks noGrp="1"/>
          </p:cNvSpPr>
          <p:nvPr>
            <p:ph type="dt" sz="half" idx="10"/>
          </p:nvPr>
        </p:nvSpPr>
        <p:spPr/>
        <p:txBody>
          <a:bodyPr/>
          <a:lstStyle/>
          <a:p>
            <a:fld id="{C16D047E-07BB-4EAE-AA3D-94CE1C489684}" type="datetime1">
              <a:rPr lang="zh-CN" altLang="en-US" smtClean="0"/>
              <a:t>2021/12/13</a:t>
            </a:fld>
            <a:endParaRPr lang="zh-CN" altLang="en-US" dirty="0"/>
          </a:p>
        </p:txBody>
      </p:sp>
      <p:sp>
        <p:nvSpPr>
          <p:cNvPr id="5" name="Text Box 2">
            <a:extLst>
              <a:ext uri="{FF2B5EF4-FFF2-40B4-BE49-F238E27FC236}">
                <a16:creationId xmlns:a16="http://schemas.microsoft.com/office/drawing/2014/main" id="{2C41DFCA-BE47-4E0C-BFBF-AFFE1E19992E}"/>
              </a:ext>
            </a:extLst>
          </p:cNvPr>
          <p:cNvSpPr txBox="1">
            <a:spLocks noChangeArrowheads="1"/>
          </p:cNvSpPr>
          <p:nvPr/>
        </p:nvSpPr>
        <p:spPr bwMode="auto">
          <a:xfrm>
            <a:off x="1701800" y="5902960"/>
            <a:ext cx="59121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dirty="0">
                <a:latin typeface="+mn-lt"/>
              </a:rPr>
              <a:t>Fig.17.0.5 A successful/</a:t>
            </a:r>
            <a:r>
              <a:rPr kumimoji="0" lang="en-US" altLang="zh-CN" i="1" dirty="0">
                <a:latin typeface="+mn-lt"/>
              </a:rPr>
              <a:t>committed</a:t>
            </a:r>
            <a:r>
              <a:rPr kumimoji="0" lang="en-US" altLang="zh-CN" dirty="0">
                <a:latin typeface="+mn-lt"/>
              </a:rPr>
              <a:t> transaction</a:t>
            </a:r>
          </a:p>
        </p:txBody>
      </p:sp>
      <p:sp>
        <p:nvSpPr>
          <p:cNvPr id="6" name="Text Box 3">
            <a:extLst>
              <a:ext uri="{FF2B5EF4-FFF2-40B4-BE49-F238E27FC236}">
                <a16:creationId xmlns:a16="http://schemas.microsoft.com/office/drawing/2014/main" id="{661E85AF-E0A2-4B67-9777-853233F4A42A}"/>
              </a:ext>
            </a:extLst>
          </p:cNvPr>
          <p:cNvSpPr txBox="1">
            <a:spLocks noChangeArrowheads="1"/>
          </p:cNvSpPr>
          <p:nvPr/>
        </p:nvSpPr>
        <p:spPr bwMode="auto">
          <a:xfrm>
            <a:off x="711200" y="187960"/>
            <a:ext cx="162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solidFill>
                  <a:srgbClr val="FF0000"/>
                </a:solidFill>
                <a:latin typeface="+mn-lt"/>
              </a:rPr>
              <a:t>Transaction</a:t>
            </a:r>
          </a:p>
        </p:txBody>
      </p:sp>
      <p:sp>
        <p:nvSpPr>
          <p:cNvPr id="7" name="Text Box 4">
            <a:extLst>
              <a:ext uri="{FF2B5EF4-FFF2-40B4-BE49-F238E27FC236}">
                <a16:creationId xmlns:a16="http://schemas.microsoft.com/office/drawing/2014/main" id="{9E9FD319-29F0-4E77-A33C-F50E5D9A07BA}"/>
              </a:ext>
            </a:extLst>
          </p:cNvPr>
          <p:cNvSpPr txBox="1">
            <a:spLocks noChangeArrowheads="1"/>
          </p:cNvSpPr>
          <p:nvPr/>
        </p:nvSpPr>
        <p:spPr bwMode="auto">
          <a:xfrm>
            <a:off x="711200" y="1864360"/>
            <a:ext cx="9444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solidFill>
                  <a:srgbClr val="FF0000"/>
                </a:solidFill>
                <a:latin typeface="+mn-lt"/>
              </a:rPr>
              <a:t>DBMS</a:t>
            </a:r>
          </a:p>
        </p:txBody>
      </p:sp>
      <p:sp>
        <p:nvSpPr>
          <p:cNvPr id="8" name="Text Box 5">
            <a:extLst>
              <a:ext uri="{FF2B5EF4-FFF2-40B4-BE49-F238E27FC236}">
                <a16:creationId xmlns:a16="http://schemas.microsoft.com/office/drawing/2014/main" id="{BDE9B75B-C317-4572-8604-2A3E13B9DA07}"/>
              </a:ext>
            </a:extLst>
          </p:cNvPr>
          <p:cNvSpPr txBox="1">
            <a:spLocks noChangeArrowheads="1"/>
          </p:cNvSpPr>
          <p:nvPr/>
        </p:nvSpPr>
        <p:spPr bwMode="auto">
          <a:xfrm>
            <a:off x="939800" y="3464560"/>
            <a:ext cx="7667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a:latin typeface="+mn-lt"/>
              </a:rPr>
              <a:t> disk</a:t>
            </a:r>
          </a:p>
          <a:p>
            <a:pPr eaLnBrk="1" hangingPunct="1"/>
            <a:r>
              <a:rPr kumimoji="0" lang="en-US" altLang="zh-CN" sz="2000">
                <a:latin typeface="+mn-lt"/>
              </a:rPr>
              <a:t>-buff</a:t>
            </a:r>
            <a:r>
              <a:rPr kumimoji="0" lang="en-US" altLang="zh-CN">
                <a:latin typeface="+mn-lt"/>
              </a:rPr>
              <a:t>.</a:t>
            </a:r>
          </a:p>
        </p:txBody>
      </p:sp>
      <p:sp>
        <p:nvSpPr>
          <p:cNvPr id="9" name="Text Box 6">
            <a:extLst>
              <a:ext uri="{FF2B5EF4-FFF2-40B4-BE49-F238E27FC236}">
                <a16:creationId xmlns:a16="http://schemas.microsoft.com/office/drawing/2014/main" id="{A19892FE-E773-4768-A0E4-48C7B01828A2}"/>
              </a:ext>
            </a:extLst>
          </p:cNvPr>
          <p:cNvSpPr txBox="1">
            <a:spLocks noChangeArrowheads="1"/>
          </p:cNvSpPr>
          <p:nvPr/>
        </p:nvSpPr>
        <p:spPr bwMode="auto">
          <a:xfrm>
            <a:off x="863600" y="4455160"/>
            <a:ext cx="69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solidFill>
                  <a:srgbClr val="FF0000"/>
                </a:solidFill>
                <a:latin typeface="+mn-lt"/>
              </a:rPr>
              <a:t>disk</a:t>
            </a:r>
          </a:p>
        </p:txBody>
      </p:sp>
      <p:sp>
        <p:nvSpPr>
          <p:cNvPr id="10" name="Line 7">
            <a:extLst>
              <a:ext uri="{FF2B5EF4-FFF2-40B4-BE49-F238E27FC236}">
                <a16:creationId xmlns:a16="http://schemas.microsoft.com/office/drawing/2014/main" id="{610BB529-82EE-4D36-A036-5D666CF14096}"/>
              </a:ext>
            </a:extLst>
          </p:cNvPr>
          <p:cNvSpPr>
            <a:spLocks noChangeShapeType="1"/>
          </p:cNvSpPr>
          <p:nvPr/>
        </p:nvSpPr>
        <p:spPr bwMode="auto">
          <a:xfrm flipV="1">
            <a:off x="1473200" y="5064760"/>
            <a:ext cx="8229600" cy="1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8">
            <a:extLst>
              <a:ext uri="{FF2B5EF4-FFF2-40B4-BE49-F238E27FC236}">
                <a16:creationId xmlns:a16="http://schemas.microsoft.com/office/drawing/2014/main" id="{253892DB-7E00-40BD-8FB2-FAA51BC5763B}"/>
              </a:ext>
            </a:extLst>
          </p:cNvPr>
          <p:cNvSpPr>
            <a:spLocks noChangeShapeType="1"/>
          </p:cNvSpPr>
          <p:nvPr/>
        </p:nvSpPr>
        <p:spPr bwMode="auto">
          <a:xfrm>
            <a:off x="1778000" y="1330960"/>
            <a:ext cx="0" cy="40386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Text Box 9">
            <a:extLst>
              <a:ext uri="{FF2B5EF4-FFF2-40B4-BE49-F238E27FC236}">
                <a16:creationId xmlns:a16="http://schemas.microsoft.com/office/drawing/2014/main" id="{BDE9985A-899B-49E7-91E1-FDD63541A9DD}"/>
              </a:ext>
            </a:extLst>
          </p:cNvPr>
          <p:cNvSpPr txBox="1">
            <a:spLocks noChangeArrowheads="1"/>
          </p:cNvSpPr>
          <p:nvPr/>
        </p:nvSpPr>
        <p:spPr bwMode="auto">
          <a:xfrm>
            <a:off x="1397000" y="1026160"/>
            <a:ext cx="14398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i="1">
                <a:solidFill>
                  <a:srgbClr val="2D0EE4"/>
                </a:solidFill>
                <a:latin typeface="+mn-lt"/>
              </a:rPr>
              <a:t>begin-trans</a:t>
            </a:r>
            <a:r>
              <a:rPr kumimoji="0" lang="en-US" altLang="zh-CN" sz="2000">
                <a:solidFill>
                  <a:srgbClr val="2D0EE4"/>
                </a:solidFill>
                <a:latin typeface="+mn-lt"/>
              </a:rPr>
              <a:t>.</a:t>
            </a:r>
          </a:p>
        </p:txBody>
      </p:sp>
      <p:sp>
        <p:nvSpPr>
          <p:cNvPr id="13" name="Text Box 10">
            <a:extLst>
              <a:ext uri="{FF2B5EF4-FFF2-40B4-BE49-F238E27FC236}">
                <a16:creationId xmlns:a16="http://schemas.microsoft.com/office/drawing/2014/main" id="{1B31AA35-7372-48AC-B063-9D52E47C28E5}"/>
              </a:ext>
            </a:extLst>
          </p:cNvPr>
          <p:cNvSpPr txBox="1">
            <a:spLocks noChangeArrowheads="1"/>
          </p:cNvSpPr>
          <p:nvPr/>
        </p:nvSpPr>
        <p:spPr bwMode="auto">
          <a:xfrm>
            <a:off x="1854200" y="1864360"/>
            <a:ext cx="225401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1800" i="1" u="sng">
                <a:solidFill>
                  <a:srgbClr val="FF0000"/>
                </a:solidFill>
                <a:latin typeface="+mn-lt"/>
              </a:rPr>
              <a:t>allocate</a:t>
            </a:r>
            <a:r>
              <a:rPr kumimoji="0" lang="en-US" altLang="zh-CN" sz="1800" u="sng">
                <a:solidFill>
                  <a:srgbClr val="FF0000"/>
                </a:solidFill>
                <a:latin typeface="+mn-lt"/>
              </a:rPr>
              <a:t> </a:t>
            </a:r>
          </a:p>
          <a:p>
            <a:pPr eaLnBrk="1" hangingPunct="1"/>
            <a:r>
              <a:rPr kumimoji="0" lang="en-US" altLang="zh-CN" sz="1800" u="sng">
                <a:solidFill>
                  <a:srgbClr val="FF0000"/>
                </a:solidFill>
                <a:latin typeface="+mn-lt"/>
              </a:rPr>
              <a:t>resources, </a:t>
            </a:r>
          </a:p>
          <a:p>
            <a:pPr eaLnBrk="1" hangingPunct="1"/>
            <a:r>
              <a:rPr kumimoji="0" lang="en-US" altLang="zh-CN" sz="1800">
                <a:solidFill>
                  <a:srgbClr val="FF0000"/>
                </a:solidFill>
                <a:latin typeface="+mn-lt"/>
              </a:rPr>
              <a:t>e.g. local buffer</a:t>
            </a:r>
            <a:r>
              <a:rPr kumimoji="0" lang="en-US" altLang="zh-CN" sz="1800" u="sng">
                <a:solidFill>
                  <a:srgbClr val="FF0000"/>
                </a:solidFill>
                <a:latin typeface="+mn-lt"/>
              </a:rPr>
              <a:t>;</a:t>
            </a:r>
            <a:endParaRPr kumimoji="0" lang="zh-CN" altLang="en-US" sz="1800" u="sng">
              <a:solidFill>
                <a:srgbClr val="FF0000"/>
              </a:solidFill>
              <a:latin typeface="+mn-lt"/>
            </a:endParaRPr>
          </a:p>
          <a:p>
            <a:pPr eaLnBrk="1" hangingPunct="1"/>
            <a:r>
              <a:rPr kumimoji="0" lang="en-US" altLang="zh-CN" sz="1800" i="1" u="sng">
                <a:solidFill>
                  <a:srgbClr val="FF0000"/>
                </a:solidFill>
                <a:latin typeface="+mn-lt"/>
              </a:rPr>
              <a:t>create</a:t>
            </a:r>
            <a:r>
              <a:rPr kumimoji="0" lang="en-US" altLang="zh-CN" sz="1800" u="sng">
                <a:solidFill>
                  <a:srgbClr val="FF0000"/>
                </a:solidFill>
                <a:latin typeface="+mn-lt"/>
              </a:rPr>
              <a:t> and </a:t>
            </a:r>
            <a:r>
              <a:rPr kumimoji="0" lang="en-US" altLang="zh-CN" sz="1800" i="1" u="sng">
                <a:solidFill>
                  <a:srgbClr val="FF0000"/>
                </a:solidFill>
                <a:latin typeface="+mn-lt"/>
              </a:rPr>
              <a:t>start</a:t>
            </a:r>
            <a:r>
              <a:rPr kumimoji="0" lang="en-US" altLang="zh-CN" sz="1800" u="sng">
                <a:solidFill>
                  <a:srgbClr val="FF0000"/>
                </a:solidFill>
                <a:latin typeface="+mn-lt"/>
              </a:rPr>
              <a:t> trans.</a:t>
            </a:r>
          </a:p>
        </p:txBody>
      </p:sp>
      <p:sp>
        <p:nvSpPr>
          <p:cNvPr id="14" name="Text Box 11">
            <a:extLst>
              <a:ext uri="{FF2B5EF4-FFF2-40B4-BE49-F238E27FC236}">
                <a16:creationId xmlns:a16="http://schemas.microsoft.com/office/drawing/2014/main" id="{12A23E46-144B-4964-8572-47CA02ED24B8}"/>
              </a:ext>
            </a:extLst>
          </p:cNvPr>
          <p:cNvSpPr txBox="1">
            <a:spLocks noChangeArrowheads="1"/>
          </p:cNvSpPr>
          <p:nvPr/>
        </p:nvSpPr>
        <p:spPr bwMode="auto">
          <a:xfrm>
            <a:off x="3378200" y="1026160"/>
            <a:ext cx="6094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a:solidFill>
                  <a:srgbClr val="2D0EE4"/>
                </a:solidFill>
                <a:latin typeface="+mn-lt"/>
              </a:rPr>
              <a:t>op</a:t>
            </a:r>
            <a:r>
              <a:rPr kumimoji="0" lang="en-US" altLang="zh-CN" sz="2000" baseline="-25000">
                <a:solidFill>
                  <a:srgbClr val="2D0EE4"/>
                </a:solidFill>
                <a:latin typeface="+mn-lt"/>
              </a:rPr>
              <a:t>1</a:t>
            </a:r>
            <a:r>
              <a:rPr kumimoji="0" lang="en-US" altLang="zh-CN" sz="2000">
                <a:solidFill>
                  <a:srgbClr val="2D0EE4"/>
                </a:solidFill>
                <a:latin typeface="+mn-lt"/>
              </a:rPr>
              <a:t>;</a:t>
            </a:r>
          </a:p>
        </p:txBody>
      </p:sp>
      <p:sp>
        <p:nvSpPr>
          <p:cNvPr id="15" name="Text Box 12">
            <a:extLst>
              <a:ext uri="{FF2B5EF4-FFF2-40B4-BE49-F238E27FC236}">
                <a16:creationId xmlns:a16="http://schemas.microsoft.com/office/drawing/2014/main" id="{43008E43-1051-475E-9A8F-D10863218FAF}"/>
              </a:ext>
            </a:extLst>
          </p:cNvPr>
          <p:cNvSpPr txBox="1">
            <a:spLocks noChangeArrowheads="1"/>
          </p:cNvSpPr>
          <p:nvPr/>
        </p:nvSpPr>
        <p:spPr bwMode="auto">
          <a:xfrm>
            <a:off x="5740400" y="1026160"/>
            <a:ext cx="6126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a:solidFill>
                  <a:srgbClr val="2D0EE4"/>
                </a:solidFill>
                <a:latin typeface="+mn-lt"/>
              </a:rPr>
              <a:t>op</a:t>
            </a:r>
            <a:r>
              <a:rPr kumimoji="0" lang="en-US" altLang="zh-CN" sz="2000" baseline="-25000">
                <a:solidFill>
                  <a:srgbClr val="2D0EE4"/>
                </a:solidFill>
                <a:latin typeface="+mn-lt"/>
              </a:rPr>
              <a:t>n</a:t>
            </a:r>
            <a:r>
              <a:rPr kumimoji="0" lang="en-US" altLang="zh-CN" sz="2000">
                <a:solidFill>
                  <a:srgbClr val="2D0EE4"/>
                </a:solidFill>
                <a:latin typeface="+mn-lt"/>
              </a:rPr>
              <a:t>;</a:t>
            </a:r>
          </a:p>
        </p:txBody>
      </p:sp>
      <p:sp>
        <p:nvSpPr>
          <p:cNvPr id="16" name="Text Box 13">
            <a:extLst>
              <a:ext uri="{FF2B5EF4-FFF2-40B4-BE49-F238E27FC236}">
                <a16:creationId xmlns:a16="http://schemas.microsoft.com/office/drawing/2014/main" id="{AB2C2372-8F58-4470-97F9-DD6F66897008}"/>
              </a:ext>
            </a:extLst>
          </p:cNvPr>
          <p:cNvSpPr txBox="1">
            <a:spLocks noChangeArrowheads="1"/>
          </p:cNvSpPr>
          <p:nvPr/>
        </p:nvSpPr>
        <p:spPr bwMode="auto">
          <a:xfrm>
            <a:off x="4657725" y="989648"/>
            <a:ext cx="3978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zh-CN" altLang="en-US">
                <a:solidFill>
                  <a:srgbClr val="2D0EE4"/>
                </a:solidFill>
                <a:latin typeface="+mn-lt"/>
              </a:rPr>
              <a:t>…</a:t>
            </a:r>
          </a:p>
        </p:txBody>
      </p:sp>
      <p:sp>
        <p:nvSpPr>
          <p:cNvPr id="17" name="Text Box 14">
            <a:extLst>
              <a:ext uri="{FF2B5EF4-FFF2-40B4-BE49-F238E27FC236}">
                <a16:creationId xmlns:a16="http://schemas.microsoft.com/office/drawing/2014/main" id="{B36D3F34-9CD5-4E9E-AF93-D384395FDD21}"/>
              </a:ext>
            </a:extLst>
          </p:cNvPr>
          <p:cNvSpPr txBox="1">
            <a:spLocks noChangeArrowheads="1"/>
          </p:cNvSpPr>
          <p:nvPr/>
        </p:nvSpPr>
        <p:spPr bwMode="auto">
          <a:xfrm>
            <a:off x="6273800" y="1026160"/>
            <a:ext cx="10385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i="1">
                <a:solidFill>
                  <a:srgbClr val="2D0EE4"/>
                </a:solidFill>
                <a:latin typeface="+mn-lt"/>
              </a:rPr>
              <a:t>commit.</a:t>
            </a:r>
          </a:p>
        </p:txBody>
      </p:sp>
      <p:sp>
        <p:nvSpPr>
          <p:cNvPr id="18" name="Line 15">
            <a:extLst>
              <a:ext uri="{FF2B5EF4-FFF2-40B4-BE49-F238E27FC236}">
                <a16:creationId xmlns:a16="http://schemas.microsoft.com/office/drawing/2014/main" id="{AA51384B-4AE2-4D9E-932D-2BADF2AEBF5A}"/>
              </a:ext>
            </a:extLst>
          </p:cNvPr>
          <p:cNvSpPr>
            <a:spLocks noChangeShapeType="1"/>
          </p:cNvSpPr>
          <p:nvPr/>
        </p:nvSpPr>
        <p:spPr bwMode="auto">
          <a:xfrm>
            <a:off x="6654800" y="1330960"/>
            <a:ext cx="0" cy="40386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6">
            <a:extLst>
              <a:ext uri="{FF2B5EF4-FFF2-40B4-BE49-F238E27FC236}">
                <a16:creationId xmlns:a16="http://schemas.microsoft.com/office/drawing/2014/main" id="{81858FF0-0975-4B39-A5FD-4C1B7092937C}"/>
              </a:ext>
            </a:extLst>
          </p:cNvPr>
          <p:cNvSpPr txBox="1">
            <a:spLocks noChangeArrowheads="1"/>
          </p:cNvSpPr>
          <p:nvPr/>
        </p:nvSpPr>
        <p:spPr bwMode="auto">
          <a:xfrm>
            <a:off x="3911600" y="5293360"/>
            <a:ext cx="9509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b="1" i="1">
                <a:latin typeface="+mn-lt"/>
              </a:rPr>
              <a:t>active</a:t>
            </a:r>
          </a:p>
        </p:txBody>
      </p:sp>
      <p:sp>
        <p:nvSpPr>
          <p:cNvPr id="20" name="Line 17">
            <a:extLst>
              <a:ext uri="{FF2B5EF4-FFF2-40B4-BE49-F238E27FC236}">
                <a16:creationId xmlns:a16="http://schemas.microsoft.com/office/drawing/2014/main" id="{D75F586E-4683-44E0-ADF2-D3405617BD5C}"/>
              </a:ext>
            </a:extLst>
          </p:cNvPr>
          <p:cNvSpPr>
            <a:spLocks noChangeShapeType="1"/>
          </p:cNvSpPr>
          <p:nvPr/>
        </p:nvSpPr>
        <p:spPr bwMode="auto">
          <a:xfrm>
            <a:off x="8543925" y="2169160"/>
            <a:ext cx="0" cy="32004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Text Box 18">
            <a:extLst>
              <a:ext uri="{FF2B5EF4-FFF2-40B4-BE49-F238E27FC236}">
                <a16:creationId xmlns:a16="http://schemas.microsoft.com/office/drawing/2014/main" id="{591238B6-396B-42F9-8912-F8E1D58B7D61}"/>
              </a:ext>
            </a:extLst>
          </p:cNvPr>
          <p:cNvSpPr txBox="1">
            <a:spLocks noChangeArrowheads="1"/>
          </p:cNvSpPr>
          <p:nvPr/>
        </p:nvSpPr>
        <p:spPr bwMode="auto">
          <a:xfrm>
            <a:off x="6883400" y="5040948"/>
            <a:ext cx="12570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b="1" i="1">
                <a:latin typeface="+mn-lt"/>
              </a:rPr>
              <a:t>partially</a:t>
            </a:r>
          </a:p>
          <a:p>
            <a:pPr eaLnBrk="1" hangingPunct="1"/>
            <a:r>
              <a:rPr kumimoji="0" lang="en-US" altLang="zh-CN" b="1" i="1">
                <a:latin typeface="+mn-lt"/>
              </a:rPr>
              <a:t>commit</a:t>
            </a:r>
          </a:p>
        </p:txBody>
      </p:sp>
      <p:sp>
        <p:nvSpPr>
          <p:cNvPr id="22" name="Text Box 19">
            <a:extLst>
              <a:ext uri="{FF2B5EF4-FFF2-40B4-BE49-F238E27FC236}">
                <a16:creationId xmlns:a16="http://schemas.microsoft.com/office/drawing/2014/main" id="{B4E60353-560C-4C65-99D5-D2EF04F9E33E}"/>
              </a:ext>
            </a:extLst>
          </p:cNvPr>
          <p:cNvSpPr txBox="1">
            <a:spLocks noChangeArrowheads="1"/>
          </p:cNvSpPr>
          <p:nvPr/>
        </p:nvSpPr>
        <p:spPr bwMode="auto">
          <a:xfrm>
            <a:off x="8620125" y="5293360"/>
            <a:ext cx="12570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b="1" i="1" dirty="0">
                <a:latin typeface="+mn-lt"/>
              </a:rPr>
              <a:t>commit</a:t>
            </a:r>
          </a:p>
        </p:txBody>
      </p:sp>
      <p:sp>
        <p:nvSpPr>
          <p:cNvPr id="23" name="Line 21">
            <a:extLst>
              <a:ext uri="{FF2B5EF4-FFF2-40B4-BE49-F238E27FC236}">
                <a16:creationId xmlns:a16="http://schemas.microsoft.com/office/drawing/2014/main" id="{BE1524DC-A229-400C-A543-337A9934A229}"/>
              </a:ext>
            </a:extLst>
          </p:cNvPr>
          <p:cNvSpPr>
            <a:spLocks noChangeShapeType="1"/>
          </p:cNvSpPr>
          <p:nvPr/>
        </p:nvSpPr>
        <p:spPr bwMode="auto">
          <a:xfrm>
            <a:off x="4597400" y="1559560"/>
            <a:ext cx="0" cy="10668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2">
            <a:extLst>
              <a:ext uri="{FF2B5EF4-FFF2-40B4-BE49-F238E27FC236}">
                <a16:creationId xmlns:a16="http://schemas.microsoft.com/office/drawing/2014/main" id="{9D04C83B-BBDC-45C0-A49F-FD135C90085F}"/>
              </a:ext>
            </a:extLst>
          </p:cNvPr>
          <p:cNvSpPr>
            <a:spLocks noChangeShapeType="1"/>
          </p:cNvSpPr>
          <p:nvPr/>
        </p:nvSpPr>
        <p:spPr bwMode="auto">
          <a:xfrm>
            <a:off x="5281613" y="1559560"/>
            <a:ext cx="1587" cy="1066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5">
            <a:extLst>
              <a:ext uri="{FF2B5EF4-FFF2-40B4-BE49-F238E27FC236}">
                <a16:creationId xmlns:a16="http://schemas.microsoft.com/office/drawing/2014/main" id="{C40806A9-CD04-4EAE-B2F4-00C174F088E4}"/>
              </a:ext>
            </a:extLst>
          </p:cNvPr>
          <p:cNvSpPr>
            <a:spLocks noChangeShapeType="1"/>
          </p:cNvSpPr>
          <p:nvPr/>
        </p:nvSpPr>
        <p:spPr bwMode="auto">
          <a:xfrm flipV="1">
            <a:off x="4749800" y="3845560"/>
            <a:ext cx="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Text Box 29">
            <a:extLst>
              <a:ext uri="{FF2B5EF4-FFF2-40B4-BE49-F238E27FC236}">
                <a16:creationId xmlns:a16="http://schemas.microsoft.com/office/drawing/2014/main" id="{35ECFE42-9E3B-4055-8EEB-DA0086543A90}"/>
              </a:ext>
            </a:extLst>
          </p:cNvPr>
          <p:cNvSpPr txBox="1">
            <a:spLocks noChangeArrowheads="1"/>
          </p:cNvSpPr>
          <p:nvPr/>
        </p:nvSpPr>
        <p:spPr bwMode="auto">
          <a:xfrm>
            <a:off x="6715125" y="1905635"/>
            <a:ext cx="1454501"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latin typeface="+mn-lt"/>
              </a:rPr>
              <a:t> </a:t>
            </a:r>
            <a:r>
              <a:rPr kumimoji="0" lang="en-US" altLang="zh-CN" sz="2000" b="1" i="1">
                <a:solidFill>
                  <a:srgbClr val="FF0000"/>
                </a:solidFill>
                <a:latin typeface="+mn-lt"/>
              </a:rPr>
              <a:t>reflect</a:t>
            </a:r>
            <a:r>
              <a:rPr kumimoji="0" lang="en-US" altLang="zh-CN" sz="2000">
                <a:solidFill>
                  <a:srgbClr val="FF0000"/>
                </a:solidFill>
                <a:latin typeface="+mn-lt"/>
              </a:rPr>
              <a:t> data</a:t>
            </a:r>
          </a:p>
          <a:p>
            <a:pPr eaLnBrk="1" hangingPunct="1"/>
            <a:r>
              <a:rPr kumimoji="0" lang="en-US" altLang="zh-CN" sz="2000">
                <a:solidFill>
                  <a:srgbClr val="FF0000"/>
                </a:solidFill>
                <a:latin typeface="+mn-lt"/>
              </a:rPr>
              <a:t>   to disk  </a:t>
            </a:r>
          </a:p>
        </p:txBody>
      </p:sp>
      <p:sp>
        <p:nvSpPr>
          <p:cNvPr id="27" name="Text Box 30">
            <a:extLst>
              <a:ext uri="{FF2B5EF4-FFF2-40B4-BE49-F238E27FC236}">
                <a16:creationId xmlns:a16="http://schemas.microsoft.com/office/drawing/2014/main" id="{53778E73-0F21-4789-8977-78CD6D119DFA}"/>
              </a:ext>
            </a:extLst>
          </p:cNvPr>
          <p:cNvSpPr txBox="1">
            <a:spLocks noChangeArrowheads="1"/>
          </p:cNvSpPr>
          <p:nvPr/>
        </p:nvSpPr>
        <p:spPr bwMode="auto">
          <a:xfrm>
            <a:off x="8523288" y="1940560"/>
            <a:ext cx="142398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latin typeface="+mn-lt"/>
              </a:rPr>
              <a:t> </a:t>
            </a:r>
            <a:r>
              <a:rPr kumimoji="0" lang="en-US" altLang="zh-CN" sz="2000" i="1">
                <a:solidFill>
                  <a:srgbClr val="FF0000"/>
                </a:solidFill>
                <a:latin typeface="+mn-lt"/>
              </a:rPr>
              <a:t>release</a:t>
            </a:r>
            <a:r>
              <a:rPr kumimoji="0" lang="en-US" altLang="zh-CN" sz="2000">
                <a:solidFill>
                  <a:srgbClr val="FF0000"/>
                </a:solidFill>
                <a:latin typeface="+mn-lt"/>
              </a:rPr>
              <a:t> </a:t>
            </a:r>
          </a:p>
          <a:p>
            <a:pPr eaLnBrk="1" hangingPunct="1"/>
            <a:r>
              <a:rPr kumimoji="0" lang="en-US" altLang="zh-CN" sz="2000">
                <a:solidFill>
                  <a:srgbClr val="FF0000"/>
                </a:solidFill>
                <a:latin typeface="+mn-lt"/>
              </a:rPr>
              <a:t>Resources;  </a:t>
            </a:r>
          </a:p>
          <a:p>
            <a:pPr eaLnBrk="1" hangingPunct="1"/>
            <a:r>
              <a:rPr kumimoji="0" lang="en-US" altLang="zh-CN" sz="2000" i="1">
                <a:solidFill>
                  <a:srgbClr val="FF0000"/>
                </a:solidFill>
                <a:latin typeface="+mn-lt"/>
              </a:rPr>
              <a:t>end</a:t>
            </a:r>
            <a:r>
              <a:rPr kumimoji="0" lang="en-US" altLang="zh-CN" sz="2000">
                <a:solidFill>
                  <a:srgbClr val="FF0000"/>
                </a:solidFill>
                <a:latin typeface="+mn-lt"/>
              </a:rPr>
              <a:t> trans.</a:t>
            </a:r>
            <a:r>
              <a:rPr kumimoji="0" lang="en-US" altLang="zh-CN" sz="2000" u="sng">
                <a:solidFill>
                  <a:srgbClr val="FF0000"/>
                </a:solidFill>
                <a:latin typeface="+mn-lt"/>
              </a:rPr>
              <a:t> </a:t>
            </a:r>
          </a:p>
        </p:txBody>
      </p:sp>
      <p:sp>
        <p:nvSpPr>
          <p:cNvPr id="28" name="Text Box 31">
            <a:extLst>
              <a:ext uri="{FF2B5EF4-FFF2-40B4-BE49-F238E27FC236}">
                <a16:creationId xmlns:a16="http://schemas.microsoft.com/office/drawing/2014/main" id="{42712ED6-91A0-4638-82D0-5B5DC3C3AAFB}"/>
              </a:ext>
            </a:extLst>
          </p:cNvPr>
          <p:cNvSpPr txBox="1">
            <a:spLocks noChangeArrowheads="1"/>
          </p:cNvSpPr>
          <p:nvPr/>
        </p:nvSpPr>
        <p:spPr bwMode="auto">
          <a:xfrm>
            <a:off x="711200" y="5217160"/>
            <a:ext cx="10688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rPr>
              <a:t>states: </a:t>
            </a:r>
          </a:p>
        </p:txBody>
      </p:sp>
      <p:sp>
        <p:nvSpPr>
          <p:cNvPr id="29" name="Text Box 33">
            <a:extLst>
              <a:ext uri="{FF2B5EF4-FFF2-40B4-BE49-F238E27FC236}">
                <a16:creationId xmlns:a16="http://schemas.microsoft.com/office/drawing/2014/main" id="{F1E2D123-B564-4F04-B140-931F186F02F7}"/>
              </a:ext>
            </a:extLst>
          </p:cNvPr>
          <p:cNvSpPr txBox="1">
            <a:spLocks noChangeArrowheads="1"/>
          </p:cNvSpPr>
          <p:nvPr/>
        </p:nvSpPr>
        <p:spPr bwMode="auto">
          <a:xfrm>
            <a:off x="4216400" y="1026160"/>
            <a:ext cx="5613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a:solidFill>
                  <a:srgbClr val="2D0EE4"/>
                </a:solidFill>
                <a:latin typeface="+mn-lt"/>
              </a:rPr>
              <a:t>op</a:t>
            </a:r>
            <a:r>
              <a:rPr kumimoji="0" lang="en-US" altLang="zh-CN" sz="2000" baseline="-25000">
                <a:solidFill>
                  <a:srgbClr val="2D0EE4"/>
                </a:solidFill>
                <a:latin typeface="+mn-lt"/>
              </a:rPr>
              <a:t>i</a:t>
            </a:r>
            <a:r>
              <a:rPr kumimoji="0" lang="en-US" altLang="zh-CN" sz="2000">
                <a:solidFill>
                  <a:srgbClr val="2D0EE4"/>
                </a:solidFill>
                <a:latin typeface="+mn-lt"/>
              </a:rPr>
              <a:t>;</a:t>
            </a:r>
          </a:p>
        </p:txBody>
      </p:sp>
      <p:sp>
        <p:nvSpPr>
          <p:cNvPr id="30" name="Text Box 34">
            <a:extLst>
              <a:ext uri="{FF2B5EF4-FFF2-40B4-BE49-F238E27FC236}">
                <a16:creationId xmlns:a16="http://schemas.microsoft.com/office/drawing/2014/main" id="{8499CF2A-A489-4A21-A268-B796B860CE18}"/>
              </a:ext>
            </a:extLst>
          </p:cNvPr>
          <p:cNvSpPr txBox="1">
            <a:spLocks noChangeArrowheads="1"/>
          </p:cNvSpPr>
          <p:nvPr/>
        </p:nvSpPr>
        <p:spPr bwMode="auto">
          <a:xfrm>
            <a:off x="5005388" y="1026160"/>
            <a:ext cx="5645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a:solidFill>
                  <a:srgbClr val="2D0EE4"/>
                </a:solidFill>
                <a:latin typeface="+mn-lt"/>
              </a:rPr>
              <a:t>op</a:t>
            </a:r>
            <a:r>
              <a:rPr kumimoji="0" lang="en-US" altLang="zh-CN" sz="2000" baseline="-25000">
                <a:solidFill>
                  <a:srgbClr val="2D0EE4"/>
                </a:solidFill>
                <a:latin typeface="+mn-lt"/>
              </a:rPr>
              <a:t>j</a:t>
            </a:r>
            <a:r>
              <a:rPr kumimoji="0" lang="en-US" altLang="zh-CN" sz="2000">
                <a:solidFill>
                  <a:srgbClr val="2D0EE4"/>
                </a:solidFill>
                <a:latin typeface="+mn-lt"/>
              </a:rPr>
              <a:t>;</a:t>
            </a:r>
          </a:p>
        </p:txBody>
      </p:sp>
      <p:sp>
        <p:nvSpPr>
          <p:cNvPr id="31" name="AutoShape 37">
            <a:extLst>
              <a:ext uri="{FF2B5EF4-FFF2-40B4-BE49-F238E27FC236}">
                <a16:creationId xmlns:a16="http://schemas.microsoft.com/office/drawing/2014/main" id="{C286473B-C9A4-4F09-8880-E9E565295B6A}"/>
              </a:ext>
            </a:extLst>
          </p:cNvPr>
          <p:cNvSpPr>
            <a:spLocks noChangeArrowheads="1"/>
          </p:cNvSpPr>
          <p:nvPr/>
        </p:nvSpPr>
        <p:spPr bwMode="auto">
          <a:xfrm>
            <a:off x="6731000" y="4531360"/>
            <a:ext cx="1752600" cy="457200"/>
          </a:xfrm>
          <a:prstGeom prst="can">
            <a:avLst>
              <a:gd name="adj" fmla="val 25000"/>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AutoShape 38">
            <a:hlinkClick r:id="" action="ppaction://hlinkshowjump?jump=lastslideviewed" highlightClick="1"/>
            <a:extLst>
              <a:ext uri="{FF2B5EF4-FFF2-40B4-BE49-F238E27FC236}">
                <a16:creationId xmlns:a16="http://schemas.microsoft.com/office/drawing/2014/main" id="{38A0275C-3D8E-4777-84CF-EF9E2C960990}"/>
              </a:ext>
            </a:extLst>
          </p:cNvPr>
          <p:cNvSpPr>
            <a:spLocks noChangeArrowheads="1"/>
          </p:cNvSpPr>
          <p:nvPr/>
        </p:nvSpPr>
        <p:spPr bwMode="auto">
          <a:xfrm>
            <a:off x="11384797" y="6248400"/>
            <a:ext cx="3048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39">
            <a:extLst>
              <a:ext uri="{FF2B5EF4-FFF2-40B4-BE49-F238E27FC236}">
                <a16:creationId xmlns:a16="http://schemas.microsoft.com/office/drawing/2014/main" id="{2A24A0DA-BAF6-4882-9F9F-7358EF7F7A2B}"/>
              </a:ext>
            </a:extLst>
          </p:cNvPr>
          <p:cNvSpPr txBox="1">
            <a:spLocks noChangeArrowheads="1"/>
          </p:cNvSpPr>
          <p:nvPr/>
        </p:nvSpPr>
        <p:spPr bwMode="auto">
          <a:xfrm>
            <a:off x="5283200" y="1483360"/>
            <a:ext cx="127265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latin typeface="+mn-lt"/>
              </a:rPr>
              <a:t>e.g. </a:t>
            </a:r>
            <a:r>
              <a:rPr lang="en-US" altLang="zh-CN" sz="2000" i="1">
                <a:latin typeface="+mn-lt"/>
              </a:rPr>
              <a:t>insert</a:t>
            </a:r>
            <a:r>
              <a:rPr lang="en-US" altLang="zh-CN" sz="2000">
                <a:latin typeface="+mn-lt"/>
              </a:rPr>
              <a:t>,</a:t>
            </a:r>
          </a:p>
          <a:p>
            <a:pPr eaLnBrk="1" hangingPunct="1"/>
            <a:r>
              <a:rPr lang="en-US" altLang="zh-CN" sz="2000" i="1">
                <a:latin typeface="+mn-lt"/>
              </a:rPr>
              <a:t>update</a:t>
            </a:r>
          </a:p>
        </p:txBody>
      </p:sp>
      <p:sp>
        <p:nvSpPr>
          <p:cNvPr id="34" name="Text Box 40">
            <a:extLst>
              <a:ext uri="{FF2B5EF4-FFF2-40B4-BE49-F238E27FC236}">
                <a16:creationId xmlns:a16="http://schemas.microsoft.com/office/drawing/2014/main" id="{905F6283-4AD2-44FB-AD8B-5FF10F579D17}"/>
              </a:ext>
            </a:extLst>
          </p:cNvPr>
          <p:cNvSpPr txBox="1">
            <a:spLocks noChangeArrowheads="1"/>
          </p:cNvSpPr>
          <p:nvPr/>
        </p:nvSpPr>
        <p:spPr bwMode="auto">
          <a:xfrm>
            <a:off x="3757568" y="1407160"/>
            <a:ext cx="83824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dirty="0">
                <a:latin typeface="+mn-lt"/>
              </a:rPr>
              <a:t> </a:t>
            </a:r>
            <a:r>
              <a:rPr lang="en-US" altLang="zh-CN" sz="2000" dirty="0">
                <a:latin typeface="+mn-lt"/>
              </a:rPr>
              <a:t>e.g. </a:t>
            </a:r>
          </a:p>
          <a:p>
            <a:pPr eaLnBrk="1" hangingPunct="1"/>
            <a:r>
              <a:rPr lang="en-US" altLang="zh-CN" sz="2000" i="1" dirty="0">
                <a:latin typeface="+mn-lt"/>
              </a:rPr>
              <a:t>select</a:t>
            </a:r>
          </a:p>
        </p:txBody>
      </p:sp>
      <p:sp>
        <p:nvSpPr>
          <p:cNvPr id="35" name="AutoShape 42">
            <a:extLst>
              <a:ext uri="{FF2B5EF4-FFF2-40B4-BE49-F238E27FC236}">
                <a16:creationId xmlns:a16="http://schemas.microsoft.com/office/drawing/2014/main" id="{0F7F6E1D-6AC0-4DAB-8ABA-0BFE34E38868}"/>
              </a:ext>
            </a:extLst>
          </p:cNvPr>
          <p:cNvSpPr>
            <a:spLocks noChangeArrowheads="1"/>
          </p:cNvSpPr>
          <p:nvPr/>
        </p:nvSpPr>
        <p:spPr bwMode="auto">
          <a:xfrm>
            <a:off x="4445000" y="2626360"/>
            <a:ext cx="1066800" cy="381000"/>
          </a:xfrm>
          <a:prstGeom prst="roundRect">
            <a:avLst>
              <a:gd name="adj"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 </a:t>
            </a:r>
            <a:r>
              <a:rPr lang="en-US" altLang="zh-CN"/>
              <a:t>x, y</a:t>
            </a:r>
          </a:p>
        </p:txBody>
      </p:sp>
      <p:sp>
        <p:nvSpPr>
          <p:cNvPr id="36" name="Text Box 43">
            <a:extLst>
              <a:ext uri="{FF2B5EF4-FFF2-40B4-BE49-F238E27FC236}">
                <a16:creationId xmlns:a16="http://schemas.microsoft.com/office/drawing/2014/main" id="{5CCF885B-EFE6-495E-A760-4003DD67F1FB}"/>
              </a:ext>
            </a:extLst>
          </p:cNvPr>
          <p:cNvSpPr txBox="1">
            <a:spLocks noChangeArrowheads="1"/>
          </p:cNvSpPr>
          <p:nvPr/>
        </p:nvSpPr>
        <p:spPr bwMode="auto">
          <a:xfrm>
            <a:off x="939800" y="2473960"/>
            <a:ext cx="7667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a:latin typeface="+mn-lt"/>
              </a:rPr>
              <a:t> local</a:t>
            </a:r>
          </a:p>
          <a:p>
            <a:pPr eaLnBrk="1" hangingPunct="1"/>
            <a:r>
              <a:rPr kumimoji="0" lang="en-US" altLang="zh-CN" sz="2000">
                <a:latin typeface="+mn-lt"/>
              </a:rPr>
              <a:t>-buff</a:t>
            </a:r>
            <a:r>
              <a:rPr kumimoji="0" lang="en-US" altLang="zh-CN">
                <a:latin typeface="+mn-lt"/>
              </a:rPr>
              <a:t>.</a:t>
            </a:r>
          </a:p>
        </p:txBody>
      </p:sp>
      <p:sp>
        <p:nvSpPr>
          <p:cNvPr id="37" name="AutoShape 45">
            <a:extLst>
              <a:ext uri="{FF2B5EF4-FFF2-40B4-BE49-F238E27FC236}">
                <a16:creationId xmlns:a16="http://schemas.microsoft.com/office/drawing/2014/main" id="{9F956F4E-8A59-4A02-9348-EF0A918FFEBF}"/>
              </a:ext>
            </a:extLst>
          </p:cNvPr>
          <p:cNvSpPr>
            <a:spLocks noChangeArrowheads="1"/>
          </p:cNvSpPr>
          <p:nvPr/>
        </p:nvSpPr>
        <p:spPr bwMode="auto">
          <a:xfrm>
            <a:off x="7493000" y="3831273"/>
            <a:ext cx="152400" cy="700087"/>
          </a:xfrm>
          <a:prstGeom prst="downArrow">
            <a:avLst>
              <a:gd name="adj1" fmla="val 50000"/>
              <a:gd name="adj2" fmla="val 114844"/>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AutoShape 46">
            <a:extLst>
              <a:ext uri="{FF2B5EF4-FFF2-40B4-BE49-F238E27FC236}">
                <a16:creationId xmlns:a16="http://schemas.microsoft.com/office/drawing/2014/main" id="{2D47C5CE-F5BB-46A3-8460-2C38557D6C86}"/>
              </a:ext>
            </a:extLst>
          </p:cNvPr>
          <p:cNvSpPr>
            <a:spLocks noChangeArrowheads="1"/>
          </p:cNvSpPr>
          <p:nvPr/>
        </p:nvSpPr>
        <p:spPr bwMode="auto">
          <a:xfrm>
            <a:off x="4140200" y="4531360"/>
            <a:ext cx="1752600" cy="457200"/>
          </a:xfrm>
          <a:prstGeom prst="can">
            <a:avLst>
              <a:gd name="adj" fmla="val 25000"/>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47">
            <a:extLst>
              <a:ext uri="{FF2B5EF4-FFF2-40B4-BE49-F238E27FC236}">
                <a16:creationId xmlns:a16="http://schemas.microsoft.com/office/drawing/2014/main" id="{6FD8552A-5345-4A72-A029-50895CF1F6BD}"/>
              </a:ext>
            </a:extLst>
          </p:cNvPr>
          <p:cNvSpPr>
            <a:spLocks noChangeShapeType="1"/>
          </p:cNvSpPr>
          <p:nvPr/>
        </p:nvSpPr>
        <p:spPr bwMode="auto">
          <a:xfrm>
            <a:off x="5283200" y="3845560"/>
            <a:ext cx="0" cy="762000"/>
          </a:xfrm>
          <a:prstGeom prst="line">
            <a:avLst/>
          </a:prstGeom>
          <a:noFill/>
          <a:ln w="28575">
            <a:solidFill>
              <a:schemeClr val="tx1"/>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 name="Line 48">
            <a:extLst>
              <a:ext uri="{FF2B5EF4-FFF2-40B4-BE49-F238E27FC236}">
                <a16:creationId xmlns:a16="http://schemas.microsoft.com/office/drawing/2014/main" id="{68C30AEE-6414-4918-AAF3-4A7F3CAEBB1A}"/>
              </a:ext>
            </a:extLst>
          </p:cNvPr>
          <p:cNvSpPr>
            <a:spLocks noChangeShapeType="1"/>
          </p:cNvSpPr>
          <p:nvPr/>
        </p:nvSpPr>
        <p:spPr bwMode="auto">
          <a:xfrm flipV="1">
            <a:off x="4749800" y="3007360"/>
            <a:ext cx="0" cy="457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1" name="Line 53">
            <a:extLst>
              <a:ext uri="{FF2B5EF4-FFF2-40B4-BE49-F238E27FC236}">
                <a16:creationId xmlns:a16="http://schemas.microsoft.com/office/drawing/2014/main" id="{4DDA8F6B-DD4B-4E30-9FFC-6BA19CE2B39B}"/>
              </a:ext>
            </a:extLst>
          </p:cNvPr>
          <p:cNvSpPr>
            <a:spLocks noChangeShapeType="1"/>
          </p:cNvSpPr>
          <p:nvPr/>
        </p:nvSpPr>
        <p:spPr bwMode="auto">
          <a:xfrm flipH="1">
            <a:off x="5253038" y="3007360"/>
            <a:ext cx="0" cy="4445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2" name="AutoShape 56">
            <a:extLst>
              <a:ext uri="{FF2B5EF4-FFF2-40B4-BE49-F238E27FC236}">
                <a16:creationId xmlns:a16="http://schemas.microsoft.com/office/drawing/2014/main" id="{BC8FFC1A-DFCC-4828-92A5-D9FD0A3D67CA}"/>
              </a:ext>
            </a:extLst>
          </p:cNvPr>
          <p:cNvSpPr>
            <a:spLocks noChangeArrowheads="1"/>
          </p:cNvSpPr>
          <p:nvPr/>
        </p:nvSpPr>
        <p:spPr bwMode="auto">
          <a:xfrm>
            <a:off x="4325938" y="3447098"/>
            <a:ext cx="1408112" cy="404812"/>
          </a:xfrm>
          <a:prstGeom prst="hexagon">
            <a:avLst>
              <a:gd name="adj" fmla="val 42418"/>
              <a:gd name="vf" fmla="val 11547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AutoShape 57">
            <a:extLst>
              <a:ext uri="{FF2B5EF4-FFF2-40B4-BE49-F238E27FC236}">
                <a16:creationId xmlns:a16="http://schemas.microsoft.com/office/drawing/2014/main" id="{71627E5E-34D7-47A1-B513-97CAC652BC9C}"/>
              </a:ext>
            </a:extLst>
          </p:cNvPr>
          <p:cNvSpPr>
            <a:spLocks noChangeArrowheads="1"/>
          </p:cNvSpPr>
          <p:nvPr/>
        </p:nvSpPr>
        <p:spPr bwMode="auto">
          <a:xfrm>
            <a:off x="6838950" y="3413760"/>
            <a:ext cx="1408113" cy="404813"/>
          </a:xfrm>
          <a:prstGeom prst="hexagon">
            <a:avLst>
              <a:gd name="adj" fmla="val 42418"/>
              <a:gd name="vf" fmla="val 11547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273607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29A0320-DFF2-4BBB-9658-C78E16C9DE25}"/>
              </a:ext>
            </a:extLst>
          </p:cNvPr>
          <p:cNvSpPr>
            <a:spLocks noGrp="1"/>
          </p:cNvSpPr>
          <p:nvPr>
            <p:ph type="sldNum" sz="quarter" idx="12"/>
          </p:nvPr>
        </p:nvSpPr>
        <p:spPr/>
        <p:txBody>
          <a:bodyPr/>
          <a:lstStyle/>
          <a:p>
            <a:fld id="{47C4BD23-150C-4A56-8E66-9482A3FB2E80}" type="slidenum">
              <a:rPr lang="zh-CN" altLang="en-US" smtClean="0"/>
              <a:t>31</a:t>
            </a:fld>
            <a:endParaRPr lang="zh-CN" altLang="en-US"/>
          </a:p>
        </p:txBody>
      </p:sp>
      <p:sp>
        <p:nvSpPr>
          <p:cNvPr id="4" name="日期占位符 3">
            <a:extLst>
              <a:ext uri="{FF2B5EF4-FFF2-40B4-BE49-F238E27FC236}">
                <a16:creationId xmlns:a16="http://schemas.microsoft.com/office/drawing/2014/main" id="{AFE40D46-17D4-403A-862B-1A3B0FDCC4E9}"/>
              </a:ext>
            </a:extLst>
          </p:cNvPr>
          <p:cNvSpPr>
            <a:spLocks noGrp="1"/>
          </p:cNvSpPr>
          <p:nvPr>
            <p:ph type="dt" sz="half" idx="10"/>
          </p:nvPr>
        </p:nvSpPr>
        <p:spPr/>
        <p:txBody>
          <a:bodyPr/>
          <a:lstStyle/>
          <a:p>
            <a:fld id="{1EE17069-201F-4770-82CF-2A645D13E307}" type="datetime1">
              <a:rPr lang="zh-CN" altLang="en-US" smtClean="0"/>
              <a:t>2021/12/13</a:t>
            </a:fld>
            <a:endParaRPr lang="zh-CN" altLang="en-US" dirty="0"/>
          </a:p>
        </p:txBody>
      </p:sp>
      <p:sp>
        <p:nvSpPr>
          <p:cNvPr id="5" name="Text Box 2">
            <a:extLst>
              <a:ext uri="{FF2B5EF4-FFF2-40B4-BE49-F238E27FC236}">
                <a16:creationId xmlns:a16="http://schemas.microsoft.com/office/drawing/2014/main" id="{8CC3526D-53AA-4706-B796-B558089C94CE}"/>
              </a:ext>
            </a:extLst>
          </p:cNvPr>
          <p:cNvSpPr txBox="1">
            <a:spLocks noChangeArrowheads="1"/>
          </p:cNvSpPr>
          <p:nvPr/>
        </p:nvSpPr>
        <p:spPr bwMode="auto">
          <a:xfrm>
            <a:off x="1945640" y="5963920"/>
            <a:ext cx="41762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dirty="0">
                <a:latin typeface="+mn-lt"/>
              </a:rPr>
              <a:t>Fig.17.0.6 A </a:t>
            </a:r>
            <a:r>
              <a:rPr kumimoji="0" lang="en-US" altLang="zh-CN" i="1" dirty="0">
                <a:latin typeface="+mn-lt"/>
              </a:rPr>
              <a:t>rollback</a:t>
            </a:r>
            <a:r>
              <a:rPr kumimoji="0" lang="en-US" altLang="zh-CN" dirty="0">
                <a:latin typeface="+mn-lt"/>
              </a:rPr>
              <a:t> transaction</a:t>
            </a:r>
          </a:p>
        </p:txBody>
      </p:sp>
      <p:sp>
        <p:nvSpPr>
          <p:cNvPr id="6" name="Text Box 3">
            <a:extLst>
              <a:ext uri="{FF2B5EF4-FFF2-40B4-BE49-F238E27FC236}">
                <a16:creationId xmlns:a16="http://schemas.microsoft.com/office/drawing/2014/main" id="{29C6CCEE-8F83-4C62-ABF3-BCCFF480EF8D}"/>
              </a:ext>
            </a:extLst>
          </p:cNvPr>
          <p:cNvSpPr txBox="1">
            <a:spLocks noChangeArrowheads="1"/>
          </p:cNvSpPr>
          <p:nvPr/>
        </p:nvSpPr>
        <p:spPr bwMode="auto">
          <a:xfrm>
            <a:off x="955040" y="248920"/>
            <a:ext cx="162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solidFill>
                  <a:srgbClr val="FF0000"/>
                </a:solidFill>
                <a:latin typeface="+mn-lt"/>
              </a:rPr>
              <a:t>Transaction</a:t>
            </a:r>
          </a:p>
        </p:txBody>
      </p:sp>
      <p:sp>
        <p:nvSpPr>
          <p:cNvPr id="7" name="Text Box 4">
            <a:extLst>
              <a:ext uri="{FF2B5EF4-FFF2-40B4-BE49-F238E27FC236}">
                <a16:creationId xmlns:a16="http://schemas.microsoft.com/office/drawing/2014/main" id="{124C36AD-7250-4851-BF9B-271009AC9355}"/>
              </a:ext>
            </a:extLst>
          </p:cNvPr>
          <p:cNvSpPr txBox="1">
            <a:spLocks noChangeArrowheads="1"/>
          </p:cNvSpPr>
          <p:nvPr/>
        </p:nvSpPr>
        <p:spPr bwMode="auto">
          <a:xfrm>
            <a:off x="955040" y="1925320"/>
            <a:ext cx="9444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solidFill>
                  <a:srgbClr val="FF0000"/>
                </a:solidFill>
                <a:latin typeface="+mn-lt"/>
              </a:rPr>
              <a:t>DBMS</a:t>
            </a:r>
          </a:p>
        </p:txBody>
      </p:sp>
      <p:sp>
        <p:nvSpPr>
          <p:cNvPr id="8" name="Text Box 5">
            <a:extLst>
              <a:ext uri="{FF2B5EF4-FFF2-40B4-BE49-F238E27FC236}">
                <a16:creationId xmlns:a16="http://schemas.microsoft.com/office/drawing/2014/main" id="{E9468577-2DF4-4580-A390-6E2291B4C245}"/>
              </a:ext>
            </a:extLst>
          </p:cNvPr>
          <p:cNvSpPr txBox="1">
            <a:spLocks noChangeArrowheads="1"/>
          </p:cNvSpPr>
          <p:nvPr/>
        </p:nvSpPr>
        <p:spPr bwMode="auto">
          <a:xfrm>
            <a:off x="1183640" y="3525520"/>
            <a:ext cx="7667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a:latin typeface="+mn-lt"/>
              </a:rPr>
              <a:t> disk</a:t>
            </a:r>
          </a:p>
          <a:p>
            <a:pPr eaLnBrk="1" hangingPunct="1"/>
            <a:r>
              <a:rPr kumimoji="0" lang="en-US" altLang="zh-CN" sz="2000">
                <a:latin typeface="+mn-lt"/>
              </a:rPr>
              <a:t>-buff</a:t>
            </a:r>
            <a:r>
              <a:rPr kumimoji="0" lang="en-US" altLang="zh-CN">
                <a:latin typeface="+mn-lt"/>
              </a:rPr>
              <a:t>.</a:t>
            </a:r>
          </a:p>
        </p:txBody>
      </p:sp>
      <p:sp>
        <p:nvSpPr>
          <p:cNvPr id="9" name="Text Box 6">
            <a:extLst>
              <a:ext uri="{FF2B5EF4-FFF2-40B4-BE49-F238E27FC236}">
                <a16:creationId xmlns:a16="http://schemas.microsoft.com/office/drawing/2014/main" id="{7D83F213-699C-4CD6-A0BD-55676ACB3DD2}"/>
              </a:ext>
            </a:extLst>
          </p:cNvPr>
          <p:cNvSpPr txBox="1">
            <a:spLocks noChangeArrowheads="1"/>
          </p:cNvSpPr>
          <p:nvPr/>
        </p:nvSpPr>
        <p:spPr bwMode="auto">
          <a:xfrm>
            <a:off x="1107440" y="4516120"/>
            <a:ext cx="7040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solidFill>
                  <a:srgbClr val="FF0000"/>
                </a:solidFill>
                <a:latin typeface="+mn-lt"/>
              </a:rPr>
              <a:t>Disk</a:t>
            </a:r>
          </a:p>
        </p:txBody>
      </p:sp>
      <p:sp>
        <p:nvSpPr>
          <p:cNvPr id="10" name="Line 7">
            <a:extLst>
              <a:ext uri="{FF2B5EF4-FFF2-40B4-BE49-F238E27FC236}">
                <a16:creationId xmlns:a16="http://schemas.microsoft.com/office/drawing/2014/main" id="{847B069D-5B63-44D5-8EA2-46D2A416EAB8}"/>
              </a:ext>
            </a:extLst>
          </p:cNvPr>
          <p:cNvSpPr>
            <a:spLocks noChangeShapeType="1"/>
          </p:cNvSpPr>
          <p:nvPr/>
        </p:nvSpPr>
        <p:spPr bwMode="auto">
          <a:xfrm flipV="1">
            <a:off x="1717040" y="5125720"/>
            <a:ext cx="8229600" cy="1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8">
            <a:extLst>
              <a:ext uri="{FF2B5EF4-FFF2-40B4-BE49-F238E27FC236}">
                <a16:creationId xmlns:a16="http://schemas.microsoft.com/office/drawing/2014/main" id="{BB782E34-DCE3-4579-B415-CB1C9F905D26}"/>
              </a:ext>
            </a:extLst>
          </p:cNvPr>
          <p:cNvSpPr>
            <a:spLocks noChangeShapeType="1"/>
          </p:cNvSpPr>
          <p:nvPr/>
        </p:nvSpPr>
        <p:spPr bwMode="auto">
          <a:xfrm>
            <a:off x="2021840" y="1391920"/>
            <a:ext cx="0" cy="40386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Text Box 9">
            <a:extLst>
              <a:ext uri="{FF2B5EF4-FFF2-40B4-BE49-F238E27FC236}">
                <a16:creationId xmlns:a16="http://schemas.microsoft.com/office/drawing/2014/main" id="{DF99FE97-0828-44BB-9626-FEB1E1C6E91C}"/>
              </a:ext>
            </a:extLst>
          </p:cNvPr>
          <p:cNvSpPr txBox="1">
            <a:spLocks noChangeArrowheads="1"/>
          </p:cNvSpPr>
          <p:nvPr/>
        </p:nvSpPr>
        <p:spPr bwMode="auto">
          <a:xfrm>
            <a:off x="1640840" y="1087120"/>
            <a:ext cx="14398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i="1">
                <a:solidFill>
                  <a:srgbClr val="2D0EE4"/>
                </a:solidFill>
                <a:latin typeface="+mn-lt"/>
              </a:rPr>
              <a:t>begin-trans</a:t>
            </a:r>
            <a:r>
              <a:rPr kumimoji="0" lang="en-US" altLang="zh-CN" sz="2000">
                <a:solidFill>
                  <a:srgbClr val="2D0EE4"/>
                </a:solidFill>
                <a:latin typeface="+mn-lt"/>
              </a:rPr>
              <a:t>.</a:t>
            </a:r>
          </a:p>
        </p:txBody>
      </p:sp>
      <p:sp>
        <p:nvSpPr>
          <p:cNvPr id="13" name="Text Box 11">
            <a:extLst>
              <a:ext uri="{FF2B5EF4-FFF2-40B4-BE49-F238E27FC236}">
                <a16:creationId xmlns:a16="http://schemas.microsoft.com/office/drawing/2014/main" id="{A8721BC7-07E1-4B2C-8F36-F9D81E09B8FC}"/>
              </a:ext>
            </a:extLst>
          </p:cNvPr>
          <p:cNvSpPr txBox="1">
            <a:spLocks noChangeArrowheads="1"/>
          </p:cNvSpPr>
          <p:nvPr/>
        </p:nvSpPr>
        <p:spPr bwMode="auto">
          <a:xfrm>
            <a:off x="3622040" y="1087120"/>
            <a:ext cx="6094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a:solidFill>
                  <a:srgbClr val="2D0EE4"/>
                </a:solidFill>
                <a:latin typeface="+mn-lt"/>
              </a:rPr>
              <a:t>op</a:t>
            </a:r>
            <a:r>
              <a:rPr kumimoji="0" lang="en-US" altLang="zh-CN" sz="2000" baseline="-25000">
                <a:solidFill>
                  <a:srgbClr val="2D0EE4"/>
                </a:solidFill>
                <a:latin typeface="+mn-lt"/>
              </a:rPr>
              <a:t>1</a:t>
            </a:r>
            <a:r>
              <a:rPr kumimoji="0" lang="en-US" altLang="zh-CN" sz="2000">
                <a:solidFill>
                  <a:srgbClr val="2D0EE4"/>
                </a:solidFill>
                <a:latin typeface="+mn-lt"/>
              </a:rPr>
              <a:t>;</a:t>
            </a:r>
          </a:p>
        </p:txBody>
      </p:sp>
      <p:sp>
        <p:nvSpPr>
          <p:cNvPr id="14" name="Text Box 12">
            <a:extLst>
              <a:ext uri="{FF2B5EF4-FFF2-40B4-BE49-F238E27FC236}">
                <a16:creationId xmlns:a16="http://schemas.microsoft.com/office/drawing/2014/main" id="{C677CCB8-CC6D-4E2B-B0C9-58B716E85376}"/>
              </a:ext>
            </a:extLst>
          </p:cNvPr>
          <p:cNvSpPr txBox="1">
            <a:spLocks noChangeArrowheads="1"/>
          </p:cNvSpPr>
          <p:nvPr/>
        </p:nvSpPr>
        <p:spPr bwMode="auto">
          <a:xfrm>
            <a:off x="5984240" y="1087120"/>
            <a:ext cx="6126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a:solidFill>
                  <a:srgbClr val="2D0EE4"/>
                </a:solidFill>
                <a:latin typeface="+mn-lt"/>
              </a:rPr>
              <a:t>op</a:t>
            </a:r>
            <a:r>
              <a:rPr kumimoji="0" lang="en-US" altLang="zh-CN" sz="2000" baseline="-25000">
                <a:solidFill>
                  <a:srgbClr val="2D0EE4"/>
                </a:solidFill>
                <a:latin typeface="+mn-lt"/>
              </a:rPr>
              <a:t>n</a:t>
            </a:r>
            <a:r>
              <a:rPr kumimoji="0" lang="en-US" altLang="zh-CN" sz="2000">
                <a:solidFill>
                  <a:srgbClr val="2D0EE4"/>
                </a:solidFill>
                <a:latin typeface="+mn-lt"/>
              </a:rPr>
              <a:t>;</a:t>
            </a:r>
          </a:p>
        </p:txBody>
      </p:sp>
      <p:sp>
        <p:nvSpPr>
          <p:cNvPr id="15" name="Text Box 13">
            <a:extLst>
              <a:ext uri="{FF2B5EF4-FFF2-40B4-BE49-F238E27FC236}">
                <a16:creationId xmlns:a16="http://schemas.microsoft.com/office/drawing/2014/main" id="{BDD8699B-280C-4D95-B39D-E131C1402257}"/>
              </a:ext>
            </a:extLst>
          </p:cNvPr>
          <p:cNvSpPr txBox="1">
            <a:spLocks noChangeArrowheads="1"/>
          </p:cNvSpPr>
          <p:nvPr/>
        </p:nvSpPr>
        <p:spPr bwMode="auto">
          <a:xfrm>
            <a:off x="4901565" y="1050608"/>
            <a:ext cx="3978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zh-CN" altLang="en-US">
                <a:solidFill>
                  <a:srgbClr val="2D0EE4"/>
                </a:solidFill>
                <a:latin typeface="+mn-lt"/>
              </a:rPr>
              <a:t>…</a:t>
            </a:r>
          </a:p>
        </p:txBody>
      </p:sp>
      <p:sp>
        <p:nvSpPr>
          <p:cNvPr id="16" name="Text Box 14">
            <a:extLst>
              <a:ext uri="{FF2B5EF4-FFF2-40B4-BE49-F238E27FC236}">
                <a16:creationId xmlns:a16="http://schemas.microsoft.com/office/drawing/2014/main" id="{E99F776E-A827-40A1-908D-901583C9FA07}"/>
              </a:ext>
            </a:extLst>
          </p:cNvPr>
          <p:cNvSpPr txBox="1">
            <a:spLocks noChangeArrowheads="1"/>
          </p:cNvSpPr>
          <p:nvPr/>
        </p:nvSpPr>
        <p:spPr bwMode="auto">
          <a:xfrm>
            <a:off x="6517640" y="1087120"/>
            <a:ext cx="1028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i="1">
                <a:solidFill>
                  <a:srgbClr val="2D0EE4"/>
                </a:solidFill>
                <a:latin typeface="+mn-lt"/>
              </a:rPr>
              <a:t>rollback</a:t>
            </a:r>
          </a:p>
        </p:txBody>
      </p:sp>
      <p:sp>
        <p:nvSpPr>
          <p:cNvPr id="17" name="Line 15">
            <a:extLst>
              <a:ext uri="{FF2B5EF4-FFF2-40B4-BE49-F238E27FC236}">
                <a16:creationId xmlns:a16="http://schemas.microsoft.com/office/drawing/2014/main" id="{3AA789B9-4F8D-4428-A81C-664DC480F89B}"/>
              </a:ext>
            </a:extLst>
          </p:cNvPr>
          <p:cNvSpPr>
            <a:spLocks noChangeShapeType="1"/>
          </p:cNvSpPr>
          <p:nvPr/>
        </p:nvSpPr>
        <p:spPr bwMode="auto">
          <a:xfrm>
            <a:off x="6898640" y="1391920"/>
            <a:ext cx="0" cy="40386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Text Box 16">
            <a:extLst>
              <a:ext uri="{FF2B5EF4-FFF2-40B4-BE49-F238E27FC236}">
                <a16:creationId xmlns:a16="http://schemas.microsoft.com/office/drawing/2014/main" id="{E76562F5-A877-42C0-9AE0-FEEBAD711A9C}"/>
              </a:ext>
            </a:extLst>
          </p:cNvPr>
          <p:cNvSpPr txBox="1">
            <a:spLocks noChangeArrowheads="1"/>
          </p:cNvSpPr>
          <p:nvPr/>
        </p:nvSpPr>
        <p:spPr bwMode="auto">
          <a:xfrm>
            <a:off x="4155440" y="5354320"/>
            <a:ext cx="9509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b="1" i="1">
                <a:latin typeface="+mn-lt"/>
              </a:rPr>
              <a:t>active</a:t>
            </a:r>
          </a:p>
        </p:txBody>
      </p:sp>
      <p:sp>
        <p:nvSpPr>
          <p:cNvPr id="19" name="Line 17">
            <a:extLst>
              <a:ext uri="{FF2B5EF4-FFF2-40B4-BE49-F238E27FC236}">
                <a16:creationId xmlns:a16="http://schemas.microsoft.com/office/drawing/2014/main" id="{6F8D6EEA-A742-4BD4-9CF4-DCCB369F3D75}"/>
              </a:ext>
            </a:extLst>
          </p:cNvPr>
          <p:cNvSpPr>
            <a:spLocks noChangeShapeType="1"/>
          </p:cNvSpPr>
          <p:nvPr/>
        </p:nvSpPr>
        <p:spPr bwMode="auto">
          <a:xfrm>
            <a:off x="8787765" y="2230120"/>
            <a:ext cx="0" cy="32004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18">
            <a:extLst>
              <a:ext uri="{FF2B5EF4-FFF2-40B4-BE49-F238E27FC236}">
                <a16:creationId xmlns:a16="http://schemas.microsoft.com/office/drawing/2014/main" id="{3EE858CC-5D6F-49D9-BD88-4C392EC34D5C}"/>
              </a:ext>
            </a:extLst>
          </p:cNvPr>
          <p:cNvSpPr txBox="1">
            <a:spLocks noChangeArrowheads="1"/>
          </p:cNvSpPr>
          <p:nvPr/>
        </p:nvSpPr>
        <p:spPr bwMode="auto">
          <a:xfrm>
            <a:off x="7279640" y="5354320"/>
            <a:ext cx="969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latin typeface="+mn-lt"/>
              </a:rPr>
              <a:t> </a:t>
            </a:r>
            <a:r>
              <a:rPr kumimoji="0" lang="en-US" altLang="zh-CN" b="1" i="1">
                <a:latin typeface="+mn-lt"/>
              </a:rPr>
              <a:t>failed</a:t>
            </a:r>
          </a:p>
        </p:txBody>
      </p:sp>
      <p:sp>
        <p:nvSpPr>
          <p:cNvPr id="21" name="Text Box 19">
            <a:extLst>
              <a:ext uri="{FF2B5EF4-FFF2-40B4-BE49-F238E27FC236}">
                <a16:creationId xmlns:a16="http://schemas.microsoft.com/office/drawing/2014/main" id="{6C7A9552-8641-4D8B-8D9B-0812856E8DDE}"/>
              </a:ext>
            </a:extLst>
          </p:cNvPr>
          <p:cNvSpPr txBox="1">
            <a:spLocks noChangeArrowheads="1"/>
          </p:cNvSpPr>
          <p:nvPr/>
        </p:nvSpPr>
        <p:spPr bwMode="auto">
          <a:xfrm>
            <a:off x="8727440" y="5354320"/>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b="1" i="1">
                <a:latin typeface="+mn-lt"/>
              </a:rPr>
              <a:t>aborted</a:t>
            </a:r>
          </a:p>
        </p:txBody>
      </p:sp>
      <p:sp>
        <p:nvSpPr>
          <p:cNvPr id="22" name="Line 20">
            <a:extLst>
              <a:ext uri="{FF2B5EF4-FFF2-40B4-BE49-F238E27FC236}">
                <a16:creationId xmlns:a16="http://schemas.microsoft.com/office/drawing/2014/main" id="{7642E757-44CB-4E6A-AFCC-BDF66F034E80}"/>
              </a:ext>
            </a:extLst>
          </p:cNvPr>
          <p:cNvSpPr>
            <a:spLocks noChangeShapeType="1"/>
          </p:cNvSpPr>
          <p:nvPr/>
        </p:nvSpPr>
        <p:spPr bwMode="auto">
          <a:xfrm>
            <a:off x="4841240" y="1620520"/>
            <a:ext cx="0" cy="10668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21">
            <a:extLst>
              <a:ext uri="{FF2B5EF4-FFF2-40B4-BE49-F238E27FC236}">
                <a16:creationId xmlns:a16="http://schemas.microsoft.com/office/drawing/2014/main" id="{464894A8-4B2D-4973-AA7B-5134FC1946D8}"/>
              </a:ext>
            </a:extLst>
          </p:cNvPr>
          <p:cNvSpPr>
            <a:spLocks noChangeShapeType="1"/>
          </p:cNvSpPr>
          <p:nvPr/>
        </p:nvSpPr>
        <p:spPr bwMode="auto">
          <a:xfrm>
            <a:off x="5450840" y="1620520"/>
            <a:ext cx="1588" cy="1066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2">
            <a:extLst>
              <a:ext uri="{FF2B5EF4-FFF2-40B4-BE49-F238E27FC236}">
                <a16:creationId xmlns:a16="http://schemas.microsoft.com/office/drawing/2014/main" id="{DDF0035D-EDF0-4775-994C-BD5E0D57FCC7}"/>
              </a:ext>
            </a:extLst>
          </p:cNvPr>
          <p:cNvSpPr>
            <a:spLocks noChangeShapeType="1"/>
          </p:cNvSpPr>
          <p:nvPr/>
        </p:nvSpPr>
        <p:spPr bwMode="auto">
          <a:xfrm flipV="1">
            <a:off x="4993640" y="3906520"/>
            <a:ext cx="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Text Box 24">
            <a:extLst>
              <a:ext uri="{FF2B5EF4-FFF2-40B4-BE49-F238E27FC236}">
                <a16:creationId xmlns:a16="http://schemas.microsoft.com/office/drawing/2014/main" id="{E420DC4E-28EB-4DF3-B584-71798B88DB6F}"/>
              </a:ext>
            </a:extLst>
          </p:cNvPr>
          <p:cNvSpPr txBox="1">
            <a:spLocks noChangeArrowheads="1"/>
          </p:cNvSpPr>
          <p:nvPr/>
        </p:nvSpPr>
        <p:spPr bwMode="auto">
          <a:xfrm>
            <a:off x="8767128" y="2001520"/>
            <a:ext cx="133677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latin typeface="+mn-lt"/>
              </a:rPr>
              <a:t> </a:t>
            </a:r>
            <a:r>
              <a:rPr kumimoji="0" lang="en-US" altLang="zh-CN" sz="2000" i="1">
                <a:solidFill>
                  <a:srgbClr val="FF0000"/>
                </a:solidFill>
                <a:latin typeface="+mn-lt"/>
              </a:rPr>
              <a:t>release</a:t>
            </a:r>
            <a:r>
              <a:rPr kumimoji="0" lang="en-US" altLang="zh-CN" sz="2000">
                <a:solidFill>
                  <a:srgbClr val="FF0000"/>
                </a:solidFill>
                <a:latin typeface="+mn-lt"/>
              </a:rPr>
              <a:t> </a:t>
            </a:r>
          </a:p>
          <a:p>
            <a:pPr eaLnBrk="1" hangingPunct="1"/>
            <a:r>
              <a:rPr kumimoji="0" lang="en-US" altLang="zh-CN" sz="2000">
                <a:solidFill>
                  <a:srgbClr val="FF0000"/>
                </a:solidFill>
                <a:latin typeface="+mn-lt"/>
              </a:rPr>
              <a:t>resources; </a:t>
            </a:r>
          </a:p>
          <a:p>
            <a:pPr eaLnBrk="1" hangingPunct="1"/>
            <a:r>
              <a:rPr kumimoji="0" lang="en-US" altLang="zh-CN" sz="2000">
                <a:solidFill>
                  <a:srgbClr val="FF0000"/>
                </a:solidFill>
                <a:latin typeface="+mn-lt"/>
              </a:rPr>
              <a:t> </a:t>
            </a:r>
            <a:r>
              <a:rPr kumimoji="0" lang="en-US" altLang="zh-CN" sz="2000" i="1">
                <a:solidFill>
                  <a:srgbClr val="FF0000"/>
                </a:solidFill>
                <a:latin typeface="+mn-lt"/>
              </a:rPr>
              <a:t>end</a:t>
            </a:r>
            <a:r>
              <a:rPr kumimoji="0" lang="en-US" altLang="zh-CN" sz="2000">
                <a:solidFill>
                  <a:srgbClr val="FF0000"/>
                </a:solidFill>
                <a:latin typeface="+mn-lt"/>
              </a:rPr>
              <a:t> trans.</a:t>
            </a:r>
            <a:r>
              <a:rPr kumimoji="0" lang="en-US" altLang="zh-CN" sz="2000" u="sng">
                <a:solidFill>
                  <a:srgbClr val="FF0000"/>
                </a:solidFill>
                <a:latin typeface="+mn-lt"/>
              </a:rPr>
              <a:t> </a:t>
            </a:r>
          </a:p>
        </p:txBody>
      </p:sp>
      <p:sp>
        <p:nvSpPr>
          <p:cNvPr id="26" name="Text Box 25">
            <a:extLst>
              <a:ext uri="{FF2B5EF4-FFF2-40B4-BE49-F238E27FC236}">
                <a16:creationId xmlns:a16="http://schemas.microsoft.com/office/drawing/2014/main" id="{152DF410-5BF3-4934-B265-180ACDDC087B}"/>
              </a:ext>
            </a:extLst>
          </p:cNvPr>
          <p:cNvSpPr txBox="1">
            <a:spLocks noChangeArrowheads="1"/>
          </p:cNvSpPr>
          <p:nvPr/>
        </p:nvSpPr>
        <p:spPr bwMode="auto">
          <a:xfrm>
            <a:off x="955040" y="5278120"/>
            <a:ext cx="10688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rPr>
              <a:t>states: </a:t>
            </a:r>
          </a:p>
        </p:txBody>
      </p:sp>
      <p:sp>
        <p:nvSpPr>
          <p:cNvPr id="27" name="Text Box 27">
            <a:extLst>
              <a:ext uri="{FF2B5EF4-FFF2-40B4-BE49-F238E27FC236}">
                <a16:creationId xmlns:a16="http://schemas.microsoft.com/office/drawing/2014/main" id="{F0180F1F-54E4-464F-90A8-3F4EE9011F37}"/>
              </a:ext>
            </a:extLst>
          </p:cNvPr>
          <p:cNvSpPr txBox="1">
            <a:spLocks noChangeArrowheads="1"/>
          </p:cNvSpPr>
          <p:nvPr/>
        </p:nvSpPr>
        <p:spPr bwMode="auto">
          <a:xfrm>
            <a:off x="4460240" y="1087120"/>
            <a:ext cx="5613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a:solidFill>
                  <a:srgbClr val="2D0EE4"/>
                </a:solidFill>
                <a:latin typeface="+mn-lt"/>
              </a:rPr>
              <a:t>op</a:t>
            </a:r>
            <a:r>
              <a:rPr kumimoji="0" lang="en-US" altLang="zh-CN" sz="2000" baseline="-25000">
                <a:solidFill>
                  <a:srgbClr val="2D0EE4"/>
                </a:solidFill>
                <a:latin typeface="+mn-lt"/>
              </a:rPr>
              <a:t>i</a:t>
            </a:r>
            <a:r>
              <a:rPr kumimoji="0" lang="en-US" altLang="zh-CN" sz="2000">
                <a:solidFill>
                  <a:srgbClr val="2D0EE4"/>
                </a:solidFill>
                <a:latin typeface="+mn-lt"/>
              </a:rPr>
              <a:t>;</a:t>
            </a:r>
          </a:p>
        </p:txBody>
      </p:sp>
      <p:sp>
        <p:nvSpPr>
          <p:cNvPr id="28" name="Text Box 28">
            <a:extLst>
              <a:ext uri="{FF2B5EF4-FFF2-40B4-BE49-F238E27FC236}">
                <a16:creationId xmlns:a16="http://schemas.microsoft.com/office/drawing/2014/main" id="{380143ED-26D4-4949-AAAA-9548F1FB184C}"/>
              </a:ext>
            </a:extLst>
          </p:cNvPr>
          <p:cNvSpPr txBox="1">
            <a:spLocks noChangeArrowheads="1"/>
          </p:cNvSpPr>
          <p:nvPr/>
        </p:nvSpPr>
        <p:spPr bwMode="auto">
          <a:xfrm>
            <a:off x="5249228" y="1087120"/>
            <a:ext cx="5645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a:solidFill>
                  <a:srgbClr val="2D0EE4"/>
                </a:solidFill>
                <a:latin typeface="+mn-lt"/>
              </a:rPr>
              <a:t>op</a:t>
            </a:r>
            <a:r>
              <a:rPr kumimoji="0" lang="en-US" altLang="zh-CN" sz="2000" baseline="-25000">
                <a:solidFill>
                  <a:srgbClr val="2D0EE4"/>
                </a:solidFill>
                <a:latin typeface="+mn-lt"/>
              </a:rPr>
              <a:t>j</a:t>
            </a:r>
            <a:r>
              <a:rPr kumimoji="0" lang="en-US" altLang="zh-CN" sz="2000">
                <a:solidFill>
                  <a:srgbClr val="2D0EE4"/>
                </a:solidFill>
                <a:latin typeface="+mn-lt"/>
              </a:rPr>
              <a:t>;</a:t>
            </a:r>
          </a:p>
        </p:txBody>
      </p:sp>
      <p:sp>
        <p:nvSpPr>
          <p:cNvPr id="29" name="AutoShape 29">
            <a:extLst>
              <a:ext uri="{FF2B5EF4-FFF2-40B4-BE49-F238E27FC236}">
                <a16:creationId xmlns:a16="http://schemas.microsoft.com/office/drawing/2014/main" id="{E52B1A76-D40A-4341-998B-B67754340C82}"/>
              </a:ext>
            </a:extLst>
          </p:cNvPr>
          <p:cNvSpPr>
            <a:spLocks noChangeArrowheads="1"/>
          </p:cNvSpPr>
          <p:nvPr/>
        </p:nvSpPr>
        <p:spPr bwMode="auto">
          <a:xfrm>
            <a:off x="6974840" y="4592320"/>
            <a:ext cx="1752600" cy="457200"/>
          </a:xfrm>
          <a:prstGeom prst="can">
            <a:avLst>
              <a:gd name="adj" fmla="val 25000"/>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AutoShape 30">
            <a:hlinkClick r:id="" action="ppaction://hlinkshowjump?jump=lastslideviewed" highlightClick="1"/>
            <a:extLst>
              <a:ext uri="{FF2B5EF4-FFF2-40B4-BE49-F238E27FC236}">
                <a16:creationId xmlns:a16="http://schemas.microsoft.com/office/drawing/2014/main" id="{37B7B32B-1540-49FC-ACE9-F2271C4A9ED0}"/>
              </a:ext>
            </a:extLst>
          </p:cNvPr>
          <p:cNvSpPr>
            <a:spLocks noChangeArrowheads="1"/>
          </p:cNvSpPr>
          <p:nvPr/>
        </p:nvSpPr>
        <p:spPr bwMode="auto">
          <a:xfrm>
            <a:off x="11003280" y="6116320"/>
            <a:ext cx="3048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31">
            <a:extLst>
              <a:ext uri="{FF2B5EF4-FFF2-40B4-BE49-F238E27FC236}">
                <a16:creationId xmlns:a16="http://schemas.microsoft.com/office/drawing/2014/main" id="{6E821263-570B-4AFE-AD38-0F4468D3E825}"/>
              </a:ext>
            </a:extLst>
          </p:cNvPr>
          <p:cNvSpPr txBox="1">
            <a:spLocks noChangeArrowheads="1"/>
          </p:cNvSpPr>
          <p:nvPr/>
        </p:nvSpPr>
        <p:spPr bwMode="auto">
          <a:xfrm>
            <a:off x="5527040" y="1544320"/>
            <a:ext cx="127265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latin typeface="+mn-lt"/>
              </a:rPr>
              <a:t>e.g. </a:t>
            </a:r>
            <a:r>
              <a:rPr lang="en-US" altLang="zh-CN" sz="2000" i="1">
                <a:latin typeface="+mn-lt"/>
              </a:rPr>
              <a:t>insert</a:t>
            </a:r>
            <a:r>
              <a:rPr lang="en-US" altLang="zh-CN" sz="2000">
                <a:latin typeface="+mn-lt"/>
              </a:rPr>
              <a:t>,</a:t>
            </a:r>
          </a:p>
          <a:p>
            <a:pPr eaLnBrk="1" hangingPunct="1"/>
            <a:r>
              <a:rPr lang="en-US" altLang="zh-CN" sz="2000" i="1">
                <a:latin typeface="+mn-lt"/>
              </a:rPr>
              <a:t>update</a:t>
            </a:r>
          </a:p>
        </p:txBody>
      </p:sp>
      <p:sp>
        <p:nvSpPr>
          <p:cNvPr id="32" name="Text Box 32">
            <a:extLst>
              <a:ext uri="{FF2B5EF4-FFF2-40B4-BE49-F238E27FC236}">
                <a16:creationId xmlns:a16="http://schemas.microsoft.com/office/drawing/2014/main" id="{9D713728-0587-4ABA-89E5-47910012B45B}"/>
              </a:ext>
            </a:extLst>
          </p:cNvPr>
          <p:cNvSpPr txBox="1">
            <a:spLocks noChangeArrowheads="1"/>
          </p:cNvSpPr>
          <p:nvPr/>
        </p:nvSpPr>
        <p:spPr bwMode="auto">
          <a:xfrm>
            <a:off x="4079240" y="1468120"/>
            <a:ext cx="760413"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rPr>
              <a:t> </a:t>
            </a:r>
            <a:r>
              <a:rPr lang="en-US" altLang="zh-CN" sz="2000">
                <a:latin typeface="+mn-lt"/>
              </a:rPr>
              <a:t>e.g. </a:t>
            </a:r>
          </a:p>
          <a:p>
            <a:pPr eaLnBrk="1" hangingPunct="1"/>
            <a:r>
              <a:rPr lang="en-US" altLang="zh-CN" sz="2000" i="1">
                <a:latin typeface="+mn-lt"/>
              </a:rPr>
              <a:t>select</a:t>
            </a:r>
          </a:p>
        </p:txBody>
      </p:sp>
      <p:sp>
        <p:nvSpPr>
          <p:cNvPr id="33" name="AutoShape 33">
            <a:extLst>
              <a:ext uri="{FF2B5EF4-FFF2-40B4-BE49-F238E27FC236}">
                <a16:creationId xmlns:a16="http://schemas.microsoft.com/office/drawing/2014/main" id="{918A569A-D892-40E2-BAD0-A3D11DC85BF3}"/>
              </a:ext>
            </a:extLst>
          </p:cNvPr>
          <p:cNvSpPr>
            <a:spLocks noChangeArrowheads="1"/>
          </p:cNvSpPr>
          <p:nvPr/>
        </p:nvSpPr>
        <p:spPr bwMode="auto">
          <a:xfrm>
            <a:off x="4688840" y="2687320"/>
            <a:ext cx="1066800" cy="381000"/>
          </a:xfrm>
          <a:prstGeom prst="roundRect">
            <a:avLst>
              <a:gd name="adj"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Text Box 34">
            <a:extLst>
              <a:ext uri="{FF2B5EF4-FFF2-40B4-BE49-F238E27FC236}">
                <a16:creationId xmlns:a16="http://schemas.microsoft.com/office/drawing/2014/main" id="{75FA8134-D07E-43C2-A2F2-330C07B8B169}"/>
              </a:ext>
            </a:extLst>
          </p:cNvPr>
          <p:cNvSpPr txBox="1">
            <a:spLocks noChangeArrowheads="1"/>
          </p:cNvSpPr>
          <p:nvPr/>
        </p:nvSpPr>
        <p:spPr bwMode="auto">
          <a:xfrm>
            <a:off x="1183640" y="2534920"/>
            <a:ext cx="7667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a:latin typeface="+mn-lt"/>
              </a:rPr>
              <a:t> local</a:t>
            </a:r>
          </a:p>
          <a:p>
            <a:pPr eaLnBrk="1" hangingPunct="1"/>
            <a:r>
              <a:rPr kumimoji="0" lang="en-US" altLang="zh-CN" sz="2000">
                <a:latin typeface="+mn-lt"/>
              </a:rPr>
              <a:t>-buff</a:t>
            </a:r>
            <a:r>
              <a:rPr kumimoji="0" lang="en-US" altLang="zh-CN">
                <a:latin typeface="+mn-lt"/>
              </a:rPr>
              <a:t>.</a:t>
            </a:r>
          </a:p>
        </p:txBody>
      </p:sp>
      <p:sp>
        <p:nvSpPr>
          <p:cNvPr id="35" name="AutoShape 36">
            <a:extLst>
              <a:ext uri="{FF2B5EF4-FFF2-40B4-BE49-F238E27FC236}">
                <a16:creationId xmlns:a16="http://schemas.microsoft.com/office/drawing/2014/main" id="{F54D71EF-AD51-45DB-BE64-3BF9F1008983}"/>
              </a:ext>
            </a:extLst>
          </p:cNvPr>
          <p:cNvSpPr>
            <a:spLocks noChangeArrowheads="1"/>
          </p:cNvSpPr>
          <p:nvPr/>
        </p:nvSpPr>
        <p:spPr bwMode="auto">
          <a:xfrm>
            <a:off x="7736840" y="3906520"/>
            <a:ext cx="152400" cy="685800"/>
          </a:xfrm>
          <a:prstGeom prst="downArrow">
            <a:avLst>
              <a:gd name="adj1" fmla="val 50000"/>
              <a:gd name="adj2" fmla="val 1125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AutoShape 37">
            <a:extLst>
              <a:ext uri="{FF2B5EF4-FFF2-40B4-BE49-F238E27FC236}">
                <a16:creationId xmlns:a16="http://schemas.microsoft.com/office/drawing/2014/main" id="{97B3E819-BBED-4AC9-8B4C-E1F69CE763E4}"/>
              </a:ext>
            </a:extLst>
          </p:cNvPr>
          <p:cNvSpPr>
            <a:spLocks noChangeArrowheads="1"/>
          </p:cNvSpPr>
          <p:nvPr/>
        </p:nvSpPr>
        <p:spPr bwMode="auto">
          <a:xfrm>
            <a:off x="4460240" y="4592320"/>
            <a:ext cx="1752600" cy="457200"/>
          </a:xfrm>
          <a:prstGeom prst="can">
            <a:avLst>
              <a:gd name="adj" fmla="val 25000"/>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8">
            <a:extLst>
              <a:ext uri="{FF2B5EF4-FFF2-40B4-BE49-F238E27FC236}">
                <a16:creationId xmlns:a16="http://schemas.microsoft.com/office/drawing/2014/main" id="{7177C715-218F-4136-A3A1-247669636357}"/>
              </a:ext>
            </a:extLst>
          </p:cNvPr>
          <p:cNvSpPr>
            <a:spLocks noChangeShapeType="1"/>
          </p:cNvSpPr>
          <p:nvPr/>
        </p:nvSpPr>
        <p:spPr bwMode="auto">
          <a:xfrm>
            <a:off x="5527040" y="3906520"/>
            <a:ext cx="0" cy="762000"/>
          </a:xfrm>
          <a:prstGeom prst="line">
            <a:avLst/>
          </a:prstGeom>
          <a:noFill/>
          <a:ln w="28575">
            <a:solidFill>
              <a:schemeClr val="tx1"/>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Line 39">
            <a:extLst>
              <a:ext uri="{FF2B5EF4-FFF2-40B4-BE49-F238E27FC236}">
                <a16:creationId xmlns:a16="http://schemas.microsoft.com/office/drawing/2014/main" id="{7EA65ED9-99F4-4285-99AF-A80C325CB491}"/>
              </a:ext>
            </a:extLst>
          </p:cNvPr>
          <p:cNvSpPr>
            <a:spLocks noChangeShapeType="1"/>
          </p:cNvSpPr>
          <p:nvPr/>
        </p:nvSpPr>
        <p:spPr bwMode="auto">
          <a:xfrm flipV="1">
            <a:off x="4993640" y="3068320"/>
            <a:ext cx="0" cy="457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 name="Line 42">
            <a:extLst>
              <a:ext uri="{FF2B5EF4-FFF2-40B4-BE49-F238E27FC236}">
                <a16:creationId xmlns:a16="http://schemas.microsoft.com/office/drawing/2014/main" id="{CC108EC0-F972-4DA9-A243-4682AB963AB5}"/>
              </a:ext>
            </a:extLst>
          </p:cNvPr>
          <p:cNvSpPr>
            <a:spLocks noChangeShapeType="1"/>
          </p:cNvSpPr>
          <p:nvPr/>
        </p:nvSpPr>
        <p:spPr bwMode="auto">
          <a:xfrm flipH="1">
            <a:off x="7660640" y="4058920"/>
            <a:ext cx="304800" cy="304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43">
            <a:extLst>
              <a:ext uri="{FF2B5EF4-FFF2-40B4-BE49-F238E27FC236}">
                <a16:creationId xmlns:a16="http://schemas.microsoft.com/office/drawing/2014/main" id="{C1A15388-C334-40B3-A34E-DF8F3DD291E0}"/>
              </a:ext>
            </a:extLst>
          </p:cNvPr>
          <p:cNvSpPr>
            <a:spLocks noChangeShapeType="1"/>
          </p:cNvSpPr>
          <p:nvPr/>
        </p:nvSpPr>
        <p:spPr bwMode="auto">
          <a:xfrm>
            <a:off x="7660640" y="4058920"/>
            <a:ext cx="304800" cy="304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Text Box 44">
            <a:extLst>
              <a:ext uri="{FF2B5EF4-FFF2-40B4-BE49-F238E27FC236}">
                <a16:creationId xmlns:a16="http://schemas.microsoft.com/office/drawing/2014/main" id="{CC52FA25-376A-4A07-8C1C-3375DD31CE79}"/>
              </a:ext>
            </a:extLst>
          </p:cNvPr>
          <p:cNvSpPr txBox="1">
            <a:spLocks noChangeArrowheads="1"/>
          </p:cNvSpPr>
          <p:nvPr/>
        </p:nvSpPr>
        <p:spPr bwMode="auto">
          <a:xfrm>
            <a:off x="6822440" y="1925320"/>
            <a:ext cx="1755775"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latin typeface="+mn-lt"/>
              </a:rPr>
              <a:t>  </a:t>
            </a:r>
            <a:r>
              <a:rPr kumimoji="0" lang="en-US" altLang="zh-CN" sz="2000" i="1">
                <a:solidFill>
                  <a:srgbClr val="FF0000"/>
                </a:solidFill>
                <a:latin typeface="+mn-lt"/>
              </a:rPr>
              <a:t>rollback</a:t>
            </a:r>
          </a:p>
          <a:p>
            <a:pPr eaLnBrk="1" hangingPunct="1"/>
            <a:r>
              <a:rPr kumimoji="0" lang="en-US" altLang="zh-CN" sz="2000" b="1" i="1">
                <a:solidFill>
                  <a:srgbClr val="FF0000"/>
                </a:solidFill>
                <a:latin typeface="+mn-lt"/>
              </a:rPr>
              <a:t>(</a:t>
            </a:r>
            <a:r>
              <a:rPr kumimoji="0" lang="en-US" altLang="zh-CN" sz="2000" b="1" i="1">
                <a:solidFill>
                  <a:schemeClr val="folHlink"/>
                </a:solidFill>
                <a:latin typeface="+mn-lt"/>
              </a:rPr>
              <a:t>undo</a:t>
            </a:r>
            <a:r>
              <a:rPr kumimoji="0" lang="en-US" altLang="zh-CN" sz="2000">
                <a:solidFill>
                  <a:srgbClr val="FF0000"/>
                </a:solidFill>
                <a:latin typeface="+mn-lt"/>
              </a:rPr>
              <a:t> or </a:t>
            </a:r>
            <a:r>
              <a:rPr kumimoji="0" lang="en-US" altLang="zh-CN" sz="2000" b="1" i="1">
                <a:solidFill>
                  <a:schemeClr val="folHlink"/>
                </a:solidFill>
                <a:latin typeface="+mn-lt"/>
              </a:rPr>
              <a:t>redo</a:t>
            </a:r>
            <a:r>
              <a:rPr kumimoji="0" lang="en-US" altLang="zh-CN" sz="2000" b="1" i="1">
                <a:solidFill>
                  <a:srgbClr val="FF0000"/>
                </a:solidFill>
                <a:latin typeface="+mn-lt"/>
              </a:rPr>
              <a:t>)</a:t>
            </a:r>
            <a:r>
              <a:rPr kumimoji="0" lang="en-US" altLang="zh-CN" sz="2000">
                <a:solidFill>
                  <a:srgbClr val="FF0000"/>
                </a:solidFill>
                <a:latin typeface="+mn-lt"/>
              </a:rPr>
              <a:t> </a:t>
            </a:r>
          </a:p>
          <a:p>
            <a:pPr eaLnBrk="1" hangingPunct="1"/>
            <a:r>
              <a:rPr kumimoji="0" lang="en-US" altLang="zh-CN" sz="2000">
                <a:solidFill>
                  <a:srgbClr val="FF0000"/>
                </a:solidFill>
                <a:latin typeface="+mn-lt"/>
              </a:rPr>
              <a:t> the previous </a:t>
            </a:r>
          </a:p>
          <a:p>
            <a:pPr eaLnBrk="1" hangingPunct="1"/>
            <a:r>
              <a:rPr kumimoji="0" lang="en-US" altLang="zh-CN" sz="2000">
                <a:solidFill>
                  <a:srgbClr val="FF0000"/>
                </a:solidFill>
                <a:latin typeface="+mn-lt"/>
              </a:rPr>
              <a:t> operations</a:t>
            </a:r>
            <a:r>
              <a:rPr kumimoji="0" lang="en-US" altLang="zh-CN" sz="2000" u="sng">
                <a:solidFill>
                  <a:srgbClr val="FF0000"/>
                </a:solidFill>
                <a:latin typeface="+mn-lt"/>
              </a:rPr>
              <a:t> </a:t>
            </a:r>
          </a:p>
        </p:txBody>
      </p:sp>
      <p:sp>
        <p:nvSpPr>
          <p:cNvPr id="42" name="Text Box 45">
            <a:extLst>
              <a:ext uri="{FF2B5EF4-FFF2-40B4-BE49-F238E27FC236}">
                <a16:creationId xmlns:a16="http://schemas.microsoft.com/office/drawing/2014/main" id="{4C145BAE-63DE-498A-B45C-7FFC9B609A3C}"/>
              </a:ext>
            </a:extLst>
          </p:cNvPr>
          <p:cNvSpPr txBox="1">
            <a:spLocks noChangeArrowheads="1"/>
          </p:cNvSpPr>
          <p:nvPr/>
        </p:nvSpPr>
        <p:spPr bwMode="auto">
          <a:xfrm>
            <a:off x="2021840" y="1925320"/>
            <a:ext cx="225401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1800" i="1" u="sng">
                <a:solidFill>
                  <a:srgbClr val="FF0000"/>
                </a:solidFill>
                <a:latin typeface="+mn-lt"/>
              </a:rPr>
              <a:t>allocate</a:t>
            </a:r>
            <a:r>
              <a:rPr kumimoji="0" lang="en-US" altLang="zh-CN" sz="1800" u="sng">
                <a:solidFill>
                  <a:srgbClr val="FF0000"/>
                </a:solidFill>
                <a:latin typeface="+mn-lt"/>
              </a:rPr>
              <a:t> </a:t>
            </a:r>
          </a:p>
          <a:p>
            <a:pPr eaLnBrk="1" hangingPunct="1"/>
            <a:r>
              <a:rPr kumimoji="0" lang="en-US" altLang="zh-CN" sz="1800" u="sng">
                <a:solidFill>
                  <a:srgbClr val="FF0000"/>
                </a:solidFill>
                <a:latin typeface="+mn-lt"/>
              </a:rPr>
              <a:t>resources, </a:t>
            </a:r>
          </a:p>
          <a:p>
            <a:pPr eaLnBrk="1" hangingPunct="1"/>
            <a:r>
              <a:rPr kumimoji="0" lang="en-US" altLang="zh-CN" sz="1800">
                <a:solidFill>
                  <a:srgbClr val="FF0000"/>
                </a:solidFill>
                <a:latin typeface="+mn-lt"/>
              </a:rPr>
              <a:t>e.g. local buffer</a:t>
            </a:r>
            <a:r>
              <a:rPr kumimoji="0" lang="en-US" altLang="zh-CN" sz="1800" u="sng">
                <a:solidFill>
                  <a:srgbClr val="FF0000"/>
                </a:solidFill>
                <a:latin typeface="+mn-lt"/>
              </a:rPr>
              <a:t>;</a:t>
            </a:r>
            <a:endParaRPr kumimoji="0" lang="zh-CN" altLang="en-US" sz="1800" u="sng">
              <a:solidFill>
                <a:srgbClr val="FF0000"/>
              </a:solidFill>
              <a:latin typeface="+mn-lt"/>
            </a:endParaRPr>
          </a:p>
          <a:p>
            <a:pPr eaLnBrk="1" hangingPunct="1"/>
            <a:r>
              <a:rPr kumimoji="0" lang="en-US" altLang="zh-CN" sz="1800" i="1" u="sng">
                <a:solidFill>
                  <a:srgbClr val="FF0000"/>
                </a:solidFill>
                <a:latin typeface="+mn-lt"/>
              </a:rPr>
              <a:t>create</a:t>
            </a:r>
            <a:r>
              <a:rPr kumimoji="0" lang="en-US" altLang="zh-CN" sz="1800" u="sng">
                <a:solidFill>
                  <a:srgbClr val="FF0000"/>
                </a:solidFill>
                <a:latin typeface="+mn-lt"/>
              </a:rPr>
              <a:t> and </a:t>
            </a:r>
            <a:r>
              <a:rPr kumimoji="0" lang="en-US" altLang="zh-CN" sz="1800" i="1" u="sng">
                <a:solidFill>
                  <a:srgbClr val="FF0000"/>
                </a:solidFill>
                <a:latin typeface="+mn-lt"/>
              </a:rPr>
              <a:t>start</a:t>
            </a:r>
            <a:r>
              <a:rPr kumimoji="0" lang="en-US" altLang="zh-CN" sz="1800" u="sng">
                <a:solidFill>
                  <a:srgbClr val="FF0000"/>
                </a:solidFill>
                <a:latin typeface="+mn-lt"/>
              </a:rPr>
              <a:t> trans.</a:t>
            </a:r>
          </a:p>
        </p:txBody>
      </p:sp>
      <p:sp>
        <p:nvSpPr>
          <p:cNvPr id="43" name="AutoShape 46">
            <a:extLst>
              <a:ext uri="{FF2B5EF4-FFF2-40B4-BE49-F238E27FC236}">
                <a16:creationId xmlns:a16="http://schemas.microsoft.com/office/drawing/2014/main" id="{4720675A-6D6F-4843-B456-80FE7A3B5EB2}"/>
              </a:ext>
            </a:extLst>
          </p:cNvPr>
          <p:cNvSpPr>
            <a:spLocks noChangeArrowheads="1"/>
          </p:cNvSpPr>
          <p:nvPr/>
        </p:nvSpPr>
        <p:spPr bwMode="auto">
          <a:xfrm>
            <a:off x="4585653" y="3474720"/>
            <a:ext cx="1408112" cy="404813"/>
          </a:xfrm>
          <a:prstGeom prst="hexagon">
            <a:avLst>
              <a:gd name="adj" fmla="val 42417"/>
              <a:gd name="vf" fmla="val 11547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49">
            <a:extLst>
              <a:ext uri="{FF2B5EF4-FFF2-40B4-BE49-F238E27FC236}">
                <a16:creationId xmlns:a16="http://schemas.microsoft.com/office/drawing/2014/main" id="{15A2CBEB-5D97-442A-B68D-2EE33FC30B5A}"/>
              </a:ext>
            </a:extLst>
          </p:cNvPr>
          <p:cNvSpPr>
            <a:spLocks noChangeShapeType="1"/>
          </p:cNvSpPr>
          <p:nvPr/>
        </p:nvSpPr>
        <p:spPr bwMode="auto">
          <a:xfrm flipH="1">
            <a:off x="5471478" y="3047683"/>
            <a:ext cx="1587" cy="395287"/>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 name="AutoShape 50">
            <a:extLst>
              <a:ext uri="{FF2B5EF4-FFF2-40B4-BE49-F238E27FC236}">
                <a16:creationId xmlns:a16="http://schemas.microsoft.com/office/drawing/2014/main" id="{197A19F0-9949-48C3-8E66-246F3EECA013}"/>
              </a:ext>
            </a:extLst>
          </p:cNvPr>
          <p:cNvSpPr>
            <a:spLocks noChangeArrowheads="1"/>
          </p:cNvSpPr>
          <p:nvPr/>
        </p:nvSpPr>
        <p:spPr bwMode="auto">
          <a:xfrm>
            <a:off x="7112953" y="3474720"/>
            <a:ext cx="1408112" cy="404813"/>
          </a:xfrm>
          <a:prstGeom prst="hexagon">
            <a:avLst>
              <a:gd name="adj" fmla="val 42417"/>
              <a:gd name="vf" fmla="val 11547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Text Box 51">
            <a:extLst>
              <a:ext uri="{FF2B5EF4-FFF2-40B4-BE49-F238E27FC236}">
                <a16:creationId xmlns:a16="http://schemas.microsoft.com/office/drawing/2014/main" id="{58EF7377-4E46-4A76-AB47-60D2365580AA}"/>
              </a:ext>
            </a:extLst>
          </p:cNvPr>
          <p:cNvSpPr txBox="1">
            <a:spLocks noChangeArrowheads="1"/>
          </p:cNvSpPr>
          <p:nvPr/>
        </p:nvSpPr>
        <p:spPr bwMode="auto">
          <a:xfrm>
            <a:off x="7906703" y="4092258"/>
            <a:ext cx="9307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latin typeface="+mn-lt"/>
              </a:rPr>
              <a:t>restore</a:t>
            </a:r>
          </a:p>
        </p:txBody>
      </p:sp>
    </p:spTree>
    <p:extLst>
      <p:ext uri="{BB962C8B-B14F-4D97-AF65-F5344CB8AC3E}">
        <p14:creationId xmlns:p14="http://schemas.microsoft.com/office/powerpoint/2010/main" val="62223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91257-6919-4E49-9746-C7D9D228907E}"/>
              </a:ext>
            </a:extLst>
          </p:cNvPr>
          <p:cNvSpPr>
            <a:spLocks noGrp="1"/>
          </p:cNvSpPr>
          <p:nvPr>
            <p:ph type="title"/>
          </p:nvPr>
        </p:nvSpPr>
        <p:spPr/>
        <p:txBody>
          <a:bodyPr/>
          <a:lstStyle/>
          <a:p>
            <a:r>
              <a:rPr lang="en-US" altLang="zh-CN" sz="2800" dirty="0">
                <a:solidFill>
                  <a:schemeClr val="tx2"/>
                </a:solidFill>
              </a:rPr>
              <a:t>Transaction  States</a:t>
            </a:r>
            <a:endParaRPr lang="zh-CN" altLang="en-US" dirty="0"/>
          </a:p>
        </p:txBody>
      </p:sp>
      <p:sp>
        <p:nvSpPr>
          <p:cNvPr id="3" name="内容占位符 2">
            <a:extLst>
              <a:ext uri="{FF2B5EF4-FFF2-40B4-BE49-F238E27FC236}">
                <a16:creationId xmlns:a16="http://schemas.microsoft.com/office/drawing/2014/main" id="{87C70259-A52D-472A-A837-45E8439FA412}"/>
              </a:ext>
            </a:extLst>
          </p:cNvPr>
          <p:cNvSpPr>
            <a:spLocks noGrp="1"/>
          </p:cNvSpPr>
          <p:nvPr>
            <p:ph idx="1"/>
          </p:nvPr>
        </p:nvSpPr>
        <p:spPr/>
        <p:txBody>
          <a:bodyPr/>
          <a:lstStyle/>
          <a:p>
            <a:r>
              <a:rPr lang="en-US" altLang="zh-CN" dirty="0"/>
              <a:t>Active </a:t>
            </a:r>
            <a:endParaRPr lang="en-US" altLang="zh-CN" b="1" i="1" dirty="0">
              <a:cs typeface="Times New Roman" pitchFamily="18" charset="0"/>
            </a:endParaRPr>
          </a:p>
          <a:p>
            <a:pPr lvl="1" eaLnBrk="1" hangingPunct="1"/>
            <a:r>
              <a:rPr lang="en-US" altLang="zh-CN" dirty="0"/>
              <a:t>the initial state, the transaction stays in this state while it is executing from </a:t>
            </a:r>
            <a:r>
              <a:rPr lang="en-US" altLang="zh-CN" i="1" dirty="0"/>
              <a:t>begin-transaction</a:t>
            </a:r>
            <a:endParaRPr lang="en-US" altLang="zh-CN" b="1" i="1" dirty="0">
              <a:cs typeface="Times New Roman" pitchFamily="18" charset="0"/>
            </a:endParaRPr>
          </a:p>
          <a:p>
            <a:pPr lvl="1" eaLnBrk="1" hangingPunct="1"/>
            <a:r>
              <a:rPr lang="en-US" altLang="zh-CN" dirty="0"/>
              <a:t>in this state, the transaction is created</a:t>
            </a:r>
            <a:r>
              <a:rPr lang="en-US" altLang="zh-CN" b="1" dirty="0"/>
              <a:t> </a:t>
            </a:r>
            <a:r>
              <a:rPr lang="en-US" altLang="zh-CN" dirty="0"/>
              <a:t>(after</a:t>
            </a:r>
            <a:r>
              <a:rPr lang="en-US" altLang="zh-CN" b="1" dirty="0"/>
              <a:t> </a:t>
            </a:r>
            <a:r>
              <a:rPr lang="en-US" altLang="zh-CN" dirty="0">
                <a:solidFill>
                  <a:srgbClr val="FF0000"/>
                </a:solidFill>
              </a:rPr>
              <a:t>begin-transaction</a:t>
            </a:r>
            <a:r>
              <a:rPr lang="en-US" altLang="zh-CN" b="1" dirty="0"/>
              <a:t> </a:t>
            </a:r>
            <a:r>
              <a:rPr lang="en-US" altLang="zh-CN" dirty="0"/>
              <a:t>is submitted</a:t>
            </a:r>
            <a:r>
              <a:rPr lang="en-US" altLang="zh-CN" b="1" dirty="0"/>
              <a:t>)</a:t>
            </a:r>
            <a:r>
              <a:rPr lang="en-US" altLang="zh-CN" dirty="0"/>
              <a:t>, resources, e.g. local buffer are allocated to the transaction</a:t>
            </a:r>
            <a:endParaRPr lang="en-US" altLang="zh-CN" dirty="0">
              <a:cs typeface="Times New Roman" pitchFamily="18" charset="0"/>
            </a:endParaRPr>
          </a:p>
          <a:p>
            <a:pPr lvl="2" eaLnBrk="1" hangingPunct="1"/>
            <a:r>
              <a:rPr lang="en-US" altLang="zh-CN" dirty="0"/>
              <a:t>e.g. </a:t>
            </a:r>
            <a:endParaRPr kumimoji="0" lang="en-US" altLang="zh-CN" dirty="0"/>
          </a:p>
          <a:p>
            <a:pPr eaLnBrk="1" hangingPunct="1"/>
            <a:r>
              <a:rPr lang="en-US" altLang="zh-CN" dirty="0"/>
              <a:t>Note</a:t>
            </a:r>
          </a:p>
          <a:p>
            <a:pPr lvl="1" eaLnBrk="1" hangingPunct="1"/>
            <a:r>
              <a:rPr lang="en-US" altLang="zh-CN" dirty="0"/>
              <a:t>transaction operations are executed, but the modifications on DB issued by operations </a:t>
            </a:r>
            <a:r>
              <a:rPr lang="en-US" altLang="zh-CN" b="1" dirty="0"/>
              <a:t>may</a:t>
            </a:r>
            <a:r>
              <a:rPr lang="en-US" altLang="zh-CN" dirty="0"/>
              <a:t> only stored temporally in the disk buffer, not </a:t>
            </a:r>
            <a:r>
              <a:rPr lang="en-US" altLang="zh-CN" b="1" i="1" dirty="0"/>
              <a:t>reflected</a:t>
            </a:r>
            <a:r>
              <a:rPr lang="en-US" altLang="zh-CN" dirty="0"/>
              <a:t> to DB file on disks immediately</a:t>
            </a:r>
            <a:endParaRPr lang="zh-CN" altLang="en-US" dirty="0"/>
          </a:p>
          <a:p>
            <a:pPr eaLnBrk="1" hangingPunct="1">
              <a:buFont typeface="Wingdings" pitchFamily="2" charset="2"/>
              <a:buNone/>
            </a:pPr>
            <a:r>
              <a:rPr lang="zh-CN" altLang="en-US" dirty="0"/>
              <a:t>    </a:t>
            </a:r>
            <a:endParaRPr lang="en-US" altLang="zh-CN" dirty="0"/>
          </a:p>
          <a:p>
            <a:endParaRPr lang="zh-CN" altLang="en-US" dirty="0"/>
          </a:p>
        </p:txBody>
      </p:sp>
      <p:sp>
        <p:nvSpPr>
          <p:cNvPr id="4" name="日期占位符 3">
            <a:extLst>
              <a:ext uri="{FF2B5EF4-FFF2-40B4-BE49-F238E27FC236}">
                <a16:creationId xmlns:a16="http://schemas.microsoft.com/office/drawing/2014/main" id="{E00C0CD8-4BE8-46FE-9F1A-43039C3B34C5}"/>
              </a:ext>
            </a:extLst>
          </p:cNvPr>
          <p:cNvSpPr>
            <a:spLocks noGrp="1"/>
          </p:cNvSpPr>
          <p:nvPr>
            <p:ph type="dt" sz="half" idx="10"/>
          </p:nvPr>
        </p:nvSpPr>
        <p:spPr/>
        <p:txBody>
          <a:bodyPr/>
          <a:lstStyle/>
          <a:p>
            <a:fld id="{378240A8-2362-412A-9192-3B4664568EFB}"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545D272F-4AF7-4303-9FF4-90E3C3D7F397}"/>
              </a:ext>
            </a:extLst>
          </p:cNvPr>
          <p:cNvSpPr>
            <a:spLocks noGrp="1"/>
          </p:cNvSpPr>
          <p:nvPr>
            <p:ph type="sldNum" sz="quarter" idx="12"/>
          </p:nvPr>
        </p:nvSpPr>
        <p:spPr/>
        <p:txBody>
          <a:bodyPr/>
          <a:lstStyle/>
          <a:p>
            <a:fld id="{47C4BD23-150C-4A56-8E66-9482A3FB2E80}" type="slidenum">
              <a:rPr lang="zh-CN" altLang="en-US" smtClean="0"/>
              <a:pPr/>
              <a:t>32</a:t>
            </a:fld>
            <a:endParaRPr lang="zh-CN" altLang="en-US" dirty="0"/>
          </a:p>
        </p:txBody>
      </p:sp>
      <p:sp>
        <p:nvSpPr>
          <p:cNvPr id="8" name="AutoShape 8">
            <a:hlinkClick r:id="rId2" action="ppaction://hlinksldjump" highlightClick="1"/>
            <a:extLst>
              <a:ext uri="{FF2B5EF4-FFF2-40B4-BE49-F238E27FC236}">
                <a16:creationId xmlns:a16="http://schemas.microsoft.com/office/drawing/2014/main" id="{95A4A5F3-F9D2-493B-BF7E-39C6F07A944A}"/>
              </a:ext>
            </a:extLst>
          </p:cNvPr>
          <p:cNvSpPr>
            <a:spLocks noChangeArrowheads="1"/>
          </p:cNvSpPr>
          <p:nvPr/>
        </p:nvSpPr>
        <p:spPr bwMode="auto">
          <a:xfrm>
            <a:off x="1772920" y="2951480"/>
            <a:ext cx="304800" cy="1524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79967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ECC203-C247-4078-8291-AD6070EBD918}"/>
              </a:ext>
            </a:extLst>
          </p:cNvPr>
          <p:cNvSpPr>
            <a:spLocks noGrp="1"/>
          </p:cNvSpPr>
          <p:nvPr>
            <p:ph type="title"/>
          </p:nvPr>
        </p:nvSpPr>
        <p:spPr/>
        <p:txBody>
          <a:bodyPr/>
          <a:lstStyle/>
          <a:p>
            <a:r>
              <a:rPr lang="en-US" altLang="zh-CN" sz="2800" dirty="0">
                <a:solidFill>
                  <a:schemeClr val="tx2"/>
                </a:solidFill>
              </a:rPr>
              <a:t>Transaction  States</a:t>
            </a:r>
            <a:endParaRPr lang="zh-CN" altLang="en-US" dirty="0"/>
          </a:p>
        </p:txBody>
      </p:sp>
      <p:sp>
        <p:nvSpPr>
          <p:cNvPr id="3" name="内容占位符 2">
            <a:extLst>
              <a:ext uri="{FF2B5EF4-FFF2-40B4-BE49-F238E27FC236}">
                <a16:creationId xmlns:a16="http://schemas.microsoft.com/office/drawing/2014/main" id="{3D2BA0DB-CEF5-4DB3-80A8-09DDF27EF042}"/>
              </a:ext>
            </a:extLst>
          </p:cNvPr>
          <p:cNvSpPr>
            <a:spLocks noGrp="1"/>
          </p:cNvSpPr>
          <p:nvPr>
            <p:ph idx="1"/>
          </p:nvPr>
        </p:nvSpPr>
        <p:spPr/>
        <p:txBody>
          <a:bodyPr/>
          <a:lstStyle/>
          <a:p>
            <a:pPr eaLnBrk="1" hangingPunct="1"/>
            <a:r>
              <a:rPr lang="en-US" altLang="zh-CN" dirty="0"/>
              <a:t>Partially committed (</a:t>
            </a:r>
            <a:r>
              <a:rPr lang="zh-CN" altLang="en-US" dirty="0"/>
              <a:t>部分提交) </a:t>
            </a:r>
            <a:r>
              <a:rPr lang="en-US" altLang="zh-CN" dirty="0"/>
              <a:t>: </a:t>
            </a:r>
            <a:endParaRPr lang="en-US" altLang="zh-CN" b="1" i="1" dirty="0">
              <a:cs typeface="Times New Roman" pitchFamily="18" charset="0"/>
            </a:endParaRPr>
          </a:p>
          <a:p>
            <a:pPr lvl="1" eaLnBrk="1" hangingPunct="1"/>
            <a:r>
              <a:rPr lang="en-US" altLang="zh-CN" dirty="0"/>
              <a:t>after  the final statement (i.e.</a:t>
            </a:r>
            <a:r>
              <a:rPr lang="en-US" altLang="zh-CN" i="1" dirty="0"/>
              <a:t> </a:t>
            </a:r>
            <a:r>
              <a:rPr lang="en-US" altLang="zh-CN" i="1" dirty="0">
                <a:solidFill>
                  <a:srgbClr val="2D0EE4"/>
                </a:solidFill>
              </a:rPr>
              <a:t>Commit</a:t>
            </a:r>
            <a:r>
              <a:rPr lang="en-US" altLang="zh-CN" b="1" i="1" dirty="0">
                <a:solidFill>
                  <a:schemeClr val="accent2"/>
                </a:solidFill>
              </a:rPr>
              <a:t> </a:t>
            </a:r>
            <a:r>
              <a:rPr lang="en-US" altLang="zh-CN" dirty="0"/>
              <a:t>) has been submitted, the transaction enters this state</a:t>
            </a:r>
          </a:p>
          <a:p>
            <a:pPr lvl="1" eaLnBrk="1" hangingPunct="1"/>
            <a:r>
              <a:rPr lang="en-US" altLang="zh-CN" dirty="0"/>
              <a:t>in this state, the influences that the transaction’s operations have  made on DB are reflected from the disk buffer to DB by DBMS</a:t>
            </a:r>
          </a:p>
          <a:p>
            <a:pPr lvl="1" eaLnBrk="1" hangingPunct="1">
              <a:buFont typeface="Wingdings" pitchFamily="2" charset="2"/>
              <a:buNone/>
            </a:pPr>
            <a:r>
              <a:rPr lang="en-US" altLang="zh-CN" dirty="0"/>
              <a:t>   /*DBMS</a:t>
            </a:r>
            <a:r>
              <a:rPr lang="zh-CN" altLang="en-US" dirty="0"/>
              <a:t>将</a:t>
            </a:r>
            <a:r>
              <a:rPr lang="en-US" altLang="zh-CN" dirty="0"/>
              <a:t>disk</a:t>
            </a:r>
            <a:r>
              <a:rPr lang="zh-CN" altLang="en-US" dirty="0"/>
              <a:t>缓冲区中的</a:t>
            </a:r>
            <a:r>
              <a:rPr lang="en-US" altLang="zh-CN" dirty="0"/>
              <a:t>DB</a:t>
            </a:r>
            <a:r>
              <a:rPr lang="zh-CN" altLang="en-US" dirty="0"/>
              <a:t>修改结果写入磁盘</a:t>
            </a:r>
            <a:r>
              <a:rPr lang="en-US" altLang="zh-CN" dirty="0"/>
              <a:t>DB</a:t>
            </a:r>
            <a:r>
              <a:rPr lang="zh-CN" altLang="en-US" dirty="0"/>
              <a:t>文件中</a:t>
            </a:r>
            <a:r>
              <a:rPr lang="en-US" altLang="zh-CN" dirty="0"/>
              <a:t>——</a:t>
            </a:r>
            <a:r>
              <a:rPr lang="zh-CN" altLang="en-US" dirty="0"/>
              <a:t>持久化</a:t>
            </a:r>
            <a:endParaRPr lang="en-US" altLang="zh-CN" dirty="0">
              <a:cs typeface="Times New Roman" pitchFamily="18" charset="0"/>
            </a:endParaRPr>
          </a:p>
          <a:p>
            <a:pPr lvl="2" eaLnBrk="1" hangingPunct="1"/>
            <a:r>
              <a:rPr lang="en-US" altLang="zh-CN" dirty="0"/>
              <a:t>e.g. </a:t>
            </a:r>
            <a:endParaRPr kumimoji="0" lang="en-US" altLang="zh-CN" dirty="0"/>
          </a:p>
          <a:p>
            <a:endParaRPr lang="zh-CN" altLang="en-US" dirty="0"/>
          </a:p>
        </p:txBody>
      </p:sp>
      <p:sp>
        <p:nvSpPr>
          <p:cNvPr id="4" name="日期占位符 3">
            <a:extLst>
              <a:ext uri="{FF2B5EF4-FFF2-40B4-BE49-F238E27FC236}">
                <a16:creationId xmlns:a16="http://schemas.microsoft.com/office/drawing/2014/main" id="{3FE2F5E6-65F0-4D3C-9D8E-F5CDB4B563B2}"/>
              </a:ext>
            </a:extLst>
          </p:cNvPr>
          <p:cNvSpPr>
            <a:spLocks noGrp="1"/>
          </p:cNvSpPr>
          <p:nvPr>
            <p:ph type="dt" sz="half" idx="10"/>
          </p:nvPr>
        </p:nvSpPr>
        <p:spPr/>
        <p:txBody>
          <a:bodyPr/>
          <a:lstStyle/>
          <a:p>
            <a:fld id="{49208198-FFDC-40A8-A660-20298A6761A6}"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68369F9A-F5A0-4885-BB24-1DAA5D5DDE85}"/>
              </a:ext>
            </a:extLst>
          </p:cNvPr>
          <p:cNvSpPr>
            <a:spLocks noGrp="1"/>
          </p:cNvSpPr>
          <p:nvPr>
            <p:ph type="sldNum" sz="quarter" idx="12"/>
          </p:nvPr>
        </p:nvSpPr>
        <p:spPr/>
        <p:txBody>
          <a:bodyPr/>
          <a:lstStyle/>
          <a:p>
            <a:fld id="{47C4BD23-150C-4A56-8E66-9482A3FB2E80}" type="slidenum">
              <a:rPr lang="zh-CN" altLang="en-US" smtClean="0"/>
              <a:pPr/>
              <a:t>33</a:t>
            </a:fld>
            <a:endParaRPr lang="zh-CN" altLang="en-US" dirty="0"/>
          </a:p>
        </p:txBody>
      </p:sp>
      <p:sp>
        <p:nvSpPr>
          <p:cNvPr id="6" name="AutoShape 6">
            <a:hlinkClick r:id="rId2" action="ppaction://hlinksldjump" highlightClick="1"/>
            <a:extLst>
              <a:ext uri="{FF2B5EF4-FFF2-40B4-BE49-F238E27FC236}">
                <a16:creationId xmlns:a16="http://schemas.microsoft.com/office/drawing/2014/main" id="{CF80BA27-2ACD-47BE-B5AC-22C4768F747D}"/>
              </a:ext>
            </a:extLst>
          </p:cNvPr>
          <p:cNvSpPr>
            <a:spLocks noChangeArrowheads="1"/>
          </p:cNvSpPr>
          <p:nvPr/>
        </p:nvSpPr>
        <p:spPr bwMode="auto">
          <a:xfrm>
            <a:off x="1710978" y="3381013"/>
            <a:ext cx="304800" cy="2286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062788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F6E84A-4543-4E89-9E3E-4A95346BFC7F}"/>
              </a:ext>
            </a:extLst>
          </p:cNvPr>
          <p:cNvSpPr>
            <a:spLocks noGrp="1"/>
          </p:cNvSpPr>
          <p:nvPr>
            <p:ph type="title"/>
          </p:nvPr>
        </p:nvSpPr>
        <p:spPr/>
        <p:txBody>
          <a:bodyPr/>
          <a:lstStyle/>
          <a:p>
            <a:r>
              <a:rPr lang="en-US" altLang="zh-CN" sz="2800" dirty="0">
                <a:solidFill>
                  <a:schemeClr val="tx2"/>
                </a:solidFill>
              </a:rPr>
              <a:t>Transaction  States</a:t>
            </a:r>
            <a:endParaRPr lang="zh-CN" altLang="en-US" dirty="0"/>
          </a:p>
        </p:txBody>
      </p:sp>
      <p:sp>
        <p:nvSpPr>
          <p:cNvPr id="3" name="内容占位符 2">
            <a:extLst>
              <a:ext uri="{FF2B5EF4-FFF2-40B4-BE49-F238E27FC236}">
                <a16:creationId xmlns:a16="http://schemas.microsoft.com/office/drawing/2014/main" id="{E4BCB6B1-0BF5-4E94-B6FA-25DCFAF7AD70}"/>
              </a:ext>
            </a:extLst>
          </p:cNvPr>
          <p:cNvSpPr>
            <a:spLocks noGrp="1"/>
          </p:cNvSpPr>
          <p:nvPr>
            <p:ph idx="1"/>
          </p:nvPr>
        </p:nvSpPr>
        <p:spPr/>
        <p:txBody>
          <a:bodyPr/>
          <a:lstStyle/>
          <a:p>
            <a:pPr eaLnBrk="1" hangingPunct="1"/>
            <a:r>
              <a:rPr lang="en-US" altLang="zh-CN" dirty="0"/>
              <a:t>Committed</a:t>
            </a:r>
            <a:endParaRPr lang="en-US" altLang="zh-CN" b="1" dirty="0">
              <a:cs typeface="Times New Roman" pitchFamily="18" charset="0"/>
            </a:endParaRPr>
          </a:p>
          <a:p>
            <a:pPr lvl="1" eaLnBrk="1" hangingPunct="1"/>
            <a:r>
              <a:rPr lang="en-US" altLang="zh-CN" dirty="0"/>
              <a:t> after the transaction has successfully completed all its operations, and all the results of these operations have been  reflected to the DB in </a:t>
            </a:r>
            <a:r>
              <a:rPr lang="en-US" altLang="zh-CN" b="1" i="1" dirty="0">
                <a:solidFill>
                  <a:srgbClr val="2D0EE4"/>
                </a:solidFill>
              </a:rPr>
              <a:t>partial commit</a:t>
            </a:r>
            <a:r>
              <a:rPr lang="en-US" altLang="zh-CN" dirty="0">
                <a:solidFill>
                  <a:srgbClr val="2D0EE4"/>
                </a:solidFill>
              </a:rPr>
              <a:t> </a:t>
            </a:r>
            <a:r>
              <a:rPr lang="en-US" altLang="zh-CN" dirty="0"/>
              <a:t>state, it enters this state</a:t>
            </a:r>
            <a:endParaRPr lang="en-US" altLang="zh-CN" b="1" dirty="0">
              <a:cs typeface="Times New Roman" pitchFamily="18" charset="0"/>
            </a:endParaRPr>
          </a:p>
          <a:p>
            <a:pPr lvl="1" eaLnBrk="1" hangingPunct="1"/>
            <a:r>
              <a:rPr lang="en-US" altLang="zh-CN" dirty="0"/>
              <a:t> in this state,  the transaction</a:t>
            </a:r>
            <a:endParaRPr lang="en-US" altLang="zh-CN" dirty="0">
              <a:cs typeface="Times New Roman" pitchFamily="18" charset="0"/>
            </a:endParaRPr>
          </a:p>
          <a:p>
            <a:pPr lvl="2" eaLnBrk="1" hangingPunct="1"/>
            <a:r>
              <a:rPr lang="en-US" altLang="zh-CN" dirty="0"/>
              <a:t>releases the resources occupied </a:t>
            </a:r>
          </a:p>
          <a:p>
            <a:pPr lvl="2" eaLnBrk="1" hangingPunct="1"/>
            <a:r>
              <a:rPr lang="en-US" altLang="zh-CN" dirty="0"/>
              <a:t>and then terminated (quits DBS), </a:t>
            </a:r>
          </a:p>
          <a:p>
            <a:pPr lvl="2" eaLnBrk="1" hangingPunct="1">
              <a:buFont typeface="Wingdings" pitchFamily="2" charset="2"/>
              <a:buNone/>
            </a:pPr>
            <a:r>
              <a:rPr lang="en-US" altLang="zh-CN" dirty="0"/>
              <a:t>  the cycle-life of the transaction is ended </a:t>
            </a:r>
          </a:p>
          <a:p>
            <a:pPr lvl="1" eaLnBrk="1" hangingPunct="1"/>
            <a:r>
              <a:rPr lang="en-US" altLang="zh-CN" dirty="0"/>
              <a:t>e.g.  </a:t>
            </a:r>
          </a:p>
          <a:p>
            <a:endParaRPr lang="zh-CN" altLang="en-US" dirty="0"/>
          </a:p>
        </p:txBody>
      </p:sp>
      <p:sp>
        <p:nvSpPr>
          <p:cNvPr id="4" name="日期占位符 3">
            <a:extLst>
              <a:ext uri="{FF2B5EF4-FFF2-40B4-BE49-F238E27FC236}">
                <a16:creationId xmlns:a16="http://schemas.microsoft.com/office/drawing/2014/main" id="{2591B891-3A25-4760-A199-A56C9CE6843A}"/>
              </a:ext>
            </a:extLst>
          </p:cNvPr>
          <p:cNvSpPr>
            <a:spLocks noGrp="1"/>
          </p:cNvSpPr>
          <p:nvPr>
            <p:ph type="dt" sz="half" idx="10"/>
          </p:nvPr>
        </p:nvSpPr>
        <p:spPr/>
        <p:txBody>
          <a:bodyPr/>
          <a:lstStyle/>
          <a:p>
            <a:fld id="{02E05832-375A-4AAC-B90A-DF75AB1666B3}"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C001B94F-C923-4823-AED7-CD0A20F23A1A}"/>
              </a:ext>
            </a:extLst>
          </p:cNvPr>
          <p:cNvSpPr>
            <a:spLocks noGrp="1"/>
          </p:cNvSpPr>
          <p:nvPr>
            <p:ph type="sldNum" sz="quarter" idx="12"/>
          </p:nvPr>
        </p:nvSpPr>
        <p:spPr/>
        <p:txBody>
          <a:bodyPr/>
          <a:lstStyle/>
          <a:p>
            <a:fld id="{47C4BD23-150C-4A56-8E66-9482A3FB2E80}" type="slidenum">
              <a:rPr lang="zh-CN" altLang="en-US" smtClean="0"/>
              <a:pPr/>
              <a:t>34</a:t>
            </a:fld>
            <a:endParaRPr lang="zh-CN" altLang="en-US" dirty="0"/>
          </a:p>
        </p:txBody>
      </p:sp>
      <p:sp>
        <p:nvSpPr>
          <p:cNvPr id="6" name="AutoShape 6">
            <a:hlinkClick r:id="rId2" action="ppaction://hlinksldjump" highlightClick="1"/>
            <a:extLst>
              <a:ext uri="{FF2B5EF4-FFF2-40B4-BE49-F238E27FC236}">
                <a16:creationId xmlns:a16="http://schemas.microsoft.com/office/drawing/2014/main" id="{94485FC9-C4CF-4A6B-876D-F24709592141}"/>
              </a:ext>
            </a:extLst>
          </p:cNvPr>
          <p:cNvSpPr>
            <a:spLocks noChangeArrowheads="1"/>
          </p:cNvSpPr>
          <p:nvPr/>
        </p:nvSpPr>
        <p:spPr bwMode="auto">
          <a:xfrm>
            <a:off x="1521600" y="4239533"/>
            <a:ext cx="304800" cy="2286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882250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1E25FB-93F2-4F50-B42D-F3245891ED94}"/>
              </a:ext>
            </a:extLst>
          </p:cNvPr>
          <p:cNvSpPr>
            <a:spLocks noGrp="1"/>
          </p:cNvSpPr>
          <p:nvPr>
            <p:ph type="title"/>
          </p:nvPr>
        </p:nvSpPr>
        <p:spPr/>
        <p:txBody>
          <a:bodyPr/>
          <a:lstStyle/>
          <a:p>
            <a:r>
              <a:rPr lang="en-US" altLang="zh-CN" sz="2800" dirty="0">
                <a:solidFill>
                  <a:schemeClr val="tx2"/>
                </a:solidFill>
              </a:rPr>
              <a:t>Transaction  States</a:t>
            </a:r>
            <a:endParaRPr lang="zh-CN" altLang="en-US" dirty="0"/>
          </a:p>
        </p:txBody>
      </p:sp>
      <p:sp>
        <p:nvSpPr>
          <p:cNvPr id="3" name="内容占位符 2">
            <a:extLst>
              <a:ext uri="{FF2B5EF4-FFF2-40B4-BE49-F238E27FC236}">
                <a16:creationId xmlns:a16="http://schemas.microsoft.com/office/drawing/2014/main" id="{9BDFA001-200B-422C-8E9D-901F53ADE240}"/>
              </a:ext>
            </a:extLst>
          </p:cNvPr>
          <p:cNvSpPr>
            <a:spLocks noGrp="1"/>
          </p:cNvSpPr>
          <p:nvPr>
            <p:ph idx="1"/>
          </p:nvPr>
        </p:nvSpPr>
        <p:spPr/>
        <p:txBody>
          <a:bodyPr/>
          <a:lstStyle/>
          <a:p>
            <a:pPr eaLnBrk="1" hangingPunct="1"/>
            <a:r>
              <a:rPr lang="en-US" altLang="zh-CN" dirty="0"/>
              <a:t>Failed </a:t>
            </a:r>
            <a:endParaRPr lang="en-US" altLang="zh-CN" i="1" dirty="0">
              <a:solidFill>
                <a:schemeClr val="folHlink"/>
              </a:solidFill>
              <a:cs typeface="Times New Roman" pitchFamily="18" charset="0"/>
            </a:endParaRPr>
          </a:p>
          <a:p>
            <a:pPr lvl="1" eaLnBrk="1" hangingPunct="1"/>
            <a:r>
              <a:rPr lang="en-US" altLang="zh-CN" dirty="0"/>
              <a:t>if it is discovered that normal execution can no longer proceed,  the transaction enters this state</a:t>
            </a:r>
            <a:endParaRPr lang="en-US" altLang="zh-CN" dirty="0">
              <a:cs typeface="Times New Roman" pitchFamily="18" charset="0"/>
            </a:endParaRPr>
          </a:p>
          <a:p>
            <a:pPr lvl="2" eaLnBrk="1" hangingPunct="1"/>
            <a:r>
              <a:rPr lang="en-US" altLang="zh-CN" dirty="0"/>
              <a:t>e.g. </a:t>
            </a:r>
            <a:r>
              <a:rPr lang="en-US" altLang="zh-CN" i="1" dirty="0"/>
              <a:t> transfer</a:t>
            </a:r>
            <a:r>
              <a:rPr lang="en-US" altLang="zh-CN" dirty="0"/>
              <a:t> T</a:t>
            </a:r>
            <a:r>
              <a:rPr lang="en-US" altLang="zh-CN" baseline="-25000" dirty="0"/>
              <a:t>2</a:t>
            </a:r>
            <a:r>
              <a:rPr lang="en-US" altLang="zh-CN" dirty="0"/>
              <a:t> in Fig.17.0.1  </a:t>
            </a:r>
            <a:endParaRPr lang="en-US" altLang="zh-CN" i="1" dirty="0">
              <a:solidFill>
                <a:schemeClr val="folHlink"/>
              </a:solidFill>
              <a:cs typeface="Times New Roman" pitchFamily="18" charset="0"/>
            </a:endParaRPr>
          </a:p>
          <a:p>
            <a:pPr lvl="1" eaLnBrk="1" hangingPunct="1"/>
            <a:endParaRPr lang="en-US" altLang="zh-CN" dirty="0"/>
          </a:p>
          <a:p>
            <a:pPr lvl="1" eaLnBrk="1" hangingPunct="1"/>
            <a:r>
              <a:rPr lang="en-US" altLang="zh-CN" dirty="0"/>
              <a:t>in this state, the transaction is </a:t>
            </a:r>
            <a:r>
              <a:rPr lang="en-US" altLang="zh-CN" i="1" dirty="0"/>
              <a:t>rolled back</a:t>
            </a:r>
            <a:r>
              <a:rPr lang="en-US" altLang="zh-CN" dirty="0"/>
              <a:t> to </a:t>
            </a:r>
            <a:r>
              <a:rPr lang="en-US" altLang="zh-CN" dirty="0">
                <a:solidFill>
                  <a:srgbClr val="2D0EE4"/>
                </a:solidFill>
              </a:rPr>
              <a:t>restore DB to the state prior to the start of the transactions</a:t>
            </a:r>
            <a:r>
              <a:rPr lang="en-US" altLang="zh-CN" dirty="0"/>
              <a:t> (</a:t>
            </a:r>
            <a:r>
              <a:rPr lang="en-US" altLang="zh-CN" dirty="0">
                <a:cs typeface="Times New Roman" pitchFamily="18" charset="0"/>
              </a:rPr>
              <a:t>§19)</a:t>
            </a:r>
            <a:r>
              <a:rPr lang="en-US" altLang="zh-CN" dirty="0"/>
              <a:t> </a:t>
            </a:r>
          </a:p>
          <a:p>
            <a:pPr lvl="1" eaLnBrk="1" hangingPunct="1">
              <a:buFont typeface="Wingdings" pitchFamily="2" charset="2"/>
              <a:buNone/>
            </a:pPr>
            <a:r>
              <a:rPr lang="en-US" altLang="zh-CN" dirty="0"/>
              <a:t>      /*</a:t>
            </a:r>
            <a:r>
              <a:rPr lang="zh-CN" altLang="en-US" dirty="0"/>
              <a:t>在此状态下进行失败处理工作</a:t>
            </a:r>
          </a:p>
          <a:p>
            <a:pPr lvl="1" eaLnBrk="1" hangingPunct="1"/>
            <a:r>
              <a:rPr lang="zh-CN" altLang="en-US" dirty="0"/>
              <a:t> </a:t>
            </a:r>
            <a:r>
              <a:rPr lang="en-US" altLang="zh-CN" dirty="0"/>
              <a:t>e.g. Fig.17.0.6    </a:t>
            </a:r>
          </a:p>
          <a:p>
            <a:endParaRPr lang="zh-CN" altLang="en-US" dirty="0"/>
          </a:p>
        </p:txBody>
      </p:sp>
      <p:sp>
        <p:nvSpPr>
          <p:cNvPr id="4" name="日期占位符 3">
            <a:extLst>
              <a:ext uri="{FF2B5EF4-FFF2-40B4-BE49-F238E27FC236}">
                <a16:creationId xmlns:a16="http://schemas.microsoft.com/office/drawing/2014/main" id="{2F2B9506-3F64-400C-B012-F4B77F42FCFC}"/>
              </a:ext>
            </a:extLst>
          </p:cNvPr>
          <p:cNvSpPr>
            <a:spLocks noGrp="1"/>
          </p:cNvSpPr>
          <p:nvPr>
            <p:ph type="dt" sz="half" idx="10"/>
          </p:nvPr>
        </p:nvSpPr>
        <p:spPr/>
        <p:txBody>
          <a:bodyPr/>
          <a:lstStyle/>
          <a:p>
            <a:fld id="{08488100-7067-4A46-9120-B9FE800D1492}"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6B1FD546-6434-45E4-A819-6C6FA40B8C86}"/>
              </a:ext>
            </a:extLst>
          </p:cNvPr>
          <p:cNvSpPr>
            <a:spLocks noGrp="1"/>
          </p:cNvSpPr>
          <p:nvPr>
            <p:ph type="sldNum" sz="quarter" idx="12"/>
          </p:nvPr>
        </p:nvSpPr>
        <p:spPr/>
        <p:txBody>
          <a:bodyPr/>
          <a:lstStyle/>
          <a:p>
            <a:fld id="{47C4BD23-150C-4A56-8E66-9482A3FB2E80}" type="slidenum">
              <a:rPr lang="zh-CN" altLang="en-US" smtClean="0"/>
              <a:pPr/>
              <a:t>35</a:t>
            </a:fld>
            <a:endParaRPr lang="zh-CN" altLang="en-US" dirty="0"/>
          </a:p>
        </p:txBody>
      </p:sp>
      <p:sp>
        <p:nvSpPr>
          <p:cNvPr id="6" name="AutoShape 7">
            <a:hlinkClick r:id="rId2" action="ppaction://hlinksldjump" highlightClick="1"/>
            <a:extLst>
              <a:ext uri="{FF2B5EF4-FFF2-40B4-BE49-F238E27FC236}">
                <a16:creationId xmlns:a16="http://schemas.microsoft.com/office/drawing/2014/main" id="{85F20020-76AE-4503-9132-16C5C6D8A6D3}"/>
              </a:ext>
            </a:extLst>
          </p:cNvPr>
          <p:cNvSpPr>
            <a:spLocks noChangeArrowheads="1"/>
          </p:cNvSpPr>
          <p:nvPr/>
        </p:nvSpPr>
        <p:spPr bwMode="auto">
          <a:xfrm>
            <a:off x="4749800" y="2113280"/>
            <a:ext cx="304800" cy="2286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AutoShape 7">
            <a:hlinkClick r:id="rId3" action="ppaction://hlinksldjump" highlightClick="1"/>
            <a:extLst>
              <a:ext uri="{FF2B5EF4-FFF2-40B4-BE49-F238E27FC236}">
                <a16:creationId xmlns:a16="http://schemas.microsoft.com/office/drawing/2014/main" id="{A65CE333-6E7F-42DE-AEFF-9027F6E20C68}"/>
              </a:ext>
            </a:extLst>
          </p:cNvPr>
          <p:cNvSpPr>
            <a:spLocks noChangeArrowheads="1"/>
          </p:cNvSpPr>
          <p:nvPr/>
        </p:nvSpPr>
        <p:spPr bwMode="auto">
          <a:xfrm>
            <a:off x="2758720" y="4201160"/>
            <a:ext cx="304800" cy="2286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427294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7BC90E-3CCB-4B2F-877D-7E0C5AC1D39A}"/>
              </a:ext>
            </a:extLst>
          </p:cNvPr>
          <p:cNvSpPr>
            <a:spLocks noGrp="1"/>
          </p:cNvSpPr>
          <p:nvPr>
            <p:ph type="title"/>
          </p:nvPr>
        </p:nvSpPr>
        <p:spPr/>
        <p:txBody>
          <a:bodyPr/>
          <a:lstStyle/>
          <a:p>
            <a:r>
              <a:rPr lang="en-US" altLang="zh-CN" sz="2800" dirty="0">
                <a:solidFill>
                  <a:schemeClr val="tx2"/>
                </a:solidFill>
              </a:rPr>
              <a:t>Transaction  States</a:t>
            </a:r>
            <a:endParaRPr lang="zh-CN" altLang="en-US" dirty="0"/>
          </a:p>
        </p:txBody>
      </p:sp>
      <p:sp>
        <p:nvSpPr>
          <p:cNvPr id="3" name="内容占位符 2">
            <a:extLst>
              <a:ext uri="{FF2B5EF4-FFF2-40B4-BE49-F238E27FC236}">
                <a16:creationId xmlns:a16="http://schemas.microsoft.com/office/drawing/2014/main" id="{7361C35C-6611-4FC2-A21A-9F5B05952D8F}"/>
              </a:ext>
            </a:extLst>
          </p:cNvPr>
          <p:cNvSpPr>
            <a:spLocks noGrp="1"/>
          </p:cNvSpPr>
          <p:nvPr>
            <p:ph idx="1"/>
          </p:nvPr>
        </p:nvSpPr>
        <p:spPr/>
        <p:txBody>
          <a:bodyPr/>
          <a:lstStyle/>
          <a:p>
            <a:pPr eaLnBrk="1" hangingPunct="1"/>
            <a:r>
              <a:rPr lang="en-US" altLang="zh-CN" dirty="0"/>
              <a:t>Aborted  (</a:t>
            </a:r>
            <a:r>
              <a:rPr lang="zh-CN" altLang="en-US" dirty="0"/>
              <a:t>夭折</a:t>
            </a:r>
            <a:r>
              <a:rPr lang="en-US" altLang="zh-CN" dirty="0"/>
              <a:t>/</a:t>
            </a:r>
            <a:r>
              <a:rPr lang="zh-CN" altLang="en-US" dirty="0"/>
              <a:t>异常结束/中止状态)</a:t>
            </a:r>
            <a:endParaRPr lang="en-US" altLang="zh-CN" i="1" dirty="0">
              <a:solidFill>
                <a:schemeClr val="folHlink"/>
              </a:solidFill>
              <a:cs typeface="Times New Roman" pitchFamily="18" charset="0"/>
            </a:endParaRPr>
          </a:p>
          <a:p>
            <a:pPr lvl="1" eaLnBrk="1" hangingPunct="1"/>
            <a:r>
              <a:rPr lang="en-US" altLang="zh-CN" dirty="0"/>
              <a:t>after  the  transaction has been rolled back in </a:t>
            </a:r>
            <a:r>
              <a:rPr lang="en-US" altLang="zh-CN" i="1" dirty="0">
                <a:solidFill>
                  <a:srgbClr val="2D0EE4"/>
                </a:solidFill>
              </a:rPr>
              <a:t>failed</a:t>
            </a:r>
            <a:r>
              <a:rPr lang="en-US" altLang="zh-CN" dirty="0"/>
              <a:t> state, and the DB has been restored to its state prior to the start of the transactions, it enters this state to end the transaction</a:t>
            </a:r>
            <a:endParaRPr lang="en-US" altLang="zh-CN" dirty="0">
              <a:cs typeface="Times New Roman" pitchFamily="18" charset="0"/>
            </a:endParaRPr>
          </a:p>
          <a:p>
            <a:pPr lvl="1" eaLnBrk="1" hangingPunct="1">
              <a:buFont typeface="Wingdings" pitchFamily="2" charset="2"/>
              <a:buNone/>
            </a:pPr>
            <a:r>
              <a:rPr lang="en-US" altLang="zh-CN" dirty="0"/>
              <a:t>    /*</a:t>
            </a:r>
            <a:r>
              <a:rPr lang="zh-CN" altLang="en-US" dirty="0"/>
              <a:t>表示</a:t>
            </a:r>
            <a:r>
              <a:rPr lang="en-US" altLang="zh-CN" dirty="0"/>
              <a:t>DBMS</a:t>
            </a:r>
            <a:r>
              <a:rPr lang="zh-CN" altLang="en-US" dirty="0"/>
              <a:t>已完成失败处理工作, 事务将要退出系统</a:t>
            </a:r>
            <a:endParaRPr lang="en-US" altLang="zh-CN" dirty="0"/>
          </a:p>
          <a:p>
            <a:pPr lvl="1" eaLnBrk="1" hangingPunct="1"/>
            <a:r>
              <a:rPr lang="en-US" altLang="zh-CN" dirty="0"/>
              <a:t>in this state,  the transaction </a:t>
            </a:r>
            <a:endParaRPr lang="en-US" altLang="zh-CN" dirty="0">
              <a:cs typeface="Times New Roman" pitchFamily="18" charset="0"/>
            </a:endParaRPr>
          </a:p>
          <a:p>
            <a:pPr lvl="2" eaLnBrk="1" hangingPunct="1"/>
            <a:r>
              <a:rPr lang="en-US" altLang="zh-CN" dirty="0"/>
              <a:t>releases the resources occupied </a:t>
            </a:r>
          </a:p>
          <a:p>
            <a:pPr lvl="2" eaLnBrk="1" hangingPunct="1"/>
            <a:r>
              <a:rPr lang="en-US" altLang="zh-CN" dirty="0"/>
              <a:t>reports to its user that  the transaction is </a:t>
            </a:r>
            <a:r>
              <a:rPr lang="en-US" altLang="zh-CN" i="1" dirty="0"/>
              <a:t>aborted</a:t>
            </a:r>
          </a:p>
          <a:p>
            <a:pPr lvl="2" eaLnBrk="1" hangingPunct="1"/>
            <a:r>
              <a:rPr lang="en-US" altLang="zh-CN" dirty="0"/>
              <a:t>and then terminated (quits DBS)</a:t>
            </a:r>
          </a:p>
          <a:p>
            <a:pPr lvl="2" eaLnBrk="1" hangingPunct="1">
              <a:buFont typeface="Wingdings" pitchFamily="2" charset="2"/>
              <a:buNone/>
            </a:pPr>
            <a:r>
              <a:rPr lang="en-US" altLang="zh-CN" dirty="0"/>
              <a:t>, the cycle-life of the transaction is ended</a:t>
            </a:r>
          </a:p>
          <a:p>
            <a:pPr lvl="1" eaLnBrk="1" hangingPunct="1"/>
            <a:r>
              <a:rPr lang="en-US" altLang="zh-CN" dirty="0"/>
              <a:t>e.g. Fig.17.0.6 </a:t>
            </a:r>
            <a:endParaRPr lang="zh-CN" altLang="en-US" dirty="0"/>
          </a:p>
          <a:p>
            <a:endParaRPr lang="zh-CN" altLang="en-US" dirty="0"/>
          </a:p>
        </p:txBody>
      </p:sp>
      <p:sp>
        <p:nvSpPr>
          <p:cNvPr id="4" name="日期占位符 3">
            <a:extLst>
              <a:ext uri="{FF2B5EF4-FFF2-40B4-BE49-F238E27FC236}">
                <a16:creationId xmlns:a16="http://schemas.microsoft.com/office/drawing/2014/main" id="{39AB2195-764B-4B83-A254-77E1F0FE5139}"/>
              </a:ext>
            </a:extLst>
          </p:cNvPr>
          <p:cNvSpPr>
            <a:spLocks noGrp="1"/>
          </p:cNvSpPr>
          <p:nvPr>
            <p:ph type="dt" sz="half" idx="10"/>
          </p:nvPr>
        </p:nvSpPr>
        <p:spPr/>
        <p:txBody>
          <a:bodyPr/>
          <a:lstStyle/>
          <a:p>
            <a:fld id="{2AB4011E-DF02-4BDE-B3EC-6569CBDD2324}"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12FBDAC2-3510-4628-A530-3E8143DBF555}"/>
              </a:ext>
            </a:extLst>
          </p:cNvPr>
          <p:cNvSpPr>
            <a:spLocks noGrp="1"/>
          </p:cNvSpPr>
          <p:nvPr>
            <p:ph type="sldNum" sz="quarter" idx="12"/>
          </p:nvPr>
        </p:nvSpPr>
        <p:spPr/>
        <p:txBody>
          <a:bodyPr/>
          <a:lstStyle/>
          <a:p>
            <a:fld id="{47C4BD23-150C-4A56-8E66-9482A3FB2E80}" type="slidenum">
              <a:rPr lang="zh-CN" altLang="en-US" smtClean="0"/>
              <a:pPr/>
              <a:t>36</a:t>
            </a:fld>
            <a:endParaRPr lang="zh-CN" altLang="en-US" dirty="0"/>
          </a:p>
        </p:txBody>
      </p:sp>
      <p:sp>
        <p:nvSpPr>
          <p:cNvPr id="6" name="AutoShape 7">
            <a:hlinkClick r:id="rId2" action="ppaction://hlinksldjump" highlightClick="1"/>
            <a:extLst>
              <a:ext uri="{FF2B5EF4-FFF2-40B4-BE49-F238E27FC236}">
                <a16:creationId xmlns:a16="http://schemas.microsoft.com/office/drawing/2014/main" id="{E8D43F78-710E-46FE-A87B-20CEBD9103CC}"/>
              </a:ext>
            </a:extLst>
          </p:cNvPr>
          <p:cNvSpPr>
            <a:spLocks noChangeArrowheads="1"/>
          </p:cNvSpPr>
          <p:nvPr/>
        </p:nvSpPr>
        <p:spPr bwMode="auto">
          <a:xfrm>
            <a:off x="2740800" y="4699000"/>
            <a:ext cx="304800" cy="2286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041470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9D8F47-8934-4524-BAA4-7D32CE62EE26}"/>
              </a:ext>
            </a:extLst>
          </p:cNvPr>
          <p:cNvSpPr>
            <a:spLocks noGrp="1"/>
          </p:cNvSpPr>
          <p:nvPr>
            <p:ph type="title"/>
          </p:nvPr>
        </p:nvSpPr>
        <p:spPr/>
        <p:txBody>
          <a:bodyPr>
            <a:normAutofit/>
          </a:bodyPr>
          <a:lstStyle/>
          <a:p>
            <a:r>
              <a:rPr lang="en-US" altLang="zh-CN" dirty="0">
                <a:solidFill>
                  <a:schemeClr val="tx2"/>
                </a:solidFill>
              </a:rPr>
              <a:t>An Example of </a:t>
            </a:r>
            <a:r>
              <a:rPr lang="en-US" altLang="zh-CN" i="1" dirty="0">
                <a:solidFill>
                  <a:schemeClr val="tx2"/>
                </a:solidFill>
              </a:rPr>
              <a:t>Roll Back </a:t>
            </a:r>
            <a:r>
              <a:rPr lang="en-US" altLang="zh-CN" dirty="0">
                <a:solidFill>
                  <a:schemeClr val="tx2"/>
                </a:solidFill>
              </a:rPr>
              <a:t>in Transaction</a:t>
            </a:r>
            <a:endParaRPr lang="zh-CN" altLang="en-US" dirty="0">
              <a:solidFill>
                <a:schemeClr val="tx2"/>
              </a:solidFill>
            </a:endParaRPr>
          </a:p>
        </p:txBody>
      </p:sp>
      <p:sp>
        <p:nvSpPr>
          <p:cNvPr id="3" name="内容占位符 2">
            <a:extLst>
              <a:ext uri="{FF2B5EF4-FFF2-40B4-BE49-F238E27FC236}">
                <a16:creationId xmlns:a16="http://schemas.microsoft.com/office/drawing/2014/main" id="{4ECDE146-7880-447B-A5D0-53263F97D46F}"/>
              </a:ext>
            </a:extLst>
          </p:cNvPr>
          <p:cNvSpPr>
            <a:spLocks noGrp="1"/>
          </p:cNvSpPr>
          <p:nvPr>
            <p:ph idx="1"/>
          </p:nvPr>
        </p:nvSpPr>
        <p:spPr/>
        <p:txBody>
          <a:bodyPr/>
          <a:lstStyle/>
          <a:p>
            <a:pPr eaLnBrk="1" hangingPunct="1">
              <a:lnSpc>
                <a:spcPct val="90000"/>
              </a:lnSpc>
            </a:pPr>
            <a:r>
              <a:rPr lang="en-US" altLang="zh-CN" dirty="0"/>
              <a:t>Roll back (</a:t>
            </a:r>
            <a:r>
              <a:rPr lang="zh-CN" altLang="en-US" dirty="0"/>
              <a:t>回滚、滚回)</a:t>
            </a:r>
            <a:endParaRPr lang="zh-CN" altLang="en-US" i="1" dirty="0">
              <a:solidFill>
                <a:schemeClr val="folHlink"/>
              </a:solidFill>
              <a:cs typeface="Times New Roman" pitchFamily="18" charset="0"/>
            </a:endParaRPr>
          </a:p>
          <a:p>
            <a:pPr lvl="1" eaLnBrk="1" hangingPunct="1">
              <a:lnSpc>
                <a:spcPct val="90000"/>
              </a:lnSpc>
            </a:pPr>
            <a:r>
              <a:rPr lang="zh-CN" altLang="en-US" dirty="0"/>
              <a:t>撤销到目前为止事务已经对数据库做的所有修改，使数据库状态恢复到事务开始前的状态</a:t>
            </a:r>
          </a:p>
          <a:p>
            <a:pPr eaLnBrk="1" hangingPunct="1">
              <a:lnSpc>
                <a:spcPct val="90000"/>
              </a:lnSpc>
            </a:pPr>
            <a:endParaRPr lang="en-US" altLang="zh-CN" dirty="0"/>
          </a:p>
          <a:p>
            <a:pPr eaLnBrk="1" hangingPunct="1">
              <a:lnSpc>
                <a:spcPct val="90000"/>
              </a:lnSpc>
            </a:pPr>
            <a:r>
              <a:rPr lang="en-US" altLang="zh-CN" dirty="0"/>
              <a:t>E.g. define table </a:t>
            </a:r>
            <a:r>
              <a:rPr lang="en-US" altLang="zh-CN" b="1" i="1" dirty="0"/>
              <a:t>SC</a:t>
            </a:r>
            <a:r>
              <a:rPr lang="en-US" altLang="zh-CN" dirty="0"/>
              <a:t> as </a:t>
            </a:r>
          </a:p>
          <a:p>
            <a:pPr eaLnBrk="1" hangingPunct="1">
              <a:lnSpc>
                <a:spcPct val="90000"/>
              </a:lnSpc>
              <a:buFont typeface="Wingdings" pitchFamily="2" charset="2"/>
              <a:buNone/>
            </a:pPr>
            <a:r>
              <a:rPr lang="en-US" altLang="zh-CN" dirty="0"/>
              <a:t>     </a:t>
            </a:r>
            <a:r>
              <a:rPr lang="en-US" altLang="zh-CN" b="1" dirty="0"/>
              <a:t>create  table</a:t>
            </a:r>
            <a:r>
              <a:rPr lang="en-US" altLang="zh-CN" dirty="0"/>
              <a:t> </a:t>
            </a:r>
            <a:r>
              <a:rPr lang="en-US" altLang="zh-CN" i="1" dirty="0"/>
              <a:t>SC</a:t>
            </a:r>
          </a:p>
          <a:p>
            <a:pPr eaLnBrk="1" hangingPunct="1">
              <a:lnSpc>
                <a:spcPct val="90000"/>
              </a:lnSpc>
              <a:buFont typeface="Wingdings" pitchFamily="2" charset="2"/>
              <a:buNone/>
            </a:pPr>
            <a:r>
              <a:rPr lang="en-US" altLang="zh-CN" dirty="0"/>
              <a:t>       (</a:t>
            </a:r>
            <a:r>
              <a:rPr lang="en-US" altLang="zh-CN" i="1" dirty="0"/>
              <a:t>s#</a:t>
            </a:r>
            <a:r>
              <a:rPr lang="en-US" altLang="zh-CN" dirty="0"/>
              <a:t>       </a:t>
            </a:r>
            <a:r>
              <a:rPr lang="en-US" altLang="zh-CN" b="1" dirty="0"/>
              <a:t>integer</a:t>
            </a:r>
            <a:r>
              <a:rPr lang="en-US" altLang="zh-CN" dirty="0"/>
              <a:t>,</a:t>
            </a:r>
          </a:p>
          <a:p>
            <a:pPr eaLnBrk="1" hangingPunct="1">
              <a:lnSpc>
                <a:spcPct val="90000"/>
              </a:lnSpc>
              <a:buFont typeface="Wingdings" pitchFamily="2" charset="2"/>
              <a:buNone/>
            </a:pPr>
            <a:r>
              <a:rPr lang="en-US" altLang="zh-CN" dirty="0"/>
              <a:t>        </a:t>
            </a:r>
            <a:r>
              <a:rPr lang="en-US" altLang="zh-CN" i="1" dirty="0" err="1"/>
              <a:t>c#</a:t>
            </a:r>
            <a:r>
              <a:rPr lang="en-US" altLang="zh-CN" dirty="0"/>
              <a:t>       </a:t>
            </a:r>
            <a:r>
              <a:rPr lang="en-US" altLang="zh-CN" b="1" dirty="0"/>
              <a:t>integer</a:t>
            </a:r>
            <a:r>
              <a:rPr lang="en-US" altLang="zh-CN" dirty="0"/>
              <a:t>, </a:t>
            </a:r>
          </a:p>
          <a:p>
            <a:pPr eaLnBrk="1" hangingPunct="1">
              <a:lnSpc>
                <a:spcPct val="90000"/>
              </a:lnSpc>
              <a:buFont typeface="Wingdings" pitchFamily="2" charset="2"/>
              <a:buNone/>
            </a:pPr>
            <a:r>
              <a:rPr lang="en-US" altLang="zh-CN" dirty="0"/>
              <a:t>        </a:t>
            </a:r>
            <a:r>
              <a:rPr lang="en-US" altLang="zh-CN" i="1" dirty="0"/>
              <a:t>grade</a:t>
            </a:r>
            <a:r>
              <a:rPr lang="en-US" altLang="zh-CN" dirty="0"/>
              <a:t>  </a:t>
            </a:r>
            <a:r>
              <a:rPr lang="en-US" altLang="zh-CN" b="1" dirty="0"/>
              <a:t>integer</a:t>
            </a:r>
            <a:r>
              <a:rPr lang="en-US" altLang="zh-CN" dirty="0"/>
              <a:t>,</a:t>
            </a:r>
          </a:p>
          <a:p>
            <a:pPr eaLnBrk="1" hangingPunct="1">
              <a:lnSpc>
                <a:spcPct val="90000"/>
              </a:lnSpc>
              <a:buFont typeface="Wingdings" pitchFamily="2" charset="2"/>
              <a:buNone/>
            </a:pPr>
            <a:r>
              <a:rPr lang="en-US" altLang="zh-CN" dirty="0"/>
              <a:t>        </a:t>
            </a:r>
            <a:r>
              <a:rPr lang="en-US" altLang="zh-CN" b="1" dirty="0"/>
              <a:t>check</a:t>
            </a:r>
            <a:r>
              <a:rPr lang="en-US" altLang="zh-CN" dirty="0"/>
              <a:t> (</a:t>
            </a:r>
            <a:r>
              <a:rPr lang="en-US" altLang="zh-CN" i="1" dirty="0"/>
              <a:t>grade</a:t>
            </a:r>
            <a:r>
              <a:rPr lang="en-US" altLang="zh-CN" dirty="0"/>
              <a:t> </a:t>
            </a:r>
            <a:r>
              <a:rPr lang="en-US" altLang="zh-CN" b="1" dirty="0"/>
              <a:t>between </a:t>
            </a:r>
            <a:r>
              <a:rPr lang="en-US" altLang="zh-CN" dirty="0"/>
              <a:t>0 </a:t>
            </a:r>
            <a:r>
              <a:rPr lang="en-US" altLang="zh-CN" b="1" dirty="0"/>
              <a:t>AND</a:t>
            </a:r>
            <a:r>
              <a:rPr lang="en-US" altLang="zh-CN" dirty="0"/>
              <a:t> 100 )</a:t>
            </a:r>
          </a:p>
          <a:p>
            <a:pPr eaLnBrk="1" hangingPunct="1">
              <a:lnSpc>
                <a:spcPct val="90000"/>
              </a:lnSpc>
              <a:buFont typeface="Wingdings" pitchFamily="2" charset="2"/>
              <a:buNone/>
            </a:pPr>
            <a:r>
              <a:rPr lang="en-US" altLang="zh-CN" dirty="0"/>
              <a:t>        )</a:t>
            </a:r>
          </a:p>
          <a:p>
            <a:endParaRPr lang="zh-CN" altLang="en-US" dirty="0"/>
          </a:p>
        </p:txBody>
      </p:sp>
      <p:sp>
        <p:nvSpPr>
          <p:cNvPr id="4" name="日期占位符 3">
            <a:extLst>
              <a:ext uri="{FF2B5EF4-FFF2-40B4-BE49-F238E27FC236}">
                <a16:creationId xmlns:a16="http://schemas.microsoft.com/office/drawing/2014/main" id="{9151F551-3610-46DD-889C-4FA55E1FBF9F}"/>
              </a:ext>
            </a:extLst>
          </p:cNvPr>
          <p:cNvSpPr>
            <a:spLocks noGrp="1"/>
          </p:cNvSpPr>
          <p:nvPr>
            <p:ph type="dt" sz="half" idx="10"/>
          </p:nvPr>
        </p:nvSpPr>
        <p:spPr/>
        <p:txBody>
          <a:bodyPr/>
          <a:lstStyle/>
          <a:p>
            <a:fld id="{16A11C73-603B-4791-AC63-873C66707B10}"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C09747EF-65EF-4AF3-B3F5-1E13294E1504}"/>
              </a:ext>
            </a:extLst>
          </p:cNvPr>
          <p:cNvSpPr>
            <a:spLocks noGrp="1"/>
          </p:cNvSpPr>
          <p:nvPr>
            <p:ph type="sldNum" sz="quarter" idx="12"/>
          </p:nvPr>
        </p:nvSpPr>
        <p:spPr/>
        <p:txBody>
          <a:bodyPr/>
          <a:lstStyle/>
          <a:p>
            <a:fld id="{47C4BD23-150C-4A56-8E66-9482A3FB2E80}" type="slidenum">
              <a:rPr lang="zh-CN" altLang="en-US" smtClean="0"/>
              <a:pPr/>
              <a:t>37</a:t>
            </a:fld>
            <a:endParaRPr lang="zh-CN" altLang="en-US" dirty="0"/>
          </a:p>
        </p:txBody>
      </p:sp>
      <p:sp>
        <p:nvSpPr>
          <p:cNvPr id="6" name="Text Box 47">
            <a:extLst>
              <a:ext uri="{FF2B5EF4-FFF2-40B4-BE49-F238E27FC236}">
                <a16:creationId xmlns:a16="http://schemas.microsoft.com/office/drawing/2014/main" id="{F06D7229-73DC-4ABF-9057-DB1C988A1B4E}"/>
              </a:ext>
            </a:extLst>
          </p:cNvPr>
          <p:cNvSpPr txBox="1">
            <a:spLocks noChangeArrowheads="1"/>
          </p:cNvSpPr>
          <p:nvPr/>
        </p:nvSpPr>
        <p:spPr bwMode="auto">
          <a:xfrm>
            <a:off x="6786880" y="2529753"/>
            <a:ext cx="3276600" cy="2308324"/>
          </a:xfrm>
          <a:prstGeom prst="rect">
            <a:avLst/>
          </a:prstGeom>
          <a:solidFill>
            <a:schemeClr val="bg1">
              <a:lumMod val="95000"/>
            </a:schemeClr>
          </a:solidFill>
          <a:ln>
            <a:noFill/>
          </a:ln>
          <a:effec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define the </a:t>
            </a:r>
            <a:r>
              <a:rPr lang="en-US" altLang="zh-CN" i="1" dirty="0">
                <a:latin typeface="+mn-lt"/>
              </a:rPr>
              <a:t>update </a:t>
            </a:r>
            <a:r>
              <a:rPr lang="en-US" altLang="zh-CN" dirty="0">
                <a:latin typeface="+mn-lt"/>
              </a:rPr>
              <a:t>transaction </a:t>
            </a:r>
            <a:r>
              <a:rPr lang="en-US" altLang="zh-CN" b="1" dirty="0">
                <a:latin typeface="+mn-lt"/>
              </a:rPr>
              <a:t>update-</a:t>
            </a:r>
            <a:r>
              <a:rPr lang="en-US" altLang="zh-CN" b="1" dirty="0" err="1">
                <a:latin typeface="+mn-lt"/>
              </a:rPr>
              <a:t>tran</a:t>
            </a:r>
            <a:r>
              <a:rPr lang="en-US" altLang="zh-CN" dirty="0">
                <a:latin typeface="+mn-lt"/>
              </a:rPr>
              <a:t> as:   </a:t>
            </a:r>
          </a:p>
          <a:p>
            <a:pPr eaLnBrk="1" hangingPunct="1"/>
            <a:r>
              <a:rPr lang="en-US" altLang="zh-CN" dirty="0">
                <a:latin typeface="+mn-lt"/>
              </a:rPr>
              <a:t>   </a:t>
            </a:r>
            <a:r>
              <a:rPr lang="en-US" altLang="zh-CN" b="1" dirty="0">
                <a:latin typeface="+mn-lt"/>
              </a:rPr>
              <a:t>update</a:t>
            </a:r>
            <a:r>
              <a:rPr lang="en-US" altLang="zh-CN" dirty="0">
                <a:latin typeface="+mn-lt"/>
              </a:rPr>
              <a:t> </a:t>
            </a:r>
            <a:r>
              <a:rPr lang="en-US" altLang="zh-CN" i="1" dirty="0">
                <a:latin typeface="+mn-lt"/>
              </a:rPr>
              <a:t>SC</a:t>
            </a:r>
            <a:endParaRPr lang="en-US" altLang="zh-CN" dirty="0">
              <a:latin typeface="+mn-lt"/>
            </a:endParaRPr>
          </a:p>
          <a:p>
            <a:pPr eaLnBrk="1" hangingPunct="1"/>
            <a:r>
              <a:rPr lang="en-US" altLang="zh-CN" dirty="0">
                <a:latin typeface="+mn-lt"/>
              </a:rPr>
              <a:t>   </a:t>
            </a:r>
            <a:r>
              <a:rPr lang="en-US" altLang="zh-CN" b="1" dirty="0">
                <a:latin typeface="+mn-lt"/>
              </a:rPr>
              <a:t>set</a:t>
            </a:r>
            <a:r>
              <a:rPr lang="en-US" altLang="zh-CN" dirty="0">
                <a:latin typeface="+mn-lt"/>
              </a:rPr>
              <a:t>  </a:t>
            </a:r>
            <a:r>
              <a:rPr lang="en-US" altLang="zh-CN" i="1" dirty="0">
                <a:latin typeface="+mn-lt"/>
              </a:rPr>
              <a:t>grade</a:t>
            </a:r>
            <a:r>
              <a:rPr lang="en-US" altLang="zh-CN" dirty="0">
                <a:latin typeface="+mn-lt"/>
              </a:rPr>
              <a:t> = </a:t>
            </a:r>
            <a:r>
              <a:rPr lang="en-US" altLang="zh-CN" i="1" dirty="0">
                <a:latin typeface="+mn-lt"/>
              </a:rPr>
              <a:t>grad</a:t>
            </a:r>
            <a:r>
              <a:rPr lang="en-US" altLang="zh-CN" dirty="0">
                <a:latin typeface="+mn-lt"/>
              </a:rPr>
              <a:t>e + 5</a:t>
            </a:r>
          </a:p>
          <a:p>
            <a:pPr eaLnBrk="1" hangingPunct="1"/>
            <a:r>
              <a:rPr lang="en-US" altLang="zh-CN" dirty="0">
                <a:latin typeface="+mn-lt"/>
              </a:rPr>
              <a:t>   where ….</a:t>
            </a:r>
            <a:endParaRPr lang="en-US" altLang="zh-CN" i="1" dirty="0">
              <a:latin typeface="+mn-lt"/>
            </a:endParaRPr>
          </a:p>
        </p:txBody>
      </p:sp>
    </p:spTree>
    <p:extLst>
      <p:ext uri="{BB962C8B-B14F-4D97-AF65-F5344CB8AC3E}">
        <p14:creationId xmlns:p14="http://schemas.microsoft.com/office/powerpoint/2010/main" val="3927987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986DEF8-B6D1-4484-B3D5-8C59B681A197}"/>
              </a:ext>
            </a:extLst>
          </p:cNvPr>
          <p:cNvSpPr>
            <a:spLocks noGrp="1"/>
          </p:cNvSpPr>
          <p:nvPr>
            <p:ph type="sldNum" sz="quarter" idx="12"/>
          </p:nvPr>
        </p:nvSpPr>
        <p:spPr/>
        <p:txBody>
          <a:bodyPr/>
          <a:lstStyle/>
          <a:p>
            <a:fld id="{47C4BD23-150C-4A56-8E66-9482A3FB2E80}" type="slidenum">
              <a:rPr lang="zh-CN" altLang="en-US" smtClean="0"/>
              <a:t>38</a:t>
            </a:fld>
            <a:endParaRPr lang="zh-CN" altLang="en-US"/>
          </a:p>
        </p:txBody>
      </p:sp>
      <p:sp>
        <p:nvSpPr>
          <p:cNvPr id="4" name="日期占位符 3">
            <a:extLst>
              <a:ext uri="{FF2B5EF4-FFF2-40B4-BE49-F238E27FC236}">
                <a16:creationId xmlns:a16="http://schemas.microsoft.com/office/drawing/2014/main" id="{2EB3E834-9E81-4446-8921-F5A1E63CC2EC}"/>
              </a:ext>
            </a:extLst>
          </p:cNvPr>
          <p:cNvSpPr>
            <a:spLocks noGrp="1"/>
          </p:cNvSpPr>
          <p:nvPr>
            <p:ph type="dt" sz="half" idx="10"/>
          </p:nvPr>
        </p:nvSpPr>
        <p:spPr/>
        <p:txBody>
          <a:bodyPr/>
          <a:lstStyle/>
          <a:p>
            <a:fld id="{645FB4E0-993E-438F-A6AF-6BB29C797E22}" type="datetime1">
              <a:rPr lang="zh-CN" altLang="en-US" smtClean="0"/>
              <a:t>2021/12/13</a:t>
            </a:fld>
            <a:endParaRPr lang="zh-CN" altLang="en-US" dirty="0"/>
          </a:p>
        </p:txBody>
      </p:sp>
      <p:graphicFrame>
        <p:nvGraphicFramePr>
          <p:cNvPr id="5" name="Group 49">
            <a:extLst>
              <a:ext uri="{FF2B5EF4-FFF2-40B4-BE49-F238E27FC236}">
                <a16:creationId xmlns:a16="http://schemas.microsoft.com/office/drawing/2014/main" id="{22CF10DD-5767-4FE2-8CC0-699A10BBE8CC}"/>
              </a:ext>
            </a:extLst>
          </p:cNvPr>
          <p:cNvGraphicFramePr>
            <a:graphicFrameLocks noGrp="1"/>
          </p:cNvGraphicFramePr>
          <p:nvPr>
            <p:extLst>
              <p:ext uri="{D42A27DB-BD31-4B8C-83A1-F6EECF244321}">
                <p14:modId xmlns:p14="http://schemas.microsoft.com/office/powerpoint/2010/main" val="128700644"/>
              </p:ext>
            </p:extLst>
          </p:nvPr>
        </p:nvGraphicFramePr>
        <p:xfrm>
          <a:off x="1036320" y="1298575"/>
          <a:ext cx="2667000" cy="3170240"/>
        </p:xfrm>
        <a:graphic>
          <a:graphicData uri="http://schemas.openxmlformats.org/drawingml/2006/table">
            <a:tbl>
              <a:tblPr/>
              <a:tblGrid>
                <a:gridCol w="930275">
                  <a:extLst>
                    <a:ext uri="{9D8B030D-6E8A-4147-A177-3AD203B41FA5}">
                      <a16:colId xmlns:a16="http://schemas.microsoft.com/office/drawing/2014/main" val="20000"/>
                    </a:ext>
                  </a:extLst>
                </a:gridCol>
                <a:gridCol w="930275">
                  <a:extLst>
                    <a:ext uri="{9D8B030D-6E8A-4147-A177-3AD203B41FA5}">
                      <a16:colId xmlns:a16="http://schemas.microsoft.com/office/drawing/2014/main" val="20001"/>
                    </a:ext>
                  </a:extLst>
                </a:gridCol>
                <a:gridCol w="806450">
                  <a:extLst>
                    <a:ext uri="{9D8B030D-6E8A-4147-A177-3AD203B41FA5}">
                      <a16:colId xmlns:a16="http://schemas.microsoft.com/office/drawing/2014/main" val="20002"/>
                    </a:ext>
                  </a:extLst>
                </a:gridCol>
              </a:tblGrid>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c#</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101</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folHlink"/>
                          </a:solidFill>
                          <a:effectLst/>
                          <a:latin typeface="+mn-lt"/>
                          <a:ea typeface="宋体" pitchFamily="2" charset="-122"/>
                        </a:rPr>
                        <a:t>85</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102</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folHlink"/>
                          </a:solidFill>
                          <a:effectLst/>
                          <a:latin typeface="+mn-lt"/>
                          <a:ea typeface="宋体" pitchFamily="2" charset="-122"/>
                        </a:rPr>
                        <a:t>55</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201</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folHlink"/>
                          </a:solidFill>
                          <a:effectLst/>
                          <a:latin typeface="+mn-lt"/>
                          <a:ea typeface="宋体" pitchFamily="2" charset="-122"/>
                        </a:rPr>
                        <a:t>75</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210</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5</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a:ln>
                            <a:noFill/>
                          </a:ln>
                          <a:solidFill>
                            <a:schemeClr val="hlink"/>
                          </a:solidFill>
                          <a:effectLst/>
                          <a:latin typeface="+mn-lt"/>
                          <a:ea typeface="宋体" pitchFamily="2" charset="-122"/>
                        </a:rPr>
                        <a:t>100</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401</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3</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77</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510</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2</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60</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6" name="Group 52">
            <a:extLst>
              <a:ext uri="{FF2B5EF4-FFF2-40B4-BE49-F238E27FC236}">
                <a16:creationId xmlns:a16="http://schemas.microsoft.com/office/drawing/2014/main" id="{529B56B4-263E-4436-B729-856BA9F6CE52}"/>
              </a:ext>
            </a:extLst>
          </p:cNvPr>
          <p:cNvGraphicFramePr>
            <a:graphicFrameLocks noGrp="1"/>
          </p:cNvGraphicFramePr>
          <p:nvPr>
            <p:extLst>
              <p:ext uri="{D42A27DB-BD31-4B8C-83A1-F6EECF244321}">
                <p14:modId xmlns:p14="http://schemas.microsoft.com/office/powerpoint/2010/main" val="3308787397"/>
              </p:ext>
            </p:extLst>
          </p:nvPr>
        </p:nvGraphicFramePr>
        <p:xfrm>
          <a:off x="4008120" y="1298575"/>
          <a:ext cx="2667000" cy="3170240"/>
        </p:xfrm>
        <a:graphic>
          <a:graphicData uri="http://schemas.openxmlformats.org/drawingml/2006/table">
            <a:tbl>
              <a:tblPr/>
              <a:tblGrid>
                <a:gridCol w="930275">
                  <a:extLst>
                    <a:ext uri="{9D8B030D-6E8A-4147-A177-3AD203B41FA5}">
                      <a16:colId xmlns:a16="http://schemas.microsoft.com/office/drawing/2014/main" val="20000"/>
                    </a:ext>
                  </a:extLst>
                </a:gridCol>
                <a:gridCol w="930275">
                  <a:extLst>
                    <a:ext uri="{9D8B030D-6E8A-4147-A177-3AD203B41FA5}">
                      <a16:colId xmlns:a16="http://schemas.microsoft.com/office/drawing/2014/main" val="20001"/>
                    </a:ext>
                  </a:extLst>
                </a:gridCol>
                <a:gridCol w="806450">
                  <a:extLst>
                    <a:ext uri="{9D8B030D-6E8A-4147-A177-3AD203B41FA5}">
                      <a16:colId xmlns:a16="http://schemas.microsoft.com/office/drawing/2014/main" val="20002"/>
                    </a:ext>
                  </a:extLst>
                </a:gridCol>
              </a:tblGrid>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c#</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101</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a:ln>
                            <a:noFill/>
                          </a:ln>
                          <a:solidFill>
                            <a:schemeClr val="folHlink"/>
                          </a:solidFill>
                          <a:effectLst/>
                          <a:latin typeface="+mn-lt"/>
                          <a:ea typeface="宋体" pitchFamily="2" charset="-122"/>
                        </a:rPr>
                        <a:t>90</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102</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a:ln>
                            <a:noFill/>
                          </a:ln>
                          <a:solidFill>
                            <a:schemeClr val="folHlink"/>
                          </a:solidFill>
                          <a:effectLst/>
                          <a:latin typeface="+mn-lt"/>
                          <a:ea typeface="宋体" pitchFamily="2" charset="-122"/>
                        </a:rPr>
                        <a:t>60</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201</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folHlink"/>
                          </a:solidFill>
                          <a:effectLst/>
                          <a:latin typeface="+mn-lt"/>
                          <a:ea typeface="宋体" pitchFamily="2" charset="-122"/>
                        </a:rPr>
                        <a:t>80</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210</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5</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a:ln>
                            <a:noFill/>
                          </a:ln>
                          <a:solidFill>
                            <a:schemeClr val="hlink"/>
                          </a:solidFill>
                          <a:effectLst/>
                          <a:latin typeface="+mn-lt"/>
                          <a:ea typeface="宋体" pitchFamily="2" charset="-122"/>
                        </a:rPr>
                        <a:t>105</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401</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3</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77</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510</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2</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60</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7" name="Group 91">
            <a:extLst>
              <a:ext uri="{FF2B5EF4-FFF2-40B4-BE49-F238E27FC236}">
                <a16:creationId xmlns:a16="http://schemas.microsoft.com/office/drawing/2014/main" id="{F650DBFB-CF22-4C10-987C-91D8AD90EDEC}"/>
              </a:ext>
            </a:extLst>
          </p:cNvPr>
          <p:cNvGraphicFramePr>
            <a:graphicFrameLocks noGrp="1"/>
          </p:cNvGraphicFramePr>
          <p:nvPr>
            <p:extLst>
              <p:ext uri="{D42A27DB-BD31-4B8C-83A1-F6EECF244321}">
                <p14:modId xmlns:p14="http://schemas.microsoft.com/office/powerpoint/2010/main" val="2422776533"/>
              </p:ext>
            </p:extLst>
          </p:nvPr>
        </p:nvGraphicFramePr>
        <p:xfrm>
          <a:off x="7056120" y="1298575"/>
          <a:ext cx="2667000" cy="3170240"/>
        </p:xfrm>
        <a:graphic>
          <a:graphicData uri="http://schemas.openxmlformats.org/drawingml/2006/table">
            <a:tbl>
              <a:tblPr/>
              <a:tblGrid>
                <a:gridCol w="930275">
                  <a:extLst>
                    <a:ext uri="{9D8B030D-6E8A-4147-A177-3AD203B41FA5}">
                      <a16:colId xmlns:a16="http://schemas.microsoft.com/office/drawing/2014/main" val="20000"/>
                    </a:ext>
                  </a:extLst>
                </a:gridCol>
                <a:gridCol w="930275">
                  <a:extLst>
                    <a:ext uri="{9D8B030D-6E8A-4147-A177-3AD203B41FA5}">
                      <a16:colId xmlns:a16="http://schemas.microsoft.com/office/drawing/2014/main" val="20001"/>
                    </a:ext>
                  </a:extLst>
                </a:gridCol>
                <a:gridCol w="806450">
                  <a:extLst>
                    <a:ext uri="{9D8B030D-6E8A-4147-A177-3AD203B41FA5}">
                      <a16:colId xmlns:a16="http://schemas.microsoft.com/office/drawing/2014/main" val="20002"/>
                    </a:ext>
                  </a:extLst>
                </a:gridCol>
              </a:tblGrid>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c#</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101</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folHlink"/>
                          </a:solidFill>
                          <a:effectLst/>
                          <a:latin typeface="+mn-lt"/>
                          <a:ea typeface="宋体" pitchFamily="2" charset="-122"/>
                        </a:rPr>
                        <a:t>85</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102</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folHlink"/>
                          </a:solidFill>
                          <a:effectLst/>
                          <a:latin typeface="+mn-lt"/>
                          <a:ea typeface="宋体" pitchFamily="2" charset="-122"/>
                        </a:rPr>
                        <a:t>55</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201</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folHlink"/>
                          </a:solidFill>
                          <a:effectLst/>
                          <a:latin typeface="+mn-lt"/>
                          <a:ea typeface="宋体" pitchFamily="2" charset="-122"/>
                        </a:rPr>
                        <a:t>75</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210</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5</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a:ln>
                            <a:noFill/>
                          </a:ln>
                          <a:solidFill>
                            <a:schemeClr val="hlink"/>
                          </a:solidFill>
                          <a:effectLst/>
                          <a:latin typeface="+mn-lt"/>
                          <a:ea typeface="宋体" pitchFamily="2" charset="-122"/>
                        </a:rPr>
                        <a:t>100</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401</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3</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77</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510</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2</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60</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8" name="Text Box 130">
            <a:extLst>
              <a:ext uri="{FF2B5EF4-FFF2-40B4-BE49-F238E27FC236}">
                <a16:creationId xmlns:a16="http://schemas.microsoft.com/office/drawing/2014/main" id="{47175F27-B71F-4AB0-ABBE-6DF6EE1AC732}"/>
              </a:ext>
            </a:extLst>
          </p:cNvPr>
          <p:cNvSpPr txBox="1">
            <a:spLocks noChangeArrowheads="1"/>
          </p:cNvSpPr>
          <p:nvPr/>
        </p:nvSpPr>
        <p:spPr bwMode="auto">
          <a:xfrm>
            <a:off x="1188720" y="4583113"/>
            <a:ext cx="2286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zh-CN" altLang="en-US">
                <a:latin typeface="+mn-lt"/>
              </a:rPr>
              <a:t>(</a:t>
            </a:r>
            <a:r>
              <a:rPr lang="en-US" altLang="zh-CN">
                <a:latin typeface="+mn-lt"/>
              </a:rPr>
              <a:t>a) the initial </a:t>
            </a:r>
          </a:p>
          <a:p>
            <a:pPr algn="ctr" eaLnBrk="1" hangingPunct="1"/>
            <a:r>
              <a:rPr lang="en-US" altLang="zh-CN" b="1" i="1">
                <a:latin typeface="+mn-lt"/>
              </a:rPr>
              <a:t>SC</a:t>
            </a:r>
            <a:r>
              <a:rPr lang="en-US" altLang="zh-CN">
                <a:latin typeface="+mn-lt"/>
              </a:rPr>
              <a:t> instance</a:t>
            </a:r>
          </a:p>
        </p:txBody>
      </p:sp>
      <p:sp>
        <p:nvSpPr>
          <p:cNvPr id="9" name="Text Box 131">
            <a:extLst>
              <a:ext uri="{FF2B5EF4-FFF2-40B4-BE49-F238E27FC236}">
                <a16:creationId xmlns:a16="http://schemas.microsoft.com/office/drawing/2014/main" id="{1BCEA040-67A3-463D-B780-E7464339AE82}"/>
              </a:ext>
            </a:extLst>
          </p:cNvPr>
          <p:cNvSpPr txBox="1">
            <a:spLocks noChangeArrowheads="1"/>
          </p:cNvSpPr>
          <p:nvPr/>
        </p:nvSpPr>
        <p:spPr bwMode="auto">
          <a:xfrm>
            <a:off x="3779520" y="4575175"/>
            <a:ext cx="28194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zh-CN" altLang="en-US">
                <a:latin typeface="+mn-lt"/>
              </a:rPr>
              <a:t>(</a:t>
            </a:r>
            <a:r>
              <a:rPr lang="en-US" altLang="zh-CN">
                <a:latin typeface="+mn-lt"/>
              </a:rPr>
              <a:t>b) </a:t>
            </a:r>
            <a:r>
              <a:rPr lang="en-US" altLang="zh-CN" b="1" i="1">
                <a:latin typeface="+mn-lt"/>
              </a:rPr>
              <a:t>SC</a:t>
            </a:r>
            <a:r>
              <a:rPr lang="en-US" altLang="zh-CN">
                <a:latin typeface="+mn-lt"/>
              </a:rPr>
              <a:t> instance when </a:t>
            </a:r>
            <a:r>
              <a:rPr lang="en-US" altLang="zh-CN" b="1" i="1">
                <a:solidFill>
                  <a:schemeClr val="folHlink"/>
                </a:solidFill>
                <a:latin typeface="+mn-lt"/>
              </a:rPr>
              <a:t>failure</a:t>
            </a:r>
            <a:r>
              <a:rPr lang="en-US" altLang="zh-CN">
                <a:latin typeface="+mn-lt"/>
              </a:rPr>
              <a:t> occurs during execution of transaction, i.e. </a:t>
            </a:r>
            <a:r>
              <a:rPr lang="en-US" altLang="zh-CN" b="1" i="1">
                <a:solidFill>
                  <a:schemeClr val="folHlink"/>
                </a:solidFill>
                <a:latin typeface="+mn-lt"/>
              </a:rPr>
              <a:t>integrity</a:t>
            </a:r>
            <a:r>
              <a:rPr lang="en-US" altLang="zh-CN">
                <a:latin typeface="+mn-lt"/>
              </a:rPr>
              <a:t> is violated</a:t>
            </a:r>
          </a:p>
        </p:txBody>
      </p:sp>
      <p:sp>
        <p:nvSpPr>
          <p:cNvPr id="10" name="Line 132">
            <a:extLst>
              <a:ext uri="{FF2B5EF4-FFF2-40B4-BE49-F238E27FC236}">
                <a16:creationId xmlns:a16="http://schemas.microsoft.com/office/drawing/2014/main" id="{67C34C09-CFCD-4CCB-A241-C3B90AB6783A}"/>
              </a:ext>
            </a:extLst>
          </p:cNvPr>
          <p:cNvSpPr>
            <a:spLocks noChangeShapeType="1"/>
          </p:cNvSpPr>
          <p:nvPr/>
        </p:nvSpPr>
        <p:spPr bwMode="auto">
          <a:xfrm flipH="1">
            <a:off x="6675120" y="3051175"/>
            <a:ext cx="152400" cy="0"/>
          </a:xfrm>
          <a:prstGeom prst="line">
            <a:avLst/>
          </a:prstGeom>
          <a:noFill/>
          <a:ln w="952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Text Box 133">
            <a:extLst>
              <a:ext uri="{FF2B5EF4-FFF2-40B4-BE49-F238E27FC236}">
                <a16:creationId xmlns:a16="http://schemas.microsoft.com/office/drawing/2014/main" id="{D00A99BF-D409-4221-8902-3F502F8F7BFC}"/>
              </a:ext>
            </a:extLst>
          </p:cNvPr>
          <p:cNvSpPr txBox="1">
            <a:spLocks noChangeArrowheads="1"/>
          </p:cNvSpPr>
          <p:nvPr/>
        </p:nvSpPr>
        <p:spPr bwMode="auto">
          <a:xfrm>
            <a:off x="6751320" y="4575175"/>
            <a:ext cx="31242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zh-CN" altLang="en-US">
                <a:latin typeface="+mn-lt"/>
              </a:rPr>
              <a:t>(</a:t>
            </a:r>
            <a:r>
              <a:rPr lang="en-US" altLang="zh-CN">
                <a:latin typeface="+mn-lt"/>
              </a:rPr>
              <a:t>c) </a:t>
            </a:r>
            <a:r>
              <a:rPr lang="en-US" altLang="zh-CN" b="1" i="1">
                <a:latin typeface="+mn-lt"/>
              </a:rPr>
              <a:t>SC</a:t>
            </a:r>
            <a:r>
              <a:rPr lang="en-US" altLang="zh-CN">
                <a:latin typeface="+mn-lt"/>
              </a:rPr>
              <a:t> instance after </a:t>
            </a:r>
            <a:r>
              <a:rPr lang="en-US" altLang="zh-CN" b="1" i="1">
                <a:solidFill>
                  <a:schemeClr val="folHlink"/>
                </a:solidFill>
                <a:latin typeface="+mn-lt"/>
              </a:rPr>
              <a:t>roll back</a:t>
            </a:r>
            <a:r>
              <a:rPr lang="en-US" altLang="zh-CN">
                <a:latin typeface="+mn-lt"/>
              </a:rPr>
              <a:t>, i.e. canceling all the updates on </a:t>
            </a:r>
            <a:r>
              <a:rPr lang="en-US" altLang="zh-CN" b="1" i="1">
                <a:latin typeface="+mn-lt"/>
              </a:rPr>
              <a:t>SC</a:t>
            </a:r>
            <a:r>
              <a:rPr lang="en-US" altLang="zh-CN">
                <a:latin typeface="+mn-lt"/>
              </a:rPr>
              <a:t> having been made, equal to the </a:t>
            </a:r>
            <a:r>
              <a:rPr lang="en-US" altLang="zh-CN" i="1">
                <a:latin typeface="+mn-lt"/>
              </a:rPr>
              <a:t>initial instance </a:t>
            </a:r>
          </a:p>
        </p:txBody>
      </p:sp>
      <p:sp>
        <p:nvSpPr>
          <p:cNvPr id="12" name="Arc 134">
            <a:extLst>
              <a:ext uri="{FF2B5EF4-FFF2-40B4-BE49-F238E27FC236}">
                <a16:creationId xmlns:a16="http://schemas.microsoft.com/office/drawing/2014/main" id="{4294B691-F6EB-49AA-A134-BFC51E44143A}"/>
              </a:ext>
            </a:extLst>
          </p:cNvPr>
          <p:cNvSpPr>
            <a:spLocks/>
          </p:cNvSpPr>
          <p:nvPr/>
        </p:nvSpPr>
        <p:spPr bwMode="auto">
          <a:xfrm>
            <a:off x="3034983" y="922338"/>
            <a:ext cx="3209925" cy="1074737"/>
          </a:xfrm>
          <a:custGeom>
            <a:avLst/>
            <a:gdLst>
              <a:gd name="T0" fmla="*/ 0 w 29790"/>
              <a:gd name="T1" fmla="*/ 2147483647 h 21600"/>
              <a:gd name="T2" fmla="*/ 2147483647 w 29790"/>
              <a:gd name="T3" fmla="*/ 2147483647 h 21600"/>
              <a:gd name="T4" fmla="*/ 2147483647 w 29790"/>
              <a:gd name="T5" fmla="*/ 2147483647 h 21600"/>
              <a:gd name="T6" fmla="*/ 0 60000 65536"/>
              <a:gd name="T7" fmla="*/ 0 60000 65536"/>
              <a:gd name="T8" fmla="*/ 0 60000 65536"/>
            </a:gdLst>
            <a:ahLst/>
            <a:cxnLst>
              <a:cxn ang="T6">
                <a:pos x="T0" y="T1"/>
              </a:cxn>
              <a:cxn ang="T7">
                <a:pos x="T2" y="T3"/>
              </a:cxn>
              <a:cxn ang="T8">
                <a:pos x="T4" y="T5"/>
              </a:cxn>
            </a:cxnLst>
            <a:rect l="0" t="0" r="r" b="b"/>
            <a:pathLst>
              <a:path w="29790" h="21600" fill="none" extrusionOk="0">
                <a:moveTo>
                  <a:pt x="0" y="5886"/>
                </a:moveTo>
                <a:cubicBezTo>
                  <a:pt x="4008" y="2105"/>
                  <a:pt x="9310" y="-1"/>
                  <a:pt x="14820" y="0"/>
                </a:cubicBezTo>
                <a:cubicBezTo>
                  <a:pt x="20401" y="0"/>
                  <a:pt x="25765" y="2160"/>
                  <a:pt x="29789" y="6028"/>
                </a:cubicBezTo>
              </a:path>
              <a:path w="29790" h="21600" stroke="0" extrusionOk="0">
                <a:moveTo>
                  <a:pt x="0" y="5886"/>
                </a:moveTo>
                <a:cubicBezTo>
                  <a:pt x="4008" y="2105"/>
                  <a:pt x="9310" y="-1"/>
                  <a:pt x="14820" y="0"/>
                </a:cubicBezTo>
                <a:cubicBezTo>
                  <a:pt x="20401" y="0"/>
                  <a:pt x="25765" y="2160"/>
                  <a:pt x="29789" y="6028"/>
                </a:cubicBezTo>
                <a:lnTo>
                  <a:pt x="14820" y="21600"/>
                </a:lnTo>
                <a:lnTo>
                  <a:pt x="0" y="5886"/>
                </a:lnTo>
                <a:close/>
              </a:path>
            </a:pathLst>
          </a:custGeom>
          <a:noFill/>
          <a:ln w="9525">
            <a:solidFill>
              <a:schemeClr val="tx1"/>
            </a:solidFill>
            <a:miter lim="800000"/>
            <a:headEn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135">
            <a:extLst>
              <a:ext uri="{FF2B5EF4-FFF2-40B4-BE49-F238E27FC236}">
                <a16:creationId xmlns:a16="http://schemas.microsoft.com/office/drawing/2014/main" id="{89C0C62C-A6DF-49ED-8CDE-A037F24E96A6}"/>
              </a:ext>
            </a:extLst>
          </p:cNvPr>
          <p:cNvSpPr txBox="1">
            <a:spLocks noChangeArrowheads="1"/>
          </p:cNvSpPr>
          <p:nvPr/>
        </p:nvSpPr>
        <p:spPr bwMode="auto">
          <a:xfrm>
            <a:off x="3383280" y="388571"/>
            <a:ext cx="26465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dirty="0">
                <a:latin typeface="+mn-lt"/>
              </a:rPr>
              <a:t> </a:t>
            </a:r>
            <a:r>
              <a:rPr lang="en-US" altLang="zh-CN" sz="2000" dirty="0">
                <a:solidFill>
                  <a:srgbClr val="993300"/>
                </a:solidFill>
                <a:latin typeface="+mn-lt"/>
              </a:rPr>
              <a:t>update on some tuples</a:t>
            </a:r>
          </a:p>
        </p:txBody>
      </p:sp>
      <p:sp>
        <p:nvSpPr>
          <p:cNvPr id="14" name="Arc 136">
            <a:extLst>
              <a:ext uri="{FF2B5EF4-FFF2-40B4-BE49-F238E27FC236}">
                <a16:creationId xmlns:a16="http://schemas.microsoft.com/office/drawing/2014/main" id="{862C237F-F0F6-47E3-8810-1CDA2CF8AF9C}"/>
              </a:ext>
            </a:extLst>
          </p:cNvPr>
          <p:cNvSpPr>
            <a:spLocks/>
          </p:cNvSpPr>
          <p:nvPr/>
        </p:nvSpPr>
        <p:spPr bwMode="auto">
          <a:xfrm>
            <a:off x="6294120" y="917575"/>
            <a:ext cx="3209925" cy="1074738"/>
          </a:xfrm>
          <a:custGeom>
            <a:avLst/>
            <a:gdLst>
              <a:gd name="T0" fmla="*/ 0 w 29790"/>
              <a:gd name="T1" fmla="*/ 2147483647 h 21600"/>
              <a:gd name="T2" fmla="*/ 2147483647 w 29790"/>
              <a:gd name="T3" fmla="*/ 2147483647 h 21600"/>
              <a:gd name="T4" fmla="*/ 2147483647 w 29790"/>
              <a:gd name="T5" fmla="*/ 2147483647 h 21600"/>
              <a:gd name="T6" fmla="*/ 0 60000 65536"/>
              <a:gd name="T7" fmla="*/ 0 60000 65536"/>
              <a:gd name="T8" fmla="*/ 0 60000 65536"/>
            </a:gdLst>
            <a:ahLst/>
            <a:cxnLst>
              <a:cxn ang="T6">
                <a:pos x="T0" y="T1"/>
              </a:cxn>
              <a:cxn ang="T7">
                <a:pos x="T2" y="T3"/>
              </a:cxn>
              <a:cxn ang="T8">
                <a:pos x="T4" y="T5"/>
              </a:cxn>
            </a:cxnLst>
            <a:rect l="0" t="0" r="r" b="b"/>
            <a:pathLst>
              <a:path w="29790" h="21600" fill="none" extrusionOk="0">
                <a:moveTo>
                  <a:pt x="0" y="5886"/>
                </a:moveTo>
                <a:cubicBezTo>
                  <a:pt x="4008" y="2105"/>
                  <a:pt x="9310" y="-1"/>
                  <a:pt x="14820" y="0"/>
                </a:cubicBezTo>
                <a:cubicBezTo>
                  <a:pt x="20401" y="0"/>
                  <a:pt x="25765" y="2160"/>
                  <a:pt x="29789" y="6028"/>
                </a:cubicBezTo>
              </a:path>
              <a:path w="29790" h="21600" stroke="0" extrusionOk="0">
                <a:moveTo>
                  <a:pt x="0" y="5886"/>
                </a:moveTo>
                <a:cubicBezTo>
                  <a:pt x="4008" y="2105"/>
                  <a:pt x="9310" y="-1"/>
                  <a:pt x="14820" y="0"/>
                </a:cubicBezTo>
                <a:cubicBezTo>
                  <a:pt x="20401" y="0"/>
                  <a:pt x="25765" y="2160"/>
                  <a:pt x="29789" y="6028"/>
                </a:cubicBezTo>
                <a:lnTo>
                  <a:pt x="14820" y="21600"/>
                </a:lnTo>
                <a:lnTo>
                  <a:pt x="0" y="5886"/>
                </a:lnTo>
                <a:close/>
              </a:path>
            </a:pathLst>
          </a:custGeom>
          <a:noFill/>
          <a:ln w="9525">
            <a:solidFill>
              <a:schemeClr val="tx1"/>
            </a:solidFill>
            <a:miter lim="800000"/>
            <a:headEn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Text Box 137">
            <a:extLst>
              <a:ext uri="{FF2B5EF4-FFF2-40B4-BE49-F238E27FC236}">
                <a16:creationId xmlns:a16="http://schemas.microsoft.com/office/drawing/2014/main" id="{B0F455A5-ED96-435C-B746-796DAFEE18B7}"/>
              </a:ext>
            </a:extLst>
          </p:cNvPr>
          <p:cNvSpPr txBox="1">
            <a:spLocks noChangeArrowheads="1"/>
          </p:cNvSpPr>
          <p:nvPr/>
        </p:nvSpPr>
        <p:spPr bwMode="auto">
          <a:xfrm>
            <a:off x="6650221" y="217944"/>
            <a:ext cx="260236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sz="2000" b="1" i="1" dirty="0">
                <a:solidFill>
                  <a:srgbClr val="993300"/>
                </a:solidFill>
                <a:latin typeface="+mn-lt"/>
              </a:rPr>
              <a:t>restore/rollback</a:t>
            </a:r>
            <a:r>
              <a:rPr lang="en-US" altLang="zh-CN" sz="2000" dirty="0">
                <a:solidFill>
                  <a:srgbClr val="993300"/>
                </a:solidFill>
                <a:latin typeface="+mn-lt"/>
              </a:rPr>
              <a:t> the </a:t>
            </a:r>
          </a:p>
          <a:p>
            <a:pPr algn="ctr" eaLnBrk="1" hangingPunct="1"/>
            <a:r>
              <a:rPr lang="en-US" altLang="zh-CN" sz="2000" dirty="0">
                <a:solidFill>
                  <a:srgbClr val="993300"/>
                </a:solidFill>
                <a:latin typeface="+mn-lt"/>
              </a:rPr>
              <a:t>tuples updated</a:t>
            </a:r>
          </a:p>
        </p:txBody>
      </p:sp>
    </p:spTree>
    <p:extLst>
      <p:ext uri="{BB962C8B-B14F-4D97-AF65-F5344CB8AC3E}">
        <p14:creationId xmlns:p14="http://schemas.microsoft.com/office/powerpoint/2010/main" val="3999655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8C9008-8AF9-4972-BB37-81D4C71BF1B3}"/>
              </a:ext>
            </a:extLst>
          </p:cNvPr>
          <p:cNvSpPr>
            <a:spLocks noGrp="1"/>
          </p:cNvSpPr>
          <p:nvPr>
            <p:ph type="title"/>
          </p:nvPr>
        </p:nvSpPr>
        <p:spPr/>
        <p:txBody>
          <a:bodyPr/>
          <a:lstStyle/>
          <a:p>
            <a:r>
              <a:rPr lang="en-US" altLang="zh-CN" dirty="0">
                <a:solidFill>
                  <a:schemeClr val="tx2"/>
                </a:solidFill>
              </a:rPr>
              <a:t>An Example of </a:t>
            </a:r>
            <a:r>
              <a:rPr lang="en-US" altLang="zh-CN" i="1" dirty="0">
                <a:solidFill>
                  <a:schemeClr val="tx2"/>
                </a:solidFill>
              </a:rPr>
              <a:t>Roll Back </a:t>
            </a:r>
            <a:r>
              <a:rPr lang="en-US" altLang="zh-CN" dirty="0">
                <a:solidFill>
                  <a:schemeClr val="tx2"/>
                </a:solidFill>
              </a:rPr>
              <a:t>in Transaction</a:t>
            </a:r>
            <a:endParaRPr lang="zh-CN" altLang="en-US" dirty="0"/>
          </a:p>
        </p:txBody>
      </p:sp>
      <p:sp>
        <p:nvSpPr>
          <p:cNvPr id="3" name="内容占位符 2">
            <a:extLst>
              <a:ext uri="{FF2B5EF4-FFF2-40B4-BE49-F238E27FC236}">
                <a16:creationId xmlns:a16="http://schemas.microsoft.com/office/drawing/2014/main" id="{500057E5-6A1C-443E-9732-1F838DCF3E43}"/>
              </a:ext>
            </a:extLst>
          </p:cNvPr>
          <p:cNvSpPr>
            <a:spLocks noGrp="1"/>
          </p:cNvSpPr>
          <p:nvPr>
            <p:ph idx="1"/>
          </p:nvPr>
        </p:nvSpPr>
        <p:spPr/>
        <p:txBody>
          <a:bodyPr/>
          <a:lstStyle/>
          <a:p>
            <a:pPr eaLnBrk="1" hangingPunct="1"/>
            <a:r>
              <a:rPr lang="en-US" altLang="zh-CN" dirty="0"/>
              <a:t>When tuple 1, 2, 3 have been successfully updated and tuple 4 is updated, the values of t4[</a:t>
            </a:r>
            <a:r>
              <a:rPr lang="en-US" altLang="zh-CN" i="1" dirty="0"/>
              <a:t>grade</a:t>
            </a:r>
            <a:r>
              <a:rPr lang="en-US" altLang="zh-CN" dirty="0"/>
              <a:t>]=105 &gt;100, the integrity is violated</a:t>
            </a:r>
          </a:p>
          <a:p>
            <a:pPr eaLnBrk="1" hangingPunct="1"/>
            <a:r>
              <a:rPr lang="en-US" altLang="zh-CN" dirty="0"/>
              <a:t>DBMS </a:t>
            </a:r>
            <a:r>
              <a:rPr lang="en-US" altLang="zh-CN" b="1" i="1" dirty="0"/>
              <a:t>rollback</a:t>
            </a:r>
            <a:r>
              <a:rPr lang="en-US" altLang="zh-CN" dirty="0"/>
              <a:t>s the transaction </a:t>
            </a:r>
            <a:r>
              <a:rPr lang="en-US" altLang="zh-CN" b="1" dirty="0"/>
              <a:t>update-</a:t>
            </a:r>
            <a:r>
              <a:rPr lang="en-US" altLang="zh-CN" b="1" dirty="0" err="1"/>
              <a:t>tran</a:t>
            </a:r>
            <a:r>
              <a:rPr lang="en-US" altLang="zh-CN" dirty="0"/>
              <a:t> </a:t>
            </a:r>
            <a:endParaRPr lang="zh-CN" altLang="en-US" i="1" dirty="0">
              <a:solidFill>
                <a:schemeClr val="folHlink"/>
              </a:solidFill>
              <a:cs typeface="Times New Roman" pitchFamily="18" charset="0"/>
            </a:endParaRPr>
          </a:p>
          <a:p>
            <a:pPr lvl="1" eaLnBrk="1" hangingPunct="1"/>
            <a:r>
              <a:rPr lang="en-US" altLang="zh-CN" dirty="0"/>
              <a:t>restore the values of t1[</a:t>
            </a:r>
            <a:r>
              <a:rPr lang="en-US" altLang="zh-CN" i="1" dirty="0"/>
              <a:t>grade</a:t>
            </a:r>
            <a:r>
              <a:rPr lang="en-US" altLang="zh-CN" dirty="0"/>
              <a:t>], t2[</a:t>
            </a:r>
            <a:r>
              <a:rPr lang="en-US" altLang="zh-CN" i="1" dirty="0"/>
              <a:t>grade</a:t>
            </a:r>
            <a:r>
              <a:rPr lang="en-US" altLang="zh-CN" dirty="0"/>
              <a:t>], t3[</a:t>
            </a:r>
            <a:r>
              <a:rPr lang="en-US" altLang="zh-CN" i="1" dirty="0"/>
              <a:t>grade</a:t>
            </a:r>
            <a:r>
              <a:rPr lang="en-US" altLang="zh-CN" dirty="0"/>
              <a:t>] and t4[</a:t>
            </a:r>
            <a:r>
              <a:rPr lang="en-US" altLang="zh-CN" i="1" dirty="0"/>
              <a:t>grade</a:t>
            </a:r>
            <a:r>
              <a:rPr lang="en-US" altLang="zh-CN" dirty="0"/>
              <a:t>] to its initial values</a:t>
            </a:r>
          </a:p>
          <a:p>
            <a:pPr lvl="1" eaLnBrk="1" hangingPunct="1"/>
            <a:endParaRPr lang="en-US" altLang="zh-CN" dirty="0"/>
          </a:p>
          <a:p>
            <a:pPr eaLnBrk="1" hangingPunct="1"/>
            <a:endParaRPr lang="en-US" altLang="zh-CN" dirty="0"/>
          </a:p>
          <a:p>
            <a:pPr eaLnBrk="1" hangingPunct="1"/>
            <a:r>
              <a:rPr lang="en-US" altLang="zh-CN" dirty="0"/>
              <a:t>Another Example </a:t>
            </a:r>
            <a:endParaRPr lang="zh-CN" altLang="en-US" i="1" dirty="0">
              <a:solidFill>
                <a:schemeClr val="folHlink"/>
              </a:solidFill>
              <a:cs typeface="Times New Roman" pitchFamily="18" charset="0"/>
            </a:endParaRPr>
          </a:p>
          <a:p>
            <a:pPr lvl="1" eaLnBrk="1" hangingPunct="1"/>
            <a:r>
              <a:rPr lang="en-US" altLang="zh-CN" dirty="0"/>
              <a:t> importing data into DB in SQL Server, where existing some error data (e.g. unmatched data type ) in the input files</a:t>
            </a:r>
          </a:p>
          <a:p>
            <a:endParaRPr lang="zh-CN" altLang="en-US" dirty="0"/>
          </a:p>
        </p:txBody>
      </p:sp>
      <p:sp>
        <p:nvSpPr>
          <p:cNvPr id="4" name="日期占位符 3">
            <a:extLst>
              <a:ext uri="{FF2B5EF4-FFF2-40B4-BE49-F238E27FC236}">
                <a16:creationId xmlns:a16="http://schemas.microsoft.com/office/drawing/2014/main" id="{3BDBC58B-9560-4E1A-BC6E-44CF2450AEEC}"/>
              </a:ext>
            </a:extLst>
          </p:cNvPr>
          <p:cNvSpPr>
            <a:spLocks noGrp="1"/>
          </p:cNvSpPr>
          <p:nvPr>
            <p:ph type="dt" sz="half" idx="10"/>
          </p:nvPr>
        </p:nvSpPr>
        <p:spPr/>
        <p:txBody>
          <a:bodyPr/>
          <a:lstStyle/>
          <a:p>
            <a:fld id="{AD118CD4-8440-425F-93B2-46BDE6C3AE9D}"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DC9B5959-100A-470F-9631-4B1A3B661C49}"/>
              </a:ext>
            </a:extLst>
          </p:cNvPr>
          <p:cNvSpPr>
            <a:spLocks noGrp="1"/>
          </p:cNvSpPr>
          <p:nvPr>
            <p:ph type="sldNum" sz="quarter" idx="12"/>
          </p:nvPr>
        </p:nvSpPr>
        <p:spPr/>
        <p:txBody>
          <a:bodyPr/>
          <a:lstStyle/>
          <a:p>
            <a:fld id="{47C4BD23-150C-4A56-8E66-9482A3FB2E80}" type="slidenum">
              <a:rPr lang="zh-CN" altLang="en-US" smtClean="0"/>
              <a:pPr/>
              <a:t>39</a:t>
            </a:fld>
            <a:endParaRPr lang="zh-CN" altLang="en-US" dirty="0"/>
          </a:p>
        </p:txBody>
      </p:sp>
    </p:spTree>
    <p:extLst>
      <p:ext uri="{BB962C8B-B14F-4D97-AF65-F5344CB8AC3E}">
        <p14:creationId xmlns:p14="http://schemas.microsoft.com/office/powerpoint/2010/main" val="278475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57DFE-35AB-462E-9A13-12B0D868972A}"/>
              </a:ext>
            </a:extLst>
          </p:cNvPr>
          <p:cNvSpPr>
            <a:spLocks noGrp="1"/>
          </p:cNvSpPr>
          <p:nvPr>
            <p:ph type="title"/>
          </p:nvPr>
        </p:nvSpPr>
        <p:spPr/>
        <p:txBody>
          <a:bodyPr/>
          <a:lstStyle/>
          <a:p>
            <a:r>
              <a:rPr lang="en-US" altLang="zh-CN" dirty="0"/>
              <a:t>TRANSACTION MANAGEMENT</a:t>
            </a:r>
            <a:endParaRPr lang="zh-CN" altLang="en-US" dirty="0"/>
          </a:p>
        </p:txBody>
      </p:sp>
      <p:sp>
        <p:nvSpPr>
          <p:cNvPr id="3" name="内容占位符 2">
            <a:extLst>
              <a:ext uri="{FF2B5EF4-FFF2-40B4-BE49-F238E27FC236}">
                <a16:creationId xmlns:a16="http://schemas.microsoft.com/office/drawing/2014/main" id="{A2C0EE4D-CE75-41D5-AF14-0571EA5EEF5D}"/>
              </a:ext>
            </a:extLst>
          </p:cNvPr>
          <p:cNvSpPr>
            <a:spLocks noGrp="1"/>
          </p:cNvSpPr>
          <p:nvPr>
            <p:ph idx="1"/>
          </p:nvPr>
        </p:nvSpPr>
        <p:spPr/>
        <p:txBody>
          <a:bodyPr/>
          <a:lstStyle/>
          <a:p>
            <a:pPr eaLnBrk="1" hangingPunct="1"/>
            <a:r>
              <a:rPr lang="zh-CN" altLang="en-US" dirty="0"/>
              <a:t>在</a:t>
            </a:r>
            <a:r>
              <a:rPr lang="en-US" altLang="zh-CN" dirty="0"/>
              <a:t>DBS</a:t>
            </a:r>
            <a:r>
              <a:rPr lang="zh-CN" altLang="en-US" dirty="0"/>
              <a:t>中，事务执行时，特别是当多个事务对</a:t>
            </a:r>
            <a:r>
              <a:rPr lang="zh-CN" altLang="en-US" dirty="0">
                <a:solidFill>
                  <a:srgbClr val="2D0EE4"/>
                </a:solidFill>
              </a:rPr>
              <a:t>共享数据</a:t>
            </a:r>
            <a:r>
              <a:rPr lang="zh-CN" altLang="en-US" dirty="0"/>
              <a:t>进行并发访问时，为维护</a:t>
            </a:r>
            <a:r>
              <a:rPr lang="en-US" altLang="zh-CN" dirty="0"/>
              <a:t>DBS</a:t>
            </a:r>
            <a:r>
              <a:rPr lang="zh-CN" altLang="en-US" dirty="0"/>
              <a:t>系统中数据的正确性(一致性</a:t>
            </a:r>
            <a:r>
              <a:rPr lang="en-US" altLang="zh-CN" dirty="0"/>
              <a:t>integrities)，</a:t>
            </a:r>
            <a:r>
              <a:rPr lang="zh-CN" altLang="en-US" dirty="0"/>
              <a:t>事务必须满足一定的约束条件，表现为事务的</a:t>
            </a:r>
            <a:r>
              <a:rPr lang="en-US" altLang="zh-CN" dirty="0"/>
              <a:t>4</a:t>
            </a:r>
            <a:r>
              <a:rPr lang="zh-CN" altLang="en-US" dirty="0"/>
              <a:t>个基本特征(</a:t>
            </a:r>
            <a:r>
              <a:rPr lang="en-US" altLang="zh-CN" dirty="0">
                <a:solidFill>
                  <a:srgbClr val="FF0000"/>
                </a:solidFill>
              </a:rPr>
              <a:t>ACID</a:t>
            </a:r>
            <a:r>
              <a:rPr lang="en-US" altLang="zh-CN" dirty="0"/>
              <a:t>) ,§17.1/17.2/17.4/17/5</a:t>
            </a:r>
          </a:p>
          <a:p>
            <a:pPr lvl="1" eaLnBrk="1" hangingPunct="1"/>
            <a:r>
              <a:rPr lang="zh-CN" altLang="en-US" dirty="0">
                <a:solidFill>
                  <a:srgbClr val="FF0000"/>
                </a:solidFill>
              </a:rPr>
              <a:t>原子性</a:t>
            </a:r>
            <a:r>
              <a:rPr lang="zh-CN" altLang="en-US" dirty="0"/>
              <a:t>(</a:t>
            </a:r>
            <a:r>
              <a:rPr lang="en-US" altLang="zh-CN" dirty="0"/>
              <a:t>atomicity)</a:t>
            </a:r>
            <a:r>
              <a:rPr lang="zh-CN" altLang="en-US" dirty="0"/>
              <a:t>，</a:t>
            </a:r>
            <a:r>
              <a:rPr lang="zh-CN" altLang="en-US" dirty="0">
                <a:solidFill>
                  <a:srgbClr val="FF0000"/>
                </a:solidFill>
              </a:rPr>
              <a:t>一致性</a:t>
            </a:r>
            <a:r>
              <a:rPr lang="en-US" altLang="zh-CN" dirty="0"/>
              <a:t>(consistency)</a:t>
            </a:r>
            <a:r>
              <a:rPr lang="zh-CN" altLang="en-US" dirty="0"/>
              <a:t>，</a:t>
            </a:r>
            <a:r>
              <a:rPr lang="zh-CN" altLang="en-US" dirty="0">
                <a:solidFill>
                  <a:srgbClr val="FF0000"/>
                </a:solidFill>
              </a:rPr>
              <a:t>独立性/隔离性</a:t>
            </a:r>
            <a:r>
              <a:rPr lang="zh-CN" altLang="en-US" dirty="0"/>
              <a:t>(</a:t>
            </a:r>
            <a:r>
              <a:rPr lang="en-US" altLang="zh-CN" dirty="0"/>
              <a:t>isolation)</a:t>
            </a:r>
            <a:r>
              <a:rPr lang="zh-CN" altLang="en-US" dirty="0"/>
              <a:t>，</a:t>
            </a:r>
            <a:r>
              <a:rPr lang="zh-CN" altLang="en-US" dirty="0">
                <a:solidFill>
                  <a:srgbClr val="FF0000"/>
                </a:solidFill>
              </a:rPr>
              <a:t>永久性/ 持续性/操作结果永久保持性 </a:t>
            </a:r>
            <a:r>
              <a:rPr lang="zh-CN" altLang="en-US" dirty="0"/>
              <a:t>(</a:t>
            </a:r>
            <a:r>
              <a:rPr lang="en-US" altLang="zh-CN" dirty="0"/>
              <a:t>durability)     </a:t>
            </a:r>
          </a:p>
          <a:p>
            <a:pPr eaLnBrk="1" hangingPunct="1"/>
            <a:endParaRPr lang="en-US" altLang="zh-CN" dirty="0"/>
          </a:p>
          <a:p>
            <a:pPr eaLnBrk="1" hangingPunct="1"/>
            <a:r>
              <a:rPr lang="en-US" altLang="zh-CN" dirty="0"/>
              <a:t>DBMS</a:t>
            </a:r>
            <a:r>
              <a:rPr lang="zh-CN" altLang="en-US" dirty="0"/>
              <a:t>中的</a:t>
            </a:r>
            <a:r>
              <a:rPr lang="en-US" altLang="zh-CN" dirty="0">
                <a:solidFill>
                  <a:srgbClr val="2D0EE4"/>
                </a:solidFill>
              </a:rPr>
              <a:t>recovery-management component</a:t>
            </a:r>
            <a:r>
              <a:rPr lang="zh-CN" altLang="en-US" dirty="0"/>
              <a:t>负责保障事务的原子性</a:t>
            </a:r>
            <a:r>
              <a:rPr lang="en-US" altLang="zh-CN" dirty="0"/>
              <a:t>(§19)</a:t>
            </a:r>
            <a:endParaRPr lang="zh-CN" altLang="en-US" dirty="0"/>
          </a:p>
          <a:p>
            <a:pPr eaLnBrk="1" hangingPunct="1"/>
            <a:r>
              <a:rPr lang="zh-CN" altLang="en-US" dirty="0"/>
              <a:t>事务</a:t>
            </a:r>
            <a:r>
              <a:rPr lang="zh-CN" altLang="en-US" dirty="0">
                <a:solidFill>
                  <a:srgbClr val="2D0EE4"/>
                </a:solidFill>
              </a:rPr>
              <a:t>设计者</a:t>
            </a:r>
            <a:r>
              <a:rPr lang="zh-CN" altLang="en-US" dirty="0"/>
              <a:t>/</a:t>
            </a:r>
            <a:r>
              <a:rPr lang="en-US" altLang="zh-CN" dirty="0"/>
              <a:t>DBS</a:t>
            </a:r>
            <a:r>
              <a:rPr lang="zh-CN" altLang="en-US" dirty="0"/>
              <a:t>应用程序编程者负责保障事务的一致性</a:t>
            </a:r>
            <a:endParaRPr lang="en-US" altLang="zh-CN" dirty="0"/>
          </a:p>
          <a:p>
            <a:r>
              <a:rPr lang="en-US" altLang="zh-CN" dirty="0"/>
              <a:t>DBMS</a:t>
            </a:r>
            <a:r>
              <a:rPr lang="zh-CN" altLang="en-US" dirty="0"/>
              <a:t>中的</a:t>
            </a:r>
            <a:r>
              <a:rPr lang="en-US" altLang="zh-CN" dirty="0">
                <a:solidFill>
                  <a:srgbClr val="2D0EE4"/>
                </a:solidFill>
              </a:rPr>
              <a:t>concurrency-control component</a:t>
            </a:r>
            <a:r>
              <a:rPr lang="zh-CN" altLang="en-US" dirty="0"/>
              <a:t>负责保障事务的独立性</a:t>
            </a:r>
            <a:r>
              <a:rPr lang="en-US" altLang="zh-CN" dirty="0"/>
              <a:t>(§18)</a:t>
            </a:r>
          </a:p>
          <a:p>
            <a:pPr lvl="1"/>
            <a:r>
              <a:rPr lang="en-US" altLang="zh-CN" dirty="0"/>
              <a:t>isolation level</a:t>
            </a:r>
          </a:p>
          <a:p>
            <a:pPr lvl="1"/>
            <a:r>
              <a:rPr lang="en-US" altLang="zh-CN" dirty="0"/>
              <a:t>locking, timestamp, multiple-granularity, multiple-version</a:t>
            </a:r>
            <a:endParaRPr lang="zh-CN" altLang="en-US" dirty="0"/>
          </a:p>
          <a:p>
            <a:r>
              <a:rPr lang="en-US" altLang="zh-CN" dirty="0"/>
              <a:t>DBMS</a:t>
            </a:r>
            <a:r>
              <a:rPr lang="zh-CN" altLang="en-US" dirty="0"/>
              <a:t>中的</a:t>
            </a:r>
            <a:r>
              <a:rPr lang="en-US" altLang="zh-CN" dirty="0">
                <a:solidFill>
                  <a:srgbClr val="2D0EE4"/>
                </a:solidFill>
              </a:rPr>
              <a:t>recovery-management component</a:t>
            </a:r>
            <a:r>
              <a:rPr lang="zh-CN" altLang="en-US" dirty="0"/>
              <a:t>负责保障事务的永久性</a:t>
            </a:r>
            <a:r>
              <a:rPr lang="en-US" altLang="zh-CN" dirty="0"/>
              <a:t>(§19)</a:t>
            </a:r>
          </a:p>
          <a:p>
            <a:pPr eaLnBrk="1" hangingPunct="1"/>
            <a:endParaRPr lang="zh-CN" altLang="en-US" dirty="0"/>
          </a:p>
        </p:txBody>
      </p:sp>
      <p:sp>
        <p:nvSpPr>
          <p:cNvPr id="4" name="日期占位符 3">
            <a:extLst>
              <a:ext uri="{FF2B5EF4-FFF2-40B4-BE49-F238E27FC236}">
                <a16:creationId xmlns:a16="http://schemas.microsoft.com/office/drawing/2014/main" id="{305B414E-3577-4B0E-A2EC-03DF0D2F7257}"/>
              </a:ext>
            </a:extLst>
          </p:cNvPr>
          <p:cNvSpPr>
            <a:spLocks noGrp="1"/>
          </p:cNvSpPr>
          <p:nvPr>
            <p:ph type="dt" sz="half" idx="10"/>
          </p:nvPr>
        </p:nvSpPr>
        <p:spPr/>
        <p:txBody>
          <a:bodyPr/>
          <a:lstStyle/>
          <a:p>
            <a:fld id="{A7A656BB-359C-431B-83DE-904A60EFFF0E}"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C10CCA3C-B4BA-41C3-B2F8-D7BDE5FF8421}"/>
              </a:ext>
            </a:extLst>
          </p:cNvPr>
          <p:cNvSpPr>
            <a:spLocks noGrp="1"/>
          </p:cNvSpPr>
          <p:nvPr>
            <p:ph type="sldNum" sz="quarter" idx="12"/>
          </p:nvPr>
        </p:nvSpPr>
        <p:spPr/>
        <p:txBody>
          <a:bodyPr/>
          <a:lstStyle/>
          <a:p>
            <a:fld id="{47C4BD23-150C-4A56-8E66-9482A3FB2E80}" type="slidenum">
              <a:rPr lang="zh-CN" altLang="en-US" smtClean="0"/>
              <a:pPr/>
              <a:t>4</a:t>
            </a:fld>
            <a:endParaRPr lang="zh-CN" altLang="en-US" dirty="0"/>
          </a:p>
        </p:txBody>
      </p:sp>
    </p:spTree>
    <p:extLst>
      <p:ext uri="{BB962C8B-B14F-4D97-AF65-F5344CB8AC3E}">
        <p14:creationId xmlns:p14="http://schemas.microsoft.com/office/powerpoint/2010/main" val="730873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B1AD3-CEC2-43B9-9424-E8AB8B30E5B6}"/>
              </a:ext>
            </a:extLst>
          </p:cNvPr>
          <p:cNvSpPr>
            <a:spLocks noGrp="1"/>
          </p:cNvSpPr>
          <p:nvPr>
            <p:ph type="title"/>
          </p:nvPr>
        </p:nvSpPr>
        <p:spPr/>
        <p:txBody>
          <a:bodyPr>
            <a:normAutofit/>
          </a:bodyPr>
          <a:lstStyle/>
          <a:p>
            <a:r>
              <a:rPr lang="en-US" altLang="zh-CN" dirty="0">
                <a:solidFill>
                  <a:schemeClr val="tx2"/>
                </a:solidFill>
              </a:rPr>
              <a:t>17.5 Transaction Isolation</a:t>
            </a:r>
            <a:endParaRPr lang="zh-CN" altLang="en-US" dirty="0">
              <a:solidFill>
                <a:schemeClr val="tx2"/>
              </a:solidFill>
            </a:endParaRPr>
          </a:p>
        </p:txBody>
      </p:sp>
      <p:sp>
        <p:nvSpPr>
          <p:cNvPr id="3" name="内容占位符 2">
            <a:extLst>
              <a:ext uri="{FF2B5EF4-FFF2-40B4-BE49-F238E27FC236}">
                <a16:creationId xmlns:a16="http://schemas.microsoft.com/office/drawing/2014/main" id="{9B4884D3-7DCC-455A-92FA-38B7C0E7E660}"/>
              </a:ext>
            </a:extLst>
          </p:cNvPr>
          <p:cNvSpPr>
            <a:spLocks noGrp="1"/>
          </p:cNvSpPr>
          <p:nvPr>
            <p:ph idx="1"/>
          </p:nvPr>
        </p:nvSpPr>
        <p:spPr/>
        <p:txBody>
          <a:bodyPr/>
          <a:lstStyle/>
          <a:p>
            <a:pPr marL="0" indent="0" eaLnBrk="1" hangingPunct="1">
              <a:buNone/>
            </a:pPr>
            <a:r>
              <a:rPr lang="en-US" altLang="zh-CN" sz="2800" dirty="0"/>
              <a:t>   </a:t>
            </a:r>
            <a:r>
              <a:rPr lang="en-US" altLang="zh-CN" sz="2800" dirty="0">
                <a:highlight>
                  <a:srgbClr val="FFFF00"/>
                </a:highlight>
              </a:rPr>
              <a:t>Scheduling on concurrent transactions</a:t>
            </a:r>
          </a:p>
          <a:p>
            <a:pPr marL="287338" indent="-287338" eaLnBrk="1" hangingPunct="1"/>
            <a:endParaRPr lang="en-US" altLang="zh-CN" dirty="0"/>
          </a:p>
          <a:p>
            <a:pPr marL="287338" indent="-287338" eaLnBrk="1" hangingPunct="1"/>
            <a:r>
              <a:rPr lang="en-US" altLang="zh-CN" dirty="0"/>
              <a:t>Concurrent executions of a set of transactions allows</a:t>
            </a:r>
          </a:p>
          <a:p>
            <a:pPr marL="665163" lvl="1" indent="-184150" eaLnBrk="1" hangingPunct="1"/>
            <a:r>
              <a:rPr lang="en-US" altLang="zh-CN" dirty="0"/>
              <a:t>high throughput and resource utilization,  reduced waiting time</a:t>
            </a:r>
          </a:p>
          <a:p>
            <a:pPr marL="665163" lvl="1" indent="-184150" eaLnBrk="1" hangingPunct="1"/>
            <a:r>
              <a:rPr lang="en-US" altLang="zh-CN" dirty="0"/>
              <a:t> e.g. the multi-user ticket-ordering system</a:t>
            </a:r>
            <a:endParaRPr lang="zh-CN" altLang="en-US" dirty="0"/>
          </a:p>
          <a:p>
            <a:pPr marL="287338" indent="-287338" eaLnBrk="1" hangingPunct="1"/>
            <a:r>
              <a:rPr lang="en-US" altLang="zh-CN" dirty="0"/>
              <a:t>Demerits for allowing transaction concurrency</a:t>
            </a:r>
            <a:endParaRPr lang="en-US" altLang="zh-CN" b="1" dirty="0">
              <a:cs typeface="Times New Roman" pitchFamily="18" charset="0"/>
            </a:endParaRPr>
          </a:p>
          <a:p>
            <a:pPr marL="665163" lvl="1" indent="-184150" eaLnBrk="1" hangingPunct="1"/>
            <a:r>
              <a:rPr lang="en-US" altLang="zh-CN" dirty="0"/>
              <a:t>for a set of transactions which contain operations on </a:t>
            </a:r>
            <a:r>
              <a:rPr lang="en-US" altLang="zh-CN" b="1" i="1" dirty="0"/>
              <a:t>shared data</a:t>
            </a:r>
            <a:r>
              <a:rPr lang="en-US" altLang="zh-CN" dirty="0"/>
              <a:t>,  the different schedules (serial, concurrent) may result in different final DB states after all these transactions  terminate</a:t>
            </a:r>
          </a:p>
          <a:p>
            <a:pPr marL="287338" indent="-287338" eaLnBrk="1" hangingPunct="1"/>
            <a:r>
              <a:rPr lang="en-US" altLang="zh-CN" dirty="0"/>
              <a:t>Concurrency-control schemes and transaction schedules are needed</a:t>
            </a:r>
          </a:p>
          <a:p>
            <a:endParaRPr lang="zh-CN" altLang="en-US" dirty="0"/>
          </a:p>
        </p:txBody>
      </p:sp>
      <p:sp>
        <p:nvSpPr>
          <p:cNvPr id="4" name="日期占位符 3">
            <a:extLst>
              <a:ext uri="{FF2B5EF4-FFF2-40B4-BE49-F238E27FC236}">
                <a16:creationId xmlns:a16="http://schemas.microsoft.com/office/drawing/2014/main" id="{2B23643B-DCE2-4D59-98DB-3A75CB34741B}"/>
              </a:ext>
            </a:extLst>
          </p:cNvPr>
          <p:cNvSpPr>
            <a:spLocks noGrp="1"/>
          </p:cNvSpPr>
          <p:nvPr>
            <p:ph type="dt" sz="half" idx="10"/>
          </p:nvPr>
        </p:nvSpPr>
        <p:spPr/>
        <p:txBody>
          <a:bodyPr/>
          <a:lstStyle/>
          <a:p>
            <a:fld id="{7B7857A2-A6F6-4A8B-9117-7B270CDA276D}"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F3005FA8-8206-4CCE-9FB7-6F07694BB4A6}"/>
              </a:ext>
            </a:extLst>
          </p:cNvPr>
          <p:cNvSpPr>
            <a:spLocks noGrp="1"/>
          </p:cNvSpPr>
          <p:nvPr>
            <p:ph type="sldNum" sz="quarter" idx="12"/>
          </p:nvPr>
        </p:nvSpPr>
        <p:spPr/>
        <p:txBody>
          <a:bodyPr/>
          <a:lstStyle/>
          <a:p>
            <a:fld id="{47C4BD23-150C-4A56-8E66-9482A3FB2E80}" type="slidenum">
              <a:rPr lang="zh-CN" altLang="en-US" smtClean="0"/>
              <a:pPr/>
              <a:t>40</a:t>
            </a:fld>
            <a:endParaRPr lang="zh-CN" altLang="en-US" dirty="0"/>
          </a:p>
        </p:txBody>
      </p:sp>
    </p:spTree>
    <p:extLst>
      <p:ext uri="{BB962C8B-B14F-4D97-AF65-F5344CB8AC3E}">
        <p14:creationId xmlns:p14="http://schemas.microsoft.com/office/powerpoint/2010/main" val="2028199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19C941-D922-40A4-BA9A-2C01ED1AE7DA}"/>
              </a:ext>
            </a:extLst>
          </p:cNvPr>
          <p:cNvSpPr>
            <a:spLocks noGrp="1"/>
          </p:cNvSpPr>
          <p:nvPr>
            <p:ph type="title"/>
          </p:nvPr>
        </p:nvSpPr>
        <p:spPr/>
        <p:txBody>
          <a:bodyPr/>
          <a:lstStyle/>
          <a:p>
            <a:r>
              <a:rPr lang="en-US" altLang="zh-CN" sz="2800" dirty="0"/>
              <a:t>Concurrent  Executions &amp;Scheduling</a:t>
            </a:r>
            <a:endParaRPr lang="zh-CN" altLang="en-US" dirty="0"/>
          </a:p>
        </p:txBody>
      </p:sp>
      <p:sp>
        <p:nvSpPr>
          <p:cNvPr id="3" name="内容占位符 2">
            <a:extLst>
              <a:ext uri="{FF2B5EF4-FFF2-40B4-BE49-F238E27FC236}">
                <a16:creationId xmlns:a16="http://schemas.microsoft.com/office/drawing/2014/main" id="{119E7401-EA2D-495F-A23C-3C330D55B4AA}"/>
              </a:ext>
            </a:extLst>
          </p:cNvPr>
          <p:cNvSpPr>
            <a:spLocks noGrp="1"/>
          </p:cNvSpPr>
          <p:nvPr>
            <p:ph idx="1"/>
          </p:nvPr>
        </p:nvSpPr>
        <p:spPr/>
        <p:txBody>
          <a:bodyPr/>
          <a:lstStyle/>
          <a:p>
            <a:r>
              <a:rPr lang="en-US" altLang="zh-CN" dirty="0"/>
              <a:t>A </a:t>
            </a:r>
            <a:r>
              <a:rPr lang="en-US" altLang="zh-CN" b="1" i="1" dirty="0"/>
              <a:t>schedule</a:t>
            </a:r>
            <a:r>
              <a:rPr lang="en-US" altLang="zh-CN" dirty="0"/>
              <a:t> on a set of concurrent transactions, arranged by DBMS concurrency-control component</a:t>
            </a:r>
            <a:r>
              <a:rPr lang="en-US" altLang="zh-CN" dirty="0">
                <a:cs typeface="Times New Roman" pitchFamily="18" charset="0"/>
              </a:rPr>
              <a:t>,</a:t>
            </a:r>
            <a:r>
              <a:rPr lang="en-US" altLang="zh-CN" dirty="0"/>
              <a:t> specifies the chronological order in which instructions/operations of concurrent transactions are executed</a:t>
            </a:r>
          </a:p>
          <a:p>
            <a:pPr lvl="1" eaLnBrk="1" hangingPunct="1">
              <a:tabLst>
                <a:tab pos="2093913" algn="l"/>
              </a:tabLst>
              <a:defRPr/>
            </a:pPr>
            <a:r>
              <a:rPr lang="en-US" altLang="zh-CN" dirty="0"/>
              <a:t>a schedule for a set of transactions must consist of all instructions of those transactions</a:t>
            </a:r>
          </a:p>
          <a:p>
            <a:pPr lvl="1" eaLnBrk="1" hangingPunct="1">
              <a:tabLst>
                <a:tab pos="2093913" algn="l"/>
              </a:tabLst>
              <a:defRPr/>
            </a:pPr>
            <a:r>
              <a:rPr lang="en-US" altLang="zh-CN" dirty="0"/>
              <a:t>must preserve the order in which the instructions appear in each individual transaction.</a:t>
            </a:r>
            <a:endParaRPr lang="en-US" altLang="zh-CN" dirty="0">
              <a:ea typeface="ＭＳ Ｐゴシック" pitchFamily="34" charset="-128"/>
            </a:endParaRPr>
          </a:p>
          <a:p>
            <a:pPr>
              <a:defRPr/>
            </a:pPr>
            <a:r>
              <a:rPr lang="en-US" altLang="zh-CN" dirty="0"/>
              <a:t>A transaction that successfully completes its execution will have a </a:t>
            </a:r>
            <a:r>
              <a:rPr lang="en-US" altLang="zh-CN" b="1" i="1" dirty="0">
                <a:solidFill>
                  <a:srgbClr val="FF0000"/>
                </a:solidFill>
              </a:rPr>
              <a:t>commit instructions </a:t>
            </a:r>
            <a:r>
              <a:rPr lang="en-US" altLang="zh-CN" dirty="0"/>
              <a:t>as the last statement </a:t>
            </a:r>
          </a:p>
          <a:p>
            <a:pPr>
              <a:defRPr/>
            </a:pPr>
            <a:r>
              <a:rPr lang="en-US" altLang="zh-CN" dirty="0"/>
              <a:t>A transaction that fails to successfully complete its execution will have an </a:t>
            </a:r>
            <a:r>
              <a:rPr lang="en-US" altLang="zh-CN" b="1" i="1" dirty="0">
                <a:solidFill>
                  <a:srgbClr val="FF0000"/>
                </a:solidFill>
              </a:rPr>
              <a:t>abort instruction </a:t>
            </a:r>
            <a:r>
              <a:rPr lang="en-US" altLang="zh-CN" dirty="0"/>
              <a:t>as the last statement </a:t>
            </a:r>
          </a:p>
          <a:p>
            <a:endParaRPr lang="zh-CN" altLang="en-US" dirty="0"/>
          </a:p>
        </p:txBody>
      </p:sp>
      <p:sp>
        <p:nvSpPr>
          <p:cNvPr id="4" name="日期占位符 3">
            <a:extLst>
              <a:ext uri="{FF2B5EF4-FFF2-40B4-BE49-F238E27FC236}">
                <a16:creationId xmlns:a16="http://schemas.microsoft.com/office/drawing/2014/main" id="{DE310A92-8E80-4493-A3F3-2FB557D216DD}"/>
              </a:ext>
            </a:extLst>
          </p:cNvPr>
          <p:cNvSpPr>
            <a:spLocks noGrp="1"/>
          </p:cNvSpPr>
          <p:nvPr>
            <p:ph type="dt" sz="half" idx="10"/>
          </p:nvPr>
        </p:nvSpPr>
        <p:spPr/>
        <p:txBody>
          <a:bodyPr/>
          <a:lstStyle/>
          <a:p>
            <a:fld id="{53462305-D6C3-48ED-91B8-88639F41F9AC}"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A5296100-9C39-410E-B08F-F02D989B257F}"/>
              </a:ext>
            </a:extLst>
          </p:cNvPr>
          <p:cNvSpPr>
            <a:spLocks noGrp="1"/>
          </p:cNvSpPr>
          <p:nvPr>
            <p:ph type="sldNum" sz="quarter" idx="12"/>
          </p:nvPr>
        </p:nvSpPr>
        <p:spPr/>
        <p:txBody>
          <a:bodyPr/>
          <a:lstStyle/>
          <a:p>
            <a:fld id="{47C4BD23-150C-4A56-8E66-9482A3FB2E80}" type="slidenum">
              <a:rPr lang="zh-CN" altLang="en-US" smtClean="0"/>
              <a:pPr/>
              <a:t>41</a:t>
            </a:fld>
            <a:endParaRPr lang="zh-CN" altLang="en-US" dirty="0"/>
          </a:p>
        </p:txBody>
      </p:sp>
    </p:spTree>
    <p:extLst>
      <p:ext uri="{BB962C8B-B14F-4D97-AF65-F5344CB8AC3E}">
        <p14:creationId xmlns:p14="http://schemas.microsoft.com/office/powerpoint/2010/main" val="20353780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8FF94A-0B38-450B-9638-73A0C080896D}"/>
              </a:ext>
            </a:extLst>
          </p:cNvPr>
          <p:cNvSpPr>
            <a:spLocks noGrp="1"/>
          </p:cNvSpPr>
          <p:nvPr>
            <p:ph type="title"/>
          </p:nvPr>
        </p:nvSpPr>
        <p:spPr/>
        <p:txBody>
          <a:bodyPr/>
          <a:lstStyle/>
          <a:p>
            <a:r>
              <a:rPr lang="en-US" altLang="zh-CN" sz="2800" dirty="0"/>
              <a:t>An Example</a:t>
            </a:r>
            <a:endParaRPr lang="zh-CN" altLang="en-US" dirty="0"/>
          </a:p>
        </p:txBody>
      </p:sp>
      <p:sp>
        <p:nvSpPr>
          <p:cNvPr id="3" name="内容占位符 2">
            <a:extLst>
              <a:ext uri="{FF2B5EF4-FFF2-40B4-BE49-F238E27FC236}">
                <a16:creationId xmlns:a16="http://schemas.microsoft.com/office/drawing/2014/main" id="{891C5CB8-CD2E-445F-94B8-66E0BBC8A0E5}"/>
              </a:ext>
            </a:extLst>
          </p:cNvPr>
          <p:cNvSpPr>
            <a:spLocks noGrp="1"/>
          </p:cNvSpPr>
          <p:nvPr>
            <p:ph idx="1"/>
          </p:nvPr>
        </p:nvSpPr>
        <p:spPr/>
        <p:txBody>
          <a:bodyPr/>
          <a:lstStyle/>
          <a:p>
            <a:pPr>
              <a:defRPr/>
            </a:pPr>
            <a:r>
              <a:rPr lang="en-US" altLang="zh-CN" dirty="0"/>
              <a:t>T</a:t>
            </a:r>
            <a:r>
              <a:rPr lang="en-US" altLang="zh-CN" baseline="-25000" dirty="0"/>
              <a:t>1</a:t>
            </a:r>
            <a:r>
              <a:rPr lang="zh-CN" altLang="en-US" dirty="0"/>
              <a:t>： </a:t>
            </a:r>
            <a:r>
              <a:rPr lang="en-US" altLang="zh-CN" dirty="0"/>
              <a:t>transfer  $50 funds  from account-A  to  account-B</a:t>
            </a:r>
          </a:p>
          <a:p>
            <a:pPr>
              <a:defRPr/>
            </a:pPr>
            <a:r>
              <a:rPr lang="en-US" altLang="zh-CN" dirty="0"/>
              <a:t>T</a:t>
            </a:r>
            <a:r>
              <a:rPr lang="en-US" altLang="zh-CN" baseline="-25000" dirty="0"/>
              <a:t>2</a:t>
            </a:r>
            <a:r>
              <a:rPr lang="en-US" altLang="zh-CN" dirty="0"/>
              <a:t>:    transfer  10% of  the  balance from  A  to  B</a:t>
            </a:r>
          </a:p>
          <a:p>
            <a:pPr>
              <a:defRPr/>
            </a:pPr>
            <a:r>
              <a:rPr lang="en-US" altLang="zh-CN" dirty="0"/>
              <a:t>initial value of  A :  $1000</a:t>
            </a:r>
          </a:p>
          <a:p>
            <a:pPr marL="342900" indent="-342900" eaLnBrk="1" hangingPunct="1">
              <a:spcBef>
                <a:spcPct val="0"/>
              </a:spcBef>
              <a:buFont typeface="Wingdings" pitchFamily="2" charset="2"/>
              <a:buNone/>
            </a:pPr>
            <a:r>
              <a:rPr lang="en-US" altLang="zh-CN" dirty="0"/>
              <a:t>    initial value of  B :   $2000</a:t>
            </a:r>
          </a:p>
          <a:p>
            <a:pPr marL="342900" indent="-342900" eaLnBrk="1" hangingPunct="1">
              <a:spcBef>
                <a:spcPct val="0"/>
              </a:spcBef>
              <a:buFont typeface="Wingdings" pitchFamily="2" charset="2"/>
              <a:buNone/>
            </a:pPr>
            <a:r>
              <a:rPr lang="en-US" altLang="zh-CN" dirty="0"/>
              <a:t>    initial ( A + B )     :   $3000</a:t>
            </a:r>
          </a:p>
          <a:p>
            <a:endParaRPr lang="zh-CN" altLang="en-US" dirty="0"/>
          </a:p>
        </p:txBody>
      </p:sp>
      <p:sp>
        <p:nvSpPr>
          <p:cNvPr id="4" name="日期占位符 3">
            <a:extLst>
              <a:ext uri="{FF2B5EF4-FFF2-40B4-BE49-F238E27FC236}">
                <a16:creationId xmlns:a16="http://schemas.microsoft.com/office/drawing/2014/main" id="{A0DE2563-BE37-4853-AD80-54A78C6C2112}"/>
              </a:ext>
            </a:extLst>
          </p:cNvPr>
          <p:cNvSpPr>
            <a:spLocks noGrp="1"/>
          </p:cNvSpPr>
          <p:nvPr>
            <p:ph type="dt" sz="half" idx="10"/>
          </p:nvPr>
        </p:nvSpPr>
        <p:spPr/>
        <p:txBody>
          <a:bodyPr/>
          <a:lstStyle/>
          <a:p>
            <a:fld id="{8AF894B5-DDC3-4748-AF5C-B741FB0CAED2}"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4049C80E-4363-4B26-904B-9EE8115D9723}"/>
              </a:ext>
            </a:extLst>
          </p:cNvPr>
          <p:cNvSpPr>
            <a:spLocks noGrp="1"/>
          </p:cNvSpPr>
          <p:nvPr>
            <p:ph type="sldNum" sz="quarter" idx="12"/>
          </p:nvPr>
        </p:nvSpPr>
        <p:spPr/>
        <p:txBody>
          <a:bodyPr/>
          <a:lstStyle/>
          <a:p>
            <a:fld id="{47C4BD23-150C-4A56-8E66-9482A3FB2E80}" type="slidenum">
              <a:rPr lang="zh-CN" altLang="en-US" smtClean="0"/>
              <a:pPr/>
              <a:t>42</a:t>
            </a:fld>
            <a:endParaRPr lang="zh-CN" altLang="en-US" dirty="0"/>
          </a:p>
        </p:txBody>
      </p:sp>
    </p:spTree>
    <p:extLst>
      <p:ext uri="{BB962C8B-B14F-4D97-AF65-F5344CB8AC3E}">
        <p14:creationId xmlns:p14="http://schemas.microsoft.com/office/powerpoint/2010/main" val="36002654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E6A70B5-3AC9-4C41-9A39-2F63AEB04683}"/>
              </a:ext>
            </a:extLst>
          </p:cNvPr>
          <p:cNvSpPr>
            <a:spLocks noGrp="1"/>
          </p:cNvSpPr>
          <p:nvPr>
            <p:ph type="sldNum" sz="quarter" idx="12"/>
          </p:nvPr>
        </p:nvSpPr>
        <p:spPr/>
        <p:txBody>
          <a:bodyPr/>
          <a:lstStyle/>
          <a:p>
            <a:fld id="{47C4BD23-150C-4A56-8E66-9482A3FB2E80}" type="slidenum">
              <a:rPr lang="zh-CN" altLang="en-US" smtClean="0"/>
              <a:t>43</a:t>
            </a:fld>
            <a:endParaRPr lang="zh-CN" altLang="en-US"/>
          </a:p>
        </p:txBody>
      </p:sp>
      <p:sp>
        <p:nvSpPr>
          <p:cNvPr id="4" name="日期占位符 3">
            <a:extLst>
              <a:ext uri="{FF2B5EF4-FFF2-40B4-BE49-F238E27FC236}">
                <a16:creationId xmlns:a16="http://schemas.microsoft.com/office/drawing/2014/main" id="{7C66862E-DF27-4DA8-AA0A-AD6CF3682535}"/>
              </a:ext>
            </a:extLst>
          </p:cNvPr>
          <p:cNvSpPr>
            <a:spLocks noGrp="1"/>
          </p:cNvSpPr>
          <p:nvPr>
            <p:ph type="dt" sz="half" idx="10"/>
          </p:nvPr>
        </p:nvSpPr>
        <p:spPr/>
        <p:txBody>
          <a:bodyPr/>
          <a:lstStyle/>
          <a:p>
            <a:fld id="{126CAA85-5956-4FFC-82AC-2357997C6D97}" type="datetime1">
              <a:rPr lang="zh-CN" altLang="en-US" smtClean="0"/>
              <a:t>2021/12/13</a:t>
            </a:fld>
            <a:endParaRPr lang="zh-CN" altLang="en-US" dirty="0"/>
          </a:p>
        </p:txBody>
      </p:sp>
      <p:sp>
        <p:nvSpPr>
          <p:cNvPr id="5" name="Text Box 3">
            <a:extLst>
              <a:ext uri="{FF2B5EF4-FFF2-40B4-BE49-F238E27FC236}">
                <a16:creationId xmlns:a16="http://schemas.microsoft.com/office/drawing/2014/main" id="{878F6E99-DC13-4622-90FA-E681049AB5D2}"/>
              </a:ext>
            </a:extLst>
          </p:cNvPr>
          <p:cNvSpPr txBox="1">
            <a:spLocks noChangeArrowheads="1"/>
          </p:cNvSpPr>
          <p:nvPr/>
        </p:nvSpPr>
        <p:spPr bwMode="auto">
          <a:xfrm>
            <a:off x="2606061" y="6158059"/>
            <a:ext cx="42288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Fig.17.2  Serial  S1 i.e. T</a:t>
            </a:r>
            <a:r>
              <a:rPr lang="en-US" altLang="zh-CN" baseline="-25000" dirty="0">
                <a:latin typeface="+mn-lt"/>
              </a:rPr>
              <a:t>1</a:t>
            </a:r>
            <a:r>
              <a:rPr lang="en-US" altLang="zh-CN" dirty="0">
                <a:latin typeface="+mn-lt"/>
              </a:rPr>
              <a:t>; T</a:t>
            </a:r>
            <a:r>
              <a:rPr lang="en-US" altLang="zh-CN" baseline="-25000" dirty="0">
                <a:latin typeface="+mn-lt"/>
              </a:rPr>
              <a:t>2</a:t>
            </a:r>
          </a:p>
        </p:txBody>
      </p:sp>
      <p:sp>
        <p:nvSpPr>
          <p:cNvPr id="6" name="AutoShape 5">
            <a:hlinkClick r:id="" action="ppaction://hlinkshowjump?jump=lastslideviewed" highlightClick="1"/>
            <a:extLst>
              <a:ext uri="{FF2B5EF4-FFF2-40B4-BE49-F238E27FC236}">
                <a16:creationId xmlns:a16="http://schemas.microsoft.com/office/drawing/2014/main" id="{48B35DE9-659C-4F77-9312-C31E031256AD}"/>
              </a:ext>
            </a:extLst>
          </p:cNvPr>
          <p:cNvSpPr>
            <a:spLocks noChangeArrowheads="1"/>
          </p:cNvSpPr>
          <p:nvPr/>
        </p:nvSpPr>
        <p:spPr bwMode="auto">
          <a:xfrm>
            <a:off x="9216272" y="6898849"/>
            <a:ext cx="3048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9">
            <a:extLst>
              <a:ext uri="{FF2B5EF4-FFF2-40B4-BE49-F238E27FC236}">
                <a16:creationId xmlns:a16="http://schemas.microsoft.com/office/drawing/2014/main" id="{9AE3AB59-A26E-439A-ADBF-DD02D12FD027}"/>
              </a:ext>
            </a:extLst>
          </p:cNvPr>
          <p:cNvSpPr txBox="1">
            <a:spLocks noChangeArrowheads="1"/>
          </p:cNvSpPr>
          <p:nvPr/>
        </p:nvSpPr>
        <p:spPr bwMode="auto">
          <a:xfrm>
            <a:off x="5177672" y="3850849"/>
            <a:ext cx="3429000"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kumimoji="1" sz="2400">
                <a:solidFill>
                  <a:schemeClr val="tx1"/>
                </a:solidFill>
                <a:latin typeface="Tahoma" pitchFamily="34" charset="0"/>
                <a:ea typeface="宋体" pitchFamily="2" charset="-122"/>
              </a:defRPr>
            </a:lvl1pPr>
            <a:lvl2pPr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lvl="1" eaLnBrk="1" hangingPunct="1">
              <a:lnSpc>
                <a:spcPct val="90000"/>
              </a:lnSpc>
              <a:spcBef>
                <a:spcPct val="20000"/>
              </a:spcBef>
              <a:buClr>
                <a:schemeClr val="hlink"/>
              </a:buClr>
              <a:buSzPct val="55000"/>
              <a:buFont typeface="Wingdings" pitchFamily="2" charset="2"/>
              <a:buChar char="n"/>
            </a:pPr>
            <a:endParaRPr lang="en-US" altLang="zh-CN" dirty="0">
              <a:latin typeface="+mn-lt"/>
            </a:endParaRPr>
          </a:p>
          <a:p>
            <a:pPr lvl="1" eaLnBrk="1" hangingPunct="1">
              <a:lnSpc>
                <a:spcPct val="110000"/>
              </a:lnSpc>
              <a:spcBef>
                <a:spcPct val="20000"/>
              </a:spcBef>
              <a:buClr>
                <a:schemeClr val="hlink"/>
              </a:buClr>
              <a:buSzPct val="55000"/>
              <a:buFont typeface="Wingdings" pitchFamily="2" charset="2"/>
              <a:buNone/>
            </a:pPr>
            <a:r>
              <a:rPr lang="en-US" altLang="zh-CN" dirty="0">
                <a:latin typeface="+mn-lt"/>
              </a:rPr>
              <a:t>Final results: </a:t>
            </a:r>
          </a:p>
          <a:p>
            <a:pPr lvl="1" eaLnBrk="1" hangingPunct="1">
              <a:lnSpc>
                <a:spcPct val="110000"/>
              </a:lnSpc>
              <a:spcBef>
                <a:spcPct val="20000"/>
              </a:spcBef>
              <a:buClr>
                <a:schemeClr val="hlink"/>
              </a:buClr>
              <a:buSzPct val="55000"/>
              <a:buFont typeface="Wingdings" pitchFamily="2" charset="2"/>
              <a:buNone/>
            </a:pPr>
            <a:r>
              <a:rPr lang="en-US" altLang="zh-CN" dirty="0">
                <a:solidFill>
                  <a:srgbClr val="FF0000"/>
                </a:solidFill>
                <a:latin typeface="+mn-lt"/>
              </a:rPr>
              <a:t>A=$855,  B=$2145</a:t>
            </a:r>
          </a:p>
          <a:p>
            <a:pPr lvl="1" eaLnBrk="1" hangingPunct="1">
              <a:lnSpc>
                <a:spcPct val="110000"/>
              </a:lnSpc>
              <a:spcBef>
                <a:spcPct val="20000"/>
              </a:spcBef>
              <a:buClr>
                <a:schemeClr val="hlink"/>
              </a:buClr>
              <a:buSzPct val="55000"/>
              <a:buFont typeface="Wingdings" pitchFamily="2" charset="2"/>
              <a:buNone/>
            </a:pPr>
            <a:r>
              <a:rPr lang="en-US" altLang="zh-CN" dirty="0">
                <a:latin typeface="+mn-lt"/>
              </a:rPr>
              <a:t>(A + B) = $3000</a:t>
            </a:r>
            <a:endParaRPr lang="zh-CN" altLang="en-US" dirty="0">
              <a:latin typeface="+mn-lt"/>
            </a:endParaRPr>
          </a:p>
        </p:txBody>
      </p:sp>
      <p:sp>
        <p:nvSpPr>
          <p:cNvPr id="8" name="Text Box 10">
            <a:extLst>
              <a:ext uri="{FF2B5EF4-FFF2-40B4-BE49-F238E27FC236}">
                <a16:creationId xmlns:a16="http://schemas.microsoft.com/office/drawing/2014/main" id="{1911F4BB-2261-496A-B75E-650F31951B3F}"/>
              </a:ext>
            </a:extLst>
          </p:cNvPr>
          <p:cNvSpPr txBox="1">
            <a:spLocks noChangeArrowheads="1"/>
          </p:cNvSpPr>
          <p:nvPr/>
        </p:nvSpPr>
        <p:spPr bwMode="auto">
          <a:xfrm>
            <a:off x="4720472" y="2784049"/>
            <a:ext cx="20714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rPr>
              <a:t>A=950, B=1050</a:t>
            </a:r>
          </a:p>
        </p:txBody>
      </p:sp>
      <p:sp>
        <p:nvSpPr>
          <p:cNvPr id="9" name="Line 11">
            <a:extLst>
              <a:ext uri="{FF2B5EF4-FFF2-40B4-BE49-F238E27FC236}">
                <a16:creationId xmlns:a16="http://schemas.microsoft.com/office/drawing/2014/main" id="{CAFFCAA5-A4B7-4C50-AB86-BA861CBAEA9F}"/>
              </a:ext>
            </a:extLst>
          </p:cNvPr>
          <p:cNvSpPr>
            <a:spLocks noChangeShapeType="1"/>
          </p:cNvSpPr>
          <p:nvPr/>
        </p:nvSpPr>
        <p:spPr bwMode="auto">
          <a:xfrm flipH="1">
            <a:off x="4491872" y="3012649"/>
            <a:ext cx="304800" cy="0"/>
          </a:xfrm>
          <a:prstGeom prst="line">
            <a:avLst/>
          </a:prstGeom>
          <a:noFill/>
          <a:ln w="952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pic>
        <p:nvPicPr>
          <p:cNvPr id="10" name="Picture 13">
            <a:extLst>
              <a:ext uri="{FF2B5EF4-FFF2-40B4-BE49-F238E27FC236}">
                <a16:creationId xmlns:a16="http://schemas.microsoft.com/office/drawing/2014/main" id="{68B5776C-0508-4F77-9E1C-8B09EB172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010" y="325012"/>
            <a:ext cx="4292600" cy="537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utoShape 14">
            <a:hlinkClick r:id="" action="ppaction://hlinkshowjump?jump=lastslideviewed" highlightClick="1"/>
            <a:extLst>
              <a:ext uri="{FF2B5EF4-FFF2-40B4-BE49-F238E27FC236}">
                <a16:creationId xmlns:a16="http://schemas.microsoft.com/office/drawing/2014/main" id="{51E04659-D9D4-4530-A8B5-90CEEA10F135}"/>
              </a:ext>
            </a:extLst>
          </p:cNvPr>
          <p:cNvSpPr>
            <a:spLocks noChangeArrowheads="1"/>
          </p:cNvSpPr>
          <p:nvPr/>
        </p:nvSpPr>
        <p:spPr bwMode="auto">
          <a:xfrm>
            <a:off x="11667248" y="6189723"/>
            <a:ext cx="3048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7757235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7799BF3-E47C-4AEA-9EF0-28306476F467}"/>
              </a:ext>
            </a:extLst>
          </p:cNvPr>
          <p:cNvSpPr>
            <a:spLocks noGrp="1"/>
          </p:cNvSpPr>
          <p:nvPr>
            <p:ph type="sldNum" sz="quarter" idx="12"/>
          </p:nvPr>
        </p:nvSpPr>
        <p:spPr/>
        <p:txBody>
          <a:bodyPr/>
          <a:lstStyle/>
          <a:p>
            <a:fld id="{47C4BD23-150C-4A56-8E66-9482A3FB2E80}" type="slidenum">
              <a:rPr lang="zh-CN" altLang="en-US" smtClean="0"/>
              <a:t>44</a:t>
            </a:fld>
            <a:endParaRPr lang="zh-CN" altLang="en-US"/>
          </a:p>
        </p:txBody>
      </p:sp>
      <p:sp>
        <p:nvSpPr>
          <p:cNvPr id="4" name="日期占位符 3">
            <a:extLst>
              <a:ext uri="{FF2B5EF4-FFF2-40B4-BE49-F238E27FC236}">
                <a16:creationId xmlns:a16="http://schemas.microsoft.com/office/drawing/2014/main" id="{5F481A4C-79E8-4AF3-872D-F1C061DE7A65}"/>
              </a:ext>
            </a:extLst>
          </p:cNvPr>
          <p:cNvSpPr>
            <a:spLocks noGrp="1"/>
          </p:cNvSpPr>
          <p:nvPr>
            <p:ph type="dt" sz="half" idx="10"/>
          </p:nvPr>
        </p:nvSpPr>
        <p:spPr/>
        <p:txBody>
          <a:bodyPr/>
          <a:lstStyle/>
          <a:p>
            <a:fld id="{D0310C6B-0006-4731-8E03-63097A845B84}" type="datetime1">
              <a:rPr lang="zh-CN" altLang="en-US" smtClean="0"/>
              <a:t>2021/12/13</a:t>
            </a:fld>
            <a:endParaRPr lang="zh-CN" altLang="en-US" dirty="0"/>
          </a:p>
        </p:txBody>
      </p:sp>
      <p:sp>
        <p:nvSpPr>
          <p:cNvPr id="5" name="Text Box 2">
            <a:extLst>
              <a:ext uri="{FF2B5EF4-FFF2-40B4-BE49-F238E27FC236}">
                <a16:creationId xmlns:a16="http://schemas.microsoft.com/office/drawing/2014/main" id="{42AFEE51-BE5A-4418-8580-27AAEEEBEC5D}"/>
              </a:ext>
            </a:extLst>
          </p:cNvPr>
          <p:cNvSpPr txBox="1">
            <a:spLocks noChangeArrowheads="1"/>
          </p:cNvSpPr>
          <p:nvPr/>
        </p:nvSpPr>
        <p:spPr bwMode="auto">
          <a:xfrm>
            <a:off x="803275" y="443436"/>
            <a:ext cx="1598515"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latin typeface="+mn-lt"/>
              </a:rPr>
              <a:t>T1:</a:t>
            </a:r>
          </a:p>
          <a:p>
            <a:pPr eaLnBrk="1" hangingPunct="1"/>
            <a:endParaRPr kumimoji="0" lang="en-US" altLang="zh-CN">
              <a:latin typeface="+mn-lt"/>
            </a:endParaRPr>
          </a:p>
          <a:p>
            <a:pPr eaLnBrk="1" hangingPunct="1"/>
            <a:r>
              <a:rPr kumimoji="0" lang="en-US" altLang="zh-CN">
                <a:latin typeface="+mn-lt"/>
              </a:rPr>
              <a:t>read (A1)</a:t>
            </a:r>
          </a:p>
          <a:p>
            <a:pPr eaLnBrk="1" hangingPunct="1"/>
            <a:r>
              <a:rPr kumimoji="0" lang="en-US" altLang="zh-CN">
                <a:latin typeface="+mn-lt"/>
              </a:rPr>
              <a:t>A1:= A1-50</a:t>
            </a:r>
          </a:p>
          <a:p>
            <a:pPr eaLnBrk="1" hangingPunct="1"/>
            <a:r>
              <a:rPr kumimoji="0" lang="en-US" altLang="zh-CN" b="1" i="1">
                <a:latin typeface="+mn-lt"/>
              </a:rPr>
              <a:t>write</a:t>
            </a:r>
            <a:r>
              <a:rPr kumimoji="0" lang="en-US" altLang="zh-CN" i="1">
                <a:latin typeface="+mn-lt"/>
              </a:rPr>
              <a:t> (A1)</a:t>
            </a:r>
          </a:p>
          <a:p>
            <a:pPr eaLnBrk="1" hangingPunct="1"/>
            <a:r>
              <a:rPr kumimoji="0" lang="en-US" altLang="zh-CN">
                <a:latin typeface="+mn-lt"/>
              </a:rPr>
              <a:t>read (B1)</a:t>
            </a:r>
          </a:p>
          <a:p>
            <a:pPr eaLnBrk="1" hangingPunct="1"/>
            <a:r>
              <a:rPr kumimoji="0" lang="en-US" altLang="zh-CN">
                <a:latin typeface="+mn-lt"/>
              </a:rPr>
              <a:t>B1:= B1+50</a:t>
            </a:r>
          </a:p>
          <a:p>
            <a:pPr eaLnBrk="1" hangingPunct="1"/>
            <a:r>
              <a:rPr kumimoji="0" lang="en-US" altLang="zh-CN" b="1" i="1">
                <a:latin typeface="+mn-lt"/>
              </a:rPr>
              <a:t>write</a:t>
            </a:r>
            <a:r>
              <a:rPr kumimoji="0" lang="en-US" altLang="zh-CN" i="1">
                <a:latin typeface="+mn-lt"/>
              </a:rPr>
              <a:t>(B1)</a:t>
            </a:r>
          </a:p>
        </p:txBody>
      </p:sp>
      <p:sp>
        <p:nvSpPr>
          <p:cNvPr id="6" name="Text Box 3">
            <a:extLst>
              <a:ext uri="{FF2B5EF4-FFF2-40B4-BE49-F238E27FC236}">
                <a16:creationId xmlns:a16="http://schemas.microsoft.com/office/drawing/2014/main" id="{F2AB7BE2-9CD3-41CA-9C68-A4594F8D6000}"/>
              </a:ext>
            </a:extLst>
          </p:cNvPr>
          <p:cNvSpPr txBox="1">
            <a:spLocks noChangeArrowheads="1"/>
          </p:cNvSpPr>
          <p:nvPr/>
        </p:nvSpPr>
        <p:spPr bwMode="auto">
          <a:xfrm>
            <a:off x="2243138" y="3416823"/>
            <a:ext cx="2085699"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latin typeface="+mn-lt"/>
              </a:rPr>
              <a:t>read (A2)</a:t>
            </a:r>
          </a:p>
          <a:p>
            <a:pPr eaLnBrk="1" hangingPunct="1"/>
            <a:r>
              <a:rPr kumimoji="0" lang="en-US" altLang="zh-CN">
                <a:latin typeface="+mn-lt"/>
              </a:rPr>
              <a:t>temp:= A2*0.1</a:t>
            </a:r>
          </a:p>
          <a:p>
            <a:pPr eaLnBrk="1" hangingPunct="1"/>
            <a:r>
              <a:rPr kumimoji="0" lang="en-US" altLang="zh-CN">
                <a:latin typeface="+mn-lt"/>
              </a:rPr>
              <a:t>A2 := A2- temp</a:t>
            </a:r>
          </a:p>
          <a:p>
            <a:pPr eaLnBrk="1" hangingPunct="1"/>
            <a:r>
              <a:rPr kumimoji="0" lang="en-US" altLang="zh-CN" b="1" i="1">
                <a:latin typeface="+mn-lt"/>
              </a:rPr>
              <a:t>write </a:t>
            </a:r>
            <a:r>
              <a:rPr kumimoji="0" lang="en-US" altLang="zh-CN" i="1">
                <a:latin typeface="+mn-lt"/>
              </a:rPr>
              <a:t>(A2)</a:t>
            </a:r>
          </a:p>
          <a:p>
            <a:pPr eaLnBrk="1" hangingPunct="1"/>
            <a:r>
              <a:rPr kumimoji="0" lang="en-US" altLang="zh-CN" b="1">
                <a:latin typeface="+mn-lt"/>
              </a:rPr>
              <a:t>read</a:t>
            </a:r>
            <a:r>
              <a:rPr kumimoji="0" lang="en-US" altLang="zh-CN">
                <a:latin typeface="+mn-lt"/>
              </a:rPr>
              <a:t> (B2)</a:t>
            </a:r>
          </a:p>
          <a:p>
            <a:pPr eaLnBrk="1" hangingPunct="1"/>
            <a:r>
              <a:rPr kumimoji="0" lang="en-US" altLang="zh-CN">
                <a:latin typeface="+mn-lt"/>
              </a:rPr>
              <a:t>B2:= B2 + temp</a:t>
            </a:r>
          </a:p>
          <a:p>
            <a:pPr eaLnBrk="1" hangingPunct="1"/>
            <a:r>
              <a:rPr kumimoji="0" lang="en-US" altLang="zh-CN" b="1" i="1">
                <a:latin typeface="+mn-lt"/>
              </a:rPr>
              <a:t>write</a:t>
            </a:r>
            <a:r>
              <a:rPr kumimoji="0" lang="en-US" altLang="zh-CN" i="1">
                <a:latin typeface="+mn-lt"/>
              </a:rPr>
              <a:t>(B2)</a:t>
            </a:r>
          </a:p>
        </p:txBody>
      </p:sp>
      <p:sp>
        <p:nvSpPr>
          <p:cNvPr id="7" name="Text Box 4">
            <a:extLst>
              <a:ext uri="{FF2B5EF4-FFF2-40B4-BE49-F238E27FC236}">
                <a16:creationId xmlns:a16="http://schemas.microsoft.com/office/drawing/2014/main" id="{796A8837-2147-45E6-9358-63C81C7897F9}"/>
              </a:ext>
            </a:extLst>
          </p:cNvPr>
          <p:cNvSpPr txBox="1">
            <a:spLocks noChangeArrowheads="1"/>
          </p:cNvSpPr>
          <p:nvPr/>
        </p:nvSpPr>
        <p:spPr bwMode="auto">
          <a:xfrm>
            <a:off x="2387600" y="443436"/>
            <a:ext cx="7416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latin typeface="+mn-lt"/>
              </a:rPr>
              <a:t>  T2                     account-A </a:t>
            </a:r>
            <a:r>
              <a:rPr kumimoji="0" lang="en-US" altLang="zh-CN" i="1">
                <a:latin typeface="+mn-lt"/>
              </a:rPr>
              <a:t>DB file</a:t>
            </a:r>
            <a:r>
              <a:rPr kumimoji="0" lang="en-US" altLang="zh-CN" sz="2000">
                <a:latin typeface="+mn-lt"/>
              </a:rPr>
              <a:t>    </a:t>
            </a:r>
            <a:r>
              <a:rPr kumimoji="0" lang="en-US" altLang="zh-CN">
                <a:latin typeface="+mn-lt"/>
              </a:rPr>
              <a:t>account-B </a:t>
            </a:r>
            <a:r>
              <a:rPr kumimoji="0" lang="en-US" altLang="zh-CN" i="1">
                <a:latin typeface="+mn-lt"/>
              </a:rPr>
              <a:t>DB file</a:t>
            </a:r>
          </a:p>
          <a:p>
            <a:pPr eaLnBrk="1" hangingPunct="1"/>
            <a:r>
              <a:rPr kumimoji="0" lang="en-US" altLang="zh-CN" i="1">
                <a:latin typeface="+mn-lt"/>
              </a:rPr>
              <a:t>                                  </a:t>
            </a:r>
            <a:r>
              <a:rPr kumimoji="0" lang="en-US" altLang="zh-CN" i="1">
                <a:solidFill>
                  <a:srgbClr val="FF0000"/>
                </a:solidFill>
                <a:latin typeface="+mn-lt"/>
              </a:rPr>
              <a:t>$1000                    $2000</a:t>
            </a:r>
          </a:p>
        </p:txBody>
      </p:sp>
      <p:sp>
        <p:nvSpPr>
          <p:cNvPr id="8" name="Text Box 5">
            <a:extLst>
              <a:ext uri="{FF2B5EF4-FFF2-40B4-BE49-F238E27FC236}">
                <a16:creationId xmlns:a16="http://schemas.microsoft.com/office/drawing/2014/main" id="{B7CDFF96-DFA4-4359-BA45-6402E5B0575A}"/>
              </a:ext>
            </a:extLst>
          </p:cNvPr>
          <p:cNvSpPr txBox="1">
            <a:spLocks noChangeArrowheads="1"/>
          </p:cNvSpPr>
          <p:nvPr/>
        </p:nvSpPr>
        <p:spPr bwMode="auto">
          <a:xfrm>
            <a:off x="4707113" y="1225493"/>
            <a:ext cx="103431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dirty="0">
                <a:latin typeface="+mn-lt"/>
              </a:rPr>
              <a:t>$1000</a:t>
            </a:r>
          </a:p>
          <a:p>
            <a:pPr eaLnBrk="1" hangingPunct="1"/>
            <a:r>
              <a:rPr kumimoji="0" lang="en-US" altLang="zh-CN" dirty="0">
                <a:solidFill>
                  <a:srgbClr val="2D0EE4"/>
                </a:solidFill>
                <a:latin typeface="+mn-lt"/>
              </a:rPr>
              <a:t>$1000</a:t>
            </a:r>
          </a:p>
          <a:p>
            <a:pPr eaLnBrk="1" hangingPunct="1"/>
            <a:r>
              <a:rPr kumimoji="0" lang="en-US" altLang="zh-CN" dirty="0">
                <a:latin typeface="+mn-lt"/>
              </a:rPr>
              <a:t>$950</a:t>
            </a:r>
          </a:p>
          <a:p>
            <a:pPr eaLnBrk="1" hangingPunct="1"/>
            <a:endParaRPr kumimoji="0" lang="en-US" altLang="zh-CN" dirty="0">
              <a:latin typeface="+mn-lt"/>
            </a:endParaRPr>
          </a:p>
          <a:p>
            <a:pPr eaLnBrk="1" hangingPunct="1"/>
            <a:endParaRPr kumimoji="0" lang="en-US" altLang="zh-CN" dirty="0">
              <a:latin typeface="+mn-lt"/>
            </a:endParaRPr>
          </a:p>
          <a:p>
            <a:pPr eaLnBrk="1" hangingPunct="1"/>
            <a:endParaRPr kumimoji="0" lang="en-US" altLang="zh-CN" dirty="0">
              <a:latin typeface="+mn-lt"/>
            </a:endParaRPr>
          </a:p>
          <a:p>
            <a:pPr eaLnBrk="1" hangingPunct="1"/>
            <a:endParaRPr kumimoji="0" lang="en-US" altLang="zh-CN" dirty="0">
              <a:latin typeface="+mn-lt"/>
            </a:endParaRPr>
          </a:p>
          <a:p>
            <a:pPr eaLnBrk="1" hangingPunct="1"/>
            <a:endParaRPr kumimoji="0" lang="en-US" altLang="zh-CN" dirty="0">
              <a:latin typeface="+mn-lt"/>
            </a:endParaRPr>
          </a:p>
          <a:p>
            <a:pPr eaLnBrk="1" hangingPunct="1"/>
            <a:r>
              <a:rPr kumimoji="0" lang="en-US" altLang="zh-CN" dirty="0">
                <a:latin typeface="+mn-lt"/>
              </a:rPr>
              <a:t>$950</a:t>
            </a:r>
          </a:p>
          <a:p>
            <a:pPr eaLnBrk="1" hangingPunct="1"/>
            <a:r>
              <a:rPr kumimoji="0" lang="en-US" altLang="zh-CN" b="1" dirty="0">
                <a:solidFill>
                  <a:srgbClr val="FF0000"/>
                </a:solidFill>
                <a:latin typeface="+mn-lt"/>
              </a:rPr>
              <a:t>$855</a:t>
            </a:r>
          </a:p>
        </p:txBody>
      </p:sp>
      <p:sp>
        <p:nvSpPr>
          <p:cNvPr id="9" name="Text Box 6">
            <a:extLst>
              <a:ext uri="{FF2B5EF4-FFF2-40B4-BE49-F238E27FC236}">
                <a16:creationId xmlns:a16="http://schemas.microsoft.com/office/drawing/2014/main" id="{9DBE3022-0E51-4861-9513-3827E9F9EB26}"/>
              </a:ext>
            </a:extLst>
          </p:cNvPr>
          <p:cNvSpPr txBox="1">
            <a:spLocks noChangeArrowheads="1"/>
          </p:cNvSpPr>
          <p:nvPr/>
        </p:nvSpPr>
        <p:spPr bwMode="auto">
          <a:xfrm>
            <a:off x="7356475" y="1091136"/>
            <a:ext cx="124460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endParaRPr kumimoji="0" lang="zh-CN" altLang="en-US" dirty="0">
              <a:latin typeface="+mn-lt"/>
            </a:endParaRPr>
          </a:p>
          <a:p>
            <a:pPr eaLnBrk="1" hangingPunct="1"/>
            <a:endParaRPr kumimoji="0" lang="zh-CN" altLang="en-US" dirty="0">
              <a:latin typeface="+mn-lt"/>
            </a:endParaRPr>
          </a:p>
          <a:p>
            <a:pPr eaLnBrk="1" hangingPunct="1"/>
            <a:endParaRPr kumimoji="0" lang="zh-CN" altLang="en-US" dirty="0">
              <a:latin typeface="+mn-lt"/>
            </a:endParaRPr>
          </a:p>
          <a:p>
            <a:pPr eaLnBrk="1" hangingPunct="1"/>
            <a:r>
              <a:rPr kumimoji="0" lang="en-US" altLang="zh-CN" dirty="0">
                <a:latin typeface="+mn-lt"/>
              </a:rPr>
              <a:t>$2000</a:t>
            </a:r>
          </a:p>
          <a:p>
            <a:pPr eaLnBrk="1" hangingPunct="1"/>
            <a:r>
              <a:rPr kumimoji="0" lang="en-US" altLang="zh-CN" dirty="0">
                <a:solidFill>
                  <a:srgbClr val="2D0EE4"/>
                </a:solidFill>
                <a:latin typeface="+mn-lt"/>
              </a:rPr>
              <a:t>$2000</a:t>
            </a:r>
          </a:p>
          <a:p>
            <a:pPr eaLnBrk="1" hangingPunct="1"/>
            <a:r>
              <a:rPr kumimoji="0" lang="en-US" altLang="zh-CN" dirty="0">
                <a:latin typeface="+mn-lt"/>
              </a:rPr>
              <a:t>$2050</a:t>
            </a:r>
          </a:p>
          <a:p>
            <a:pPr eaLnBrk="1" hangingPunct="1"/>
            <a:endParaRPr kumimoji="0" lang="en-US" altLang="zh-CN" dirty="0">
              <a:latin typeface="+mn-lt"/>
            </a:endParaRPr>
          </a:p>
          <a:p>
            <a:pPr eaLnBrk="1" hangingPunct="1"/>
            <a:endParaRPr kumimoji="0" lang="en-US" altLang="zh-CN" dirty="0">
              <a:latin typeface="+mn-lt"/>
            </a:endParaRPr>
          </a:p>
          <a:p>
            <a:pPr eaLnBrk="1" hangingPunct="1"/>
            <a:endParaRPr kumimoji="0" lang="en-US" altLang="zh-CN" dirty="0">
              <a:latin typeface="+mn-lt"/>
            </a:endParaRPr>
          </a:p>
          <a:p>
            <a:pPr eaLnBrk="1" hangingPunct="1"/>
            <a:endParaRPr kumimoji="0" lang="en-US" altLang="zh-CN" dirty="0">
              <a:latin typeface="+mn-lt"/>
            </a:endParaRPr>
          </a:p>
          <a:p>
            <a:pPr eaLnBrk="1" hangingPunct="1"/>
            <a:endParaRPr kumimoji="0" lang="en-US" altLang="zh-CN" dirty="0">
              <a:latin typeface="+mn-lt"/>
            </a:endParaRPr>
          </a:p>
          <a:p>
            <a:pPr eaLnBrk="1" hangingPunct="1"/>
            <a:r>
              <a:rPr kumimoji="0" lang="en-US" altLang="zh-CN" dirty="0">
                <a:latin typeface="+mn-lt"/>
              </a:rPr>
              <a:t>$2050</a:t>
            </a:r>
          </a:p>
          <a:p>
            <a:pPr eaLnBrk="1" hangingPunct="1"/>
            <a:r>
              <a:rPr kumimoji="0" lang="en-US" altLang="zh-CN" b="1" dirty="0">
                <a:solidFill>
                  <a:srgbClr val="FF0000"/>
                </a:solidFill>
                <a:latin typeface="+mn-lt"/>
              </a:rPr>
              <a:t>$2145</a:t>
            </a:r>
          </a:p>
        </p:txBody>
      </p:sp>
      <p:sp>
        <p:nvSpPr>
          <p:cNvPr id="10" name="Text Box 7">
            <a:extLst>
              <a:ext uri="{FF2B5EF4-FFF2-40B4-BE49-F238E27FC236}">
                <a16:creationId xmlns:a16="http://schemas.microsoft.com/office/drawing/2014/main" id="{C220FE0F-B6A3-4B4C-9098-F2149F9F7BFF}"/>
              </a:ext>
            </a:extLst>
          </p:cNvPr>
          <p:cNvSpPr txBox="1">
            <a:spLocks noChangeArrowheads="1"/>
          </p:cNvSpPr>
          <p:nvPr/>
        </p:nvSpPr>
        <p:spPr bwMode="auto">
          <a:xfrm>
            <a:off x="1254125" y="6121923"/>
            <a:ext cx="6864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latin typeface="+mn-lt"/>
              </a:rPr>
              <a:t>temp=95,        Final ( A + B ) = $855 + $2145 = $3000</a:t>
            </a:r>
          </a:p>
        </p:txBody>
      </p:sp>
      <p:sp>
        <p:nvSpPr>
          <p:cNvPr id="11" name="Text Box 8">
            <a:extLst>
              <a:ext uri="{FF2B5EF4-FFF2-40B4-BE49-F238E27FC236}">
                <a16:creationId xmlns:a16="http://schemas.microsoft.com/office/drawing/2014/main" id="{B91FB593-3472-4F5B-ADCE-67B34A252889}"/>
              </a:ext>
            </a:extLst>
          </p:cNvPr>
          <p:cNvSpPr txBox="1">
            <a:spLocks noChangeArrowheads="1"/>
          </p:cNvSpPr>
          <p:nvPr/>
        </p:nvSpPr>
        <p:spPr bwMode="auto">
          <a:xfrm>
            <a:off x="263525" y="254523"/>
            <a:ext cx="5709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b="1">
                <a:solidFill>
                  <a:srgbClr val="FF0000"/>
                </a:solidFill>
                <a:latin typeface="+mn-lt"/>
              </a:rPr>
              <a:t>S1:</a:t>
            </a:r>
          </a:p>
        </p:txBody>
      </p:sp>
      <p:sp>
        <p:nvSpPr>
          <p:cNvPr id="12" name="Text Box 9">
            <a:extLst>
              <a:ext uri="{FF2B5EF4-FFF2-40B4-BE49-F238E27FC236}">
                <a16:creationId xmlns:a16="http://schemas.microsoft.com/office/drawing/2014/main" id="{4070C2CB-481A-4BAF-BBA6-835EEC99CBAD}"/>
              </a:ext>
            </a:extLst>
          </p:cNvPr>
          <p:cNvSpPr txBox="1">
            <a:spLocks noChangeArrowheads="1"/>
          </p:cNvSpPr>
          <p:nvPr/>
        </p:nvSpPr>
        <p:spPr bwMode="auto">
          <a:xfrm>
            <a:off x="8769064" y="3001324"/>
            <a:ext cx="322662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Fig.17.0.7  Analysis of serial schedule S1</a:t>
            </a:r>
            <a:endParaRPr lang="zh-CN" altLang="en-US" dirty="0">
              <a:latin typeface="+mn-lt"/>
            </a:endParaRPr>
          </a:p>
        </p:txBody>
      </p:sp>
      <p:grpSp>
        <p:nvGrpSpPr>
          <p:cNvPr id="13" name="Group 12">
            <a:extLst>
              <a:ext uri="{FF2B5EF4-FFF2-40B4-BE49-F238E27FC236}">
                <a16:creationId xmlns:a16="http://schemas.microsoft.com/office/drawing/2014/main" id="{10183B27-12E5-4049-B9A7-4B4ECBCF0C4F}"/>
              </a:ext>
            </a:extLst>
          </p:cNvPr>
          <p:cNvGrpSpPr>
            <a:grpSpLocks/>
          </p:cNvGrpSpPr>
          <p:nvPr/>
        </p:nvGrpSpPr>
        <p:grpSpPr bwMode="auto">
          <a:xfrm>
            <a:off x="8188329" y="940323"/>
            <a:ext cx="996951" cy="5414963"/>
            <a:chOff x="4992" y="432"/>
            <a:chExt cx="628" cy="3411"/>
          </a:xfrm>
        </p:grpSpPr>
        <p:sp>
          <p:nvSpPr>
            <p:cNvPr id="14" name="Line 10">
              <a:extLst>
                <a:ext uri="{FF2B5EF4-FFF2-40B4-BE49-F238E27FC236}">
                  <a16:creationId xmlns:a16="http://schemas.microsoft.com/office/drawing/2014/main" id="{056F9FF1-4C72-4597-9BBB-09AA2337B566}"/>
                </a:ext>
              </a:extLst>
            </p:cNvPr>
            <p:cNvSpPr>
              <a:spLocks noChangeShapeType="1"/>
            </p:cNvSpPr>
            <p:nvPr/>
          </p:nvSpPr>
          <p:spPr bwMode="auto">
            <a:xfrm>
              <a:off x="5280" y="432"/>
              <a:ext cx="0" cy="316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Text Box 11">
              <a:extLst>
                <a:ext uri="{FF2B5EF4-FFF2-40B4-BE49-F238E27FC236}">
                  <a16:creationId xmlns:a16="http://schemas.microsoft.com/office/drawing/2014/main" id="{E4E03DFC-8AE6-40B4-A416-F894B7D2DF02}"/>
                </a:ext>
              </a:extLst>
            </p:cNvPr>
            <p:cNvSpPr txBox="1">
              <a:spLocks noChangeArrowheads="1"/>
            </p:cNvSpPr>
            <p:nvPr/>
          </p:nvSpPr>
          <p:spPr bwMode="auto">
            <a:xfrm>
              <a:off x="4992" y="3552"/>
              <a:ext cx="62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rPr>
                <a:t> </a:t>
              </a:r>
              <a:r>
                <a:rPr lang="en-US" altLang="zh-CN">
                  <a:latin typeface="+mn-lt"/>
                </a:rPr>
                <a:t>time t</a:t>
              </a:r>
            </a:p>
          </p:txBody>
        </p:sp>
      </p:grpSp>
      <p:sp>
        <p:nvSpPr>
          <p:cNvPr id="16" name="AutoShape 14">
            <a:hlinkClick r:id="" action="ppaction://hlinkshowjump?jump=lastslideviewed" highlightClick="1"/>
            <a:extLst>
              <a:ext uri="{FF2B5EF4-FFF2-40B4-BE49-F238E27FC236}">
                <a16:creationId xmlns:a16="http://schemas.microsoft.com/office/drawing/2014/main" id="{5FB4DB34-9916-46DF-84A0-60B9B4F3BEFC}"/>
              </a:ext>
            </a:extLst>
          </p:cNvPr>
          <p:cNvSpPr>
            <a:spLocks noChangeArrowheads="1"/>
          </p:cNvSpPr>
          <p:nvPr/>
        </p:nvSpPr>
        <p:spPr bwMode="auto">
          <a:xfrm>
            <a:off x="11667248" y="6189723"/>
            <a:ext cx="3048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0132484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7E258D-DA53-4E69-9FCC-B430B9DD0A2A}"/>
              </a:ext>
            </a:extLst>
          </p:cNvPr>
          <p:cNvSpPr>
            <a:spLocks noGrp="1"/>
          </p:cNvSpPr>
          <p:nvPr>
            <p:ph type="title"/>
          </p:nvPr>
        </p:nvSpPr>
        <p:spPr/>
        <p:txBody>
          <a:bodyPr>
            <a:normAutofit/>
          </a:bodyPr>
          <a:lstStyle/>
          <a:p>
            <a:r>
              <a:rPr lang="en-US" altLang="zh-CN" dirty="0"/>
              <a:t>An Example (cont.)</a:t>
            </a:r>
            <a:endParaRPr lang="zh-CN" altLang="en-US" dirty="0"/>
          </a:p>
        </p:txBody>
      </p:sp>
      <p:sp>
        <p:nvSpPr>
          <p:cNvPr id="3" name="内容占位符 2">
            <a:extLst>
              <a:ext uri="{FF2B5EF4-FFF2-40B4-BE49-F238E27FC236}">
                <a16:creationId xmlns:a16="http://schemas.microsoft.com/office/drawing/2014/main" id="{B7B12040-1A8F-4F8A-8D2E-FB071398FD65}"/>
              </a:ext>
            </a:extLst>
          </p:cNvPr>
          <p:cNvSpPr>
            <a:spLocks noGrp="1"/>
          </p:cNvSpPr>
          <p:nvPr>
            <p:ph idx="1"/>
          </p:nvPr>
        </p:nvSpPr>
        <p:spPr>
          <a:xfrm>
            <a:off x="198362" y="772634"/>
            <a:ext cx="8134933" cy="5813231"/>
          </a:xfrm>
        </p:spPr>
        <p:txBody>
          <a:bodyPr/>
          <a:lstStyle/>
          <a:p>
            <a:r>
              <a:rPr lang="en-US" altLang="zh-CN" dirty="0"/>
              <a:t>After T1 and T2 are finished under the constraints of the schedule S2,  </a:t>
            </a:r>
            <a:endParaRPr lang="en-US" altLang="zh-CN" b="1" dirty="0">
              <a:cs typeface="Times New Roman" pitchFamily="18" charset="0"/>
            </a:endParaRPr>
          </a:p>
          <a:p>
            <a:pPr lvl="1"/>
            <a:r>
              <a:rPr lang="en-US" altLang="zh-CN" dirty="0"/>
              <a:t>the sum of A and B is preserved as 3000</a:t>
            </a:r>
          </a:p>
          <a:p>
            <a:pPr lvl="1"/>
            <a:r>
              <a:rPr lang="en-US" altLang="zh-CN" dirty="0"/>
              <a:t>the final value of </a:t>
            </a:r>
            <a:r>
              <a:rPr lang="en-US" altLang="zh-CN" b="1" i="1" dirty="0"/>
              <a:t>account-A</a:t>
            </a:r>
            <a:r>
              <a:rPr lang="en-US" altLang="zh-CN" dirty="0"/>
              <a:t> is </a:t>
            </a:r>
            <a:r>
              <a:rPr lang="en-US" altLang="zh-CN" b="1" dirty="0">
                <a:solidFill>
                  <a:srgbClr val="FF0000"/>
                </a:solidFill>
              </a:rPr>
              <a:t>850</a:t>
            </a:r>
            <a:r>
              <a:rPr lang="en-US" altLang="zh-CN" dirty="0"/>
              <a:t> </a:t>
            </a:r>
          </a:p>
          <a:p>
            <a:pPr lvl="1"/>
            <a:r>
              <a:rPr lang="en-US" altLang="zh-CN" dirty="0"/>
              <a:t>the final value of </a:t>
            </a:r>
            <a:r>
              <a:rPr lang="en-US" altLang="zh-CN" b="1" i="1" dirty="0"/>
              <a:t>account-B</a:t>
            </a:r>
            <a:r>
              <a:rPr lang="en-US" altLang="zh-CN" dirty="0"/>
              <a:t> is </a:t>
            </a:r>
            <a:r>
              <a:rPr lang="en-US" altLang="zh-CN" b="1" dirty="0">
                <a:solidFill>
                  <a:srgbClr val="FF0000"/>
                </a:solidFill>
              </a:rPr>
              <a:t>2150</a:t>
            </a:r>
            <a:endParaRPr lang="en-US" altLang="zh-CN" dirty="0">
              <a:solidFill>
                <a:srgbClr val="FF0000"/>
              </a:solidFill>
            </a:endParaRPr>
          </a:p>
          <a:p>
            <a:pPr>
              <a:tabLst>
                <a:tab pos="3333750" algn="l"/>
              </a:tabLst>
            </a:pPr>
            <a:r>
              <a:rPr lang="en-US" altLang="zh-CN" dirty="0"/>
              <a:t>Serial schedule S1 and S2 result in different final values of shared data items </a:t>
            </a:r>
            <a:r>
              <a:rPr lang="en-US" altLang="zh-CN" b="1" i="1" dirty="0"/>
              <a:t>A</a:t>
            </a:r>
            <a:r>
              <a:rPr lang="en-US" altLang="zh-CN" dirty="0"/>
              <a:t> and </a:t>
            </a:r>
            <a:r>
              <a:rPr lang="en-US" altLang="zh-CN" b="1" i="1" dirty="0"/>
              <a:t>B</a:t>
            </a:r>
            <a:r>
              <a:rPr lang="en-US" altLang="zh-CN" dirty="0"/>
              <a:t>, </a:t>
            </a:r>
          </a:p>
          <a:p>
            <a:pPr lvl="1">
              <a:tabLst>
                <a:tab pos="3333750" algn="l"/>
              </a:tabLst>
            </a:pPr>
            <a:r>
              <a:rPr lang="en-US" altLang="zh-CN" dirty="0"/>
              <a:t>though they are all correct schedules</a:t>
            </a:r>
          </a:p>
          <a:p>
            <a:endParaRPr lang="zh-CN" altLang="en-US" dirty="0"/>
          </a:p>
        </p:txBody>
      </p:sp>
      <p:sp>
        <p:nvSpPr>
          <p:cNvPr id="4" name="日期占位符 3">
            <a:extLst>
              <a:ext uri="{FF2B5EF4-FFF2-40B4-BE49-F238E27FC236}">
                <a16:creationId xmlns:a16="http://schemas.microsoft.com/office/drawing/2014/main" id="{1D8BECAE-984F-4DA0-A141-C4519197C6C7}"/>
              </a:ext>
            </a:extLst>
          </p:cNvPr>
          <p:cNvSpPr>
            <a:spLocks noGrp="1"/>
          </p:cNvSpPr>
          <p:nvPr>
            <p:ph type="dt" sz="half" idx="10"/>
          </p:nvPr>
        </p:nvSpPr>
        <p:spPr/>
        <p:txBody>
          <a:bodyPr/>
          <a:lstStyle/>
          <a:p>
            <a:fld id="{11D19984-4AC1-4040-9268-0D1D2F766F03}"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AD2C5C33-B2EF-4363-A6B2-1EAB992EABD7}"/>
              </a:ext>
            </a:extLst>
          </p:cNvPr>
          <p:cNvSpPr>
            <a:spLocks noGrp="1"/>
          </p:cNvSpPr>
          <p:nvPr>
            <p:ph type="sldNum" sz="quarter" idx="12"/>
          </p:nvPr>
        </p:nvSpPr>
        <p:spPr/>
        <p:txBody>
          <a:bodyPr/>
          <a:lstStyle/>
          <a:p>
            <a:fld id="{47C4BD23-150C-4A56-8E66-9482A3FB2E80}" type="slidenum">
              <a:rPr lang="zh-CN" altLang="en-US" smtClean="0"/>
              <a:pPr/>
              <a:t>45</a:t>
            </a:fld>
            <a:endParaRPr lang="zh-CN" altLang="en-US" dirty="0"/>
          </a:p>
        </p:txBody>
      </p:sp>
      <p:pic>
        <p:nvPicPr>
          <p:cNvPr id="6" name="Picture 11">
            <a:extLst>
              <a:ext uri="{FF2B5EF4-FFF2-40B4-BE49-F238E27FC236}">
                <a16:creationId xmlns:a16="http://schemas.microsoft.com/office/drawing/2014/main" id="{194B3E99-07BC-4CE4-8ECF-522BBCECE0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9922" y="838036"/>
            <a:ext cx="3694112" cy="459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4">
            <a:extLst>
              <a:ext uri="{FF2B5EF4-FFF2-40B4-BE49-F238E27FC236}">
                <a16:creationId xmlns:a16="http://schemas.microsoft.com/office/drawing/2014/main" id="{D840384D-8A88-4E1E-8822-2D5452035791}"/>
              </a:ext>
            </a:extLst>
          </p:cNvPr>
          <p:cNvSpPr txBox="1">
            <a:spLocks noChangeArrowheads="1"/>
          </p:cNvSpPr>
          <p:nvPr/>
        </p:nvSpPr>
        <p:spPr bwMode="auto">
          <a:xfrm>
            <a:off x="8435581" y="5624794"/>
            <a:ext cx="37564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Fig.17.3  Serial S2 i.e. T2; T1</a:t>
            </a:r>
          </a:p>
        </p:txBody>
      </p:sp>
    </p:spTree>
    <p:extLst>
      <p:ext uri="{BB962C8B-B14F-4D97-AF65-F5344CB8AC3E}">
        <p14:creationId xmlns:p14="http://schemas.microsoft.com/office/powerpoint/2010/main" val="1756612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3D31AF4-D207-4604-94B4-9E4FC244299C}"/>
              </a:ext>
            </a:extLst>
          </p:cNvPr>
          <p:cNvSpPr>
            <a:spLocks noGrp="1"/>
          </p:cNvSpPr>
          <p:nvPr>
            <p:ph type="sldNum" sz="quarter" idx="12"/>
          </p:nvPr>
        </p:nvSpPr>
        <p:spPr/>
        <p:txBody>
          <a:bodyPr/>
          <a:lstStyle/>
          <a:p>
            <a:fld id="{47C4BD23-150C-4A56-8E66-9482A3FB2E80}" type="slidenum">
              <a:rPr lang="zh-CN" altLang="en-US" smtClean="0"/>
              <a:t>46</a:t>
            </a:fld>
            <a:endParaRPr lang="zh-CN" altLang="en-US"/>
          </a:p>
        </p:txBody>
      </p:sp>
      <p:sp>
        <p:nvSpPr>
          <p:cNvPr id="4" name="日期占位符 3">
            <a:extLst>
              <a:ext uri="{FF2B5EF4-FFF2-40B4-BE49-F238E27FC236}">
                <a16:creationId xmlns:a16="http://schemas.microsoft.com/office/drawing/2014/main" id="{1FDCF41F-694E-4FDA-B454-4BAC4527A552}"/>
              </a:ext>
            </a:extLst>
          </p:cNvPr>
          <p:cNvSpPr>
            <a:spLocks noGrp="1"/>
          </p:cNvSpPr>
          <p:nvPr>
            <p:ph type="dt" sz="half" idx="10"/>
          </p:nvPr>
        </p:nvSpPr>
        <p:spPr/>
        <p:txBody>
          <a:bodyPr/>
          <a:lstStyle/>
          <a:p>
            <a:fld id="{09CCE280-A5A4-4071-8E51-333E7445D0F2}" type="datetime1">
              <a:rPr lang="zh-CN" altLang="en-US" smtClean="0"/>
              <a:t>2021/12/13</a:t>
            </a:fld>
            <a:endParaRPr lang="zh-CN" altLang="en-US" dirty="0"/>
          </a:p>
        </p:txBody>
      </p:sp>
      <p:sp>
        <p:nvSpPr>
          <p:cNvPr id="5" name="Text Box 3">
            <a:extLst>
              <a:ext uri="{FF2B5EF4-FFF2-40B4-BE49-F238E27FC236}">
                <a16:creationId xmlns:a16="http://schemas.microsoft.com/office/drawing/2014/main" id="{5FD5F8D7-89A4-49A7-8D0C-CF3BAAA02FEB}"/>
              </a:ext>
            </a:extLst>
          </p:cNvPr>
          <p:cNvSpPr txBox="1">
            <a:spLocks noChangeArrowheads="1"/>
          </p:cNvSpPr>
          <p:nvPr/>
        </p:nvSpPr>
        <p:spPr bwMode="auto">
          <a:xfrm>
            <a:off x="2406145" y="5841002"/>
            <a:ext cx="15953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ea typeface="微软雅黑 Light" panose="020B0502040204020203" pitchFamily="34" charset="-122"/>
              </a:rPr>
              <a:t>Fig.17.4  S3</a:t>
            </a:r>
            <a:endParaRPr lang="zh-CN" altLang="en-US" dirty="0">
              <a:latin typeface="+mn-lt"/>
              <a:ea typeface="微软雅黑 Light" panose="020B0502040204020203" pitchFamily="34" charset="-122"/>
            </a:endParaRPr>
          </a:p>
        </p:txBody>
      </p:sp>
      <p:sp>
        <p:nvSpPr>
          <p:cNvPr id="6" name="Text Box 5">
            <a:extLst>
              <a:ext uri="{FF2B5EF4-FFF2-40B4-BE49-F238E27FC236}">
                <a16:creationId xmlns:a16="http://schemas.microsoft.com/office/drawing/2014/main" id="{8C704A64-1ED9-458A-BFE9-787A2DF94499}"/>
              </a:ext>
            </a:extLst>
          </p:cNvPr>
          <p:cNvSpPr txBox="1">
            <a:spLocks noChangeArrowheads="1"/>
          </p:cNvSpPr>
          <p:nvPr/>
        </p:nvSpPr>
        <p:spPr bwMode="auto">
          <a:xfrm>
            <a:off x="5508048" y="382759"/>
            <a:ext cx="2787386"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kumimoji="1" sz="2400">
                <a:solidFill>
                  <a:schemeClr val="tx1"/>
                </a:solidFill>
                <a:latin typeface="Tahoma" pitchFamily="34" charset="0"/>
                <a:ea typeface="宋体" pitchFamily="2" charset="-122"/>
              </a:defRPr>
            </a:lvl1pPr>
            <a:lvl2pPr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marL="269875" lvl="1" indent="-269875" eaLnBrk="1" hangingPunct="1">
              <a:spcBef>
                <a:spcPts val="560"/>
              </a:spcBef>
              <a:buClr>
                <a:srgbClr val="0B32D9"/>
              </a:buClr>
              <a:buSzPct val="60000"/>
              <a:buFont typeface="Wingdings" panose="05000000000000000000" pitchFamily="2" charset="2"/>
              <a:buChar char="n"/>
            </a:pPr>
            <a:r>
              <a:rPr lang="en-US" altLang="zh-CN" dirty="0">
                <a:latin typeface="+mn-lt"/>
                <a:ea typeface="微软雅黑 Light" panose="020B0502040204020203" pitchFamily="34" charset="-122"/>
                <a:cs typeface="Arial" panose="020B0604020202020204" pitchFamily="34" charset="0"/>
              </a:rPr>
              <a:t>Final results</a:t>
            </a:r>
          </a:p>
          <a:p>
            <a:pPr marL="0" lvl="1" eaLnBrk="1" hangingPunct="1">
              <a:spcBef>
                <a:spcPts val="560"/>
              </a:spcBef>
              <a:buClr>
                <a:srgbClr val="0B32D9"/>
              </a:buClr>
              <a:buSzPct val="60000"/>
            </a:pPr>
            <a:r>
              <a:rPr lang="en-US" altLang="zh-CN" dirty="0">
                <a:latin typeface="+mn-lt"/>
                <a:ea typeface="微软雅黑 Light" panose="020B0502040204020203" pitchFamily="34" charset="-122"/>
                <a:cs typeface="Arial" panose="020B0604020202020204" pitchFamily="34" charset="0"/>
              </a:rPr>
              <a:t>  </a:t>
            </a:r>
            <a:r>
              <a:rPr lang="en-US" altLang="zh-CN" dirty="0">
                <a:latin typeface="+mn-lt"/>
                <a:ea typeface="微软雅黑 Light" panose="020B0502040204020203" pitchFamily="34" charset="-122"/>
              </a:rPr>
              <a:t>A=$855,  B=$2145</a:t>
            </a:r>
          </a:p>
          <a:p>
            <a:pPr marL="0" lvl="1" eaLnBrk="1" hangingPunct="1">
              <a:spcBef>
                <a:spcPts val="560"/>
              </a:spcBef>
              <a:buClr>
                <a:srgbClr val="0B32D9"/>
              </a:buClr>
              <a:buSzPct val="60000"/>
            </a:pPr>
            <a:r>
              <a:rPr lang="en-US" altLang="zh-CN" dirty="0">
                <a:latin typeface="+mn-lt"/>
                <a:ea typeface="微软雅黑 Light" panose="020B0502040204020203" pitchFamily="34" charset="-122"/>
              </a:rPr>
              <a:t>  (A + B) = $3000</a:t>
            </a:r>
            <a:endParaRPr lang="zh-CN" altLang="en-US" dirty="0">
              <a:latin typeface="+mn-lt"/>
              <a:ea typeface="微软雅黑 Light" panose="020B0502040204020203" pitchFamily="34" charset="-122"/>
            </a:endParaRPr>
          </a:p>
        </p:txBody>
      </p:sp>
      <p:sp>
        <p:nvSpPr>
          <p:cNvPr id="7" name="Text Box 6">
            <a:extLst>
              <a:ext uri="{FF2B5EF4-FFF2-40B4-BE49-F238E27FC236}">
                <a16:creationId xmlns:a16="http://schemas.microsoft.com/office/drawing/2014/main" id="{041C8591-4449-4EFD-B5AA-25E6D695C16B}"/>
              </a:ext>
            </a:extLst>
          </p:cNvPr>
          <p:cNvSpPr txBox="1">
            <a:spLocks noChangeArrowheads="1"/>
          </p:cNvSpPr>
          <p:nvPr/>
        </p:nvSpPr>
        <p:spPr bwMode="auto">
          <a:xfrm>
            <a:off x="8385143" y="382759"/>
            <a:ext cx="3568125" cy="5262979"/>
          </a:xfrm>
          <a:prstGeom prst="rect">
            <a:avLst/>
          </a:prstGeom>
          <a:solidFill>
            <a:schemeClr val="bg1">
              <a:lumMod val="95000"/>
            </a:schemeClr>
          </a:solidFill>
          <a:ln w="9525">
            <a:solidFill>
              <a:schemeClr val="hlink"/>
            </a:solidFill>
            <a:miter lim="800000"/>
            <a:headEnd/>
            <a:tailEnd/>
          </a:ln>
          <a:effec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defRPr/>
            </a:pPr>
            <a:r>
              <a:rPr lang="en-US" altLang="zh-CN" dirty="0">
                <a:latin typeface="+mn-lt"/>
                <a:ea typeface="微软雅黑 Light" panose="020B0502040204020203" pitchFamily="34" charset="-122"/>
              </a:rPr>
              <a:t> </a:t>
            </a:r>
            <a:r>
              <a:rPr lang="zh-CN" altLang="en-US" dirty="0">
                <a:latin typeface="+mn-lt"/>
                <a:ea typeface="微软雅黑 Light" panose="020B0502040204020203" pitchFamily="34" charset="-122"/>
              </a:rPr>
              <a:t>并发调度</a:t>
            </a:r>
            <a:r>
              <a:rPr lang="en-US" altLang="zh-CN" dirty="0">
                <a:latin typeface="+mn-lt"/>
                <a:ea typeface="微软雅黑 Light" panose="020B0502040204020203" pitchFamily="34" charset="-122"/>
              </a:rPr>
              <a:t>S3</a:t>
            </a:r>
            <a:r>
              <a:rPr lang="zh-CN" altLang="en-US" dirty="0">
                <a:latin typeface="+mn-lt"/>
                <a:ea typeface="微软雅黑 Light" panose="020B0502040204020203" pitchFamily="34" charset="-122"/>
              </a:rPr>
              <a:t>将对</a:t>
            </a:r>
            <a:r>
              <a:rPr lang="en-US" altLang="zh-CN" dirty="0">
                <a:latin typeface="+mn-lt"/>
                <a:ea typeface="微软雅黑 Light" panose="020B0502040204020203" pitchFamily="34" charset="-122"/>
              </a:rPr>
              <a:t>A</a:t>
            </a:r>
            <a:r>
              <a:rPr lang="zh-CN" altLang="en-US" dirty="0">
                <a:latin typeface="+mn-lt"/>
                <a:ea typeface="微软雅黑 Light" panose="020B0502040204020203" pitchFamily="34" charset="-122"/>
              </a:rPr>
              <a:t>的</a:t>
            </a:r>
            <a:r>
              <a:rPr lang="en-US" altLang="zh-CN" dirty="0">
                <a:latin typeface="+mn-lt"/>
                <a:ea typeface="微软雅黑 Light" panose="020B0502040204020203" pitchFamily="34" charset="-122"/>
              </a:rPr>
              <a:t>2</a:t>
            </a:r>
            <a:r>
              <a:rPr lang="zh-CN" altLang="en-US" dirty="0">
                <a:latin typeface="+mn-lt"/>
                <a:ea typeface="微软雅黑 Light" panose="020B0502040204020203" pitchFamily="34" charset="-122"/>
              </a:rPr>
              <a:t>次写操作、对</a:t>
            </a:r>
            <a:r>
              <a:rPr lang="en-US" altLang="zh-CN" dirty="0">
                <a:latin typeface="+mn-lt"/>
                <a:ea typeface="微软雅黑 Light" panose="020B0502040204020203" pitchFamily="34" charset="-122"/>
              </a:rPr>
              <a:t>B</a:t>
            </a:r>
            <a:r>
              <a:rPr lang="zh-CN" altLang="en-US" dirty="0">
                <a:latin typeface="+mn-lt"/>
                <a:ea typeface="微软雅黑 Light" panose="020B0502040204020203" pitchFamily="34" charset="-122"/>
              </a:rPr>
              <a:t>的</a:t>
            </a:r>
            <a:r>
              <a:rPr lang="en-US" altLang="zh-CN" dirty="0">
                <a:latin typeface="+mn-lt"/>
                <a:ea typeface="微软雅黑 Light" panose="020B0502040204020203" pitchFamily="34" charset="-122"/>
              </a:rPr>
              <a:t>2</a:t>
            </a:r>
            <a:r>
              <a:rPr lang="zh-CN" altLang="en-US" dirty="0">
                <a:latin typeface="+mn-lt"/>
                <a:ea typeface="微软雅黑 Light" panose="020B0502040204020203" pitchFamily="34" charset="-122"/>
              </a:rPr>
              <a:t>次写操作安排在相近时间执行，利于</a:t>
            </a:r>
            <a:r>
              <a:rPr lang="en-US" altLang="zh-CN" dirty="0">
                <a:latin typeface="+mn-lt"/>
                <a:ea typeface="微软雅黑 Light" panose="020B0502040204020203" pitchFamily="34" charset="-122"/>
              </a:rPr>
              <a:t>DBMS</a:t>
            </a:r>
            <a:r>
              <a:rPr lang="zh-CN" altLang="en-US" dirty="0">
                <a:latin typeface="+mn-lt"/>
                <a:ea typeface="微软雅黑 Light" panose="020B0502040204020203" pitchFamily="34" charset="-122"/>
              </a:rPr>
              <a:t>在</a:t>
            </a:r>
            <a:r>
              <a:rPr lang="en-US" altLang="zh-CN" dirty="0">
                <a:latin typeface="+mn-lt"/>
                <a:ea typeface="微软雅黑 Light" panose="020B0502040204020203" pitchFamily="34" charset="-122"/>
              </a:rPr>
              <a:t>checkpoint</a:t>
            </a:r>
            <a:r>
              <a:rPr lang="zh-CN" altLang="en-US" dirty="0">
                <a:latin typeface="+mn-lt"/>
                <a:ea typeface="微软雅黑 Light" panose="020B0502040204020203" pitchFamily="34" charset="-122"/>
              </a:rPr>
              <a:t>、</a:t>
            </a:r>
            <a:r>
              <a:rPr lang="en-US" altLang="zh-CN" dirty="0">
                <a:latin typeface="+mn-lt"/>
                <a:ea typeface="微软雅黑 Light" panose="020B0502040204020203" pitchFamily="34" charset="-122"/>
              </a:rPr>
              <a:t>commit</a:t>
            </a:r>
            <a:r>
              <a:rPr lang="zh-CN" altLang="en-US" dirty="0">
                <a:latin typeface="+mn-lt"/>
                <a:ea typeface="微软雅黑 Light" panose="020B0502040204020203" pitchFamily="34" charset="-122"/>
              </a:rPr>
              <a:t>时刻一次性地将</a:t>
            </a:r>
            <a:r>
              <a:rPr lang="en-US" altLang="zh-CN" dirty="0">
                <a:latin typeface="+mn-lt"/>
                <a:ea typeface="微软雅黑 Light" panose="020B0502040204020203" pitchFamily="34" charset="-122"/>
              </a:rPr>
              <a:t>A</a:t>
            </a:r>
            <a:r>
              <a:rPr lang="zh-CN" altLang="en-US" dirty="0">
                <a:latin typeface="+mn-lt"/>
                <a:ea typeface="微软雅黑 Light" panose="020B0502040204020203" pitchFamily="34" charset="-122"/>
              </a:rPr>
              <a:t>、</a:t>
            </a:r>
            <a:r>
              <a:rPr lang="en-US" altLang="zh-CN" dirty="0">
                <a:latin typeface="+mn-lt"/>
                <a:ea typeface="微软雅黑 Light" panose="020B0502040204020203" pitchFamily="34" charset="-122"/>
              </a:rPr>
              <a:t>B</a:t>
            </a:r>
            <a:r>
              <a:rPr lang="zh-CN" altLang="en-US" dirty="0">
                <a:latin typeface="+mn-lt"/>
                <a:ea typeface="微软雅黑 Light" panose="020B0502040204020203" pitchFamily="34" charset="-122"/>
              </a:rPr>
              <a:t>的修改结果写回数据库文件，减少</a:t>
            </a:r>
            <a:r>
              <a:rPr lang="en-US" altLang="zh-CN" dirty="0">
                <a:latin typeface="+mn-lt"/>
                <a:ea typeface="微软雅黑 Light" panose="020B0502040204020203" pitchFamily="34" charset="-122"/>
              </a:rPr>
              <a:t>DB file</a:t>
            </a:r>
            <a:r>
              <a:rPr lang="zh-CN" altLang="en-US" dirty="0">
                <a:latin typeface="+mn-lt"/>
                <a:ea typeface="微软雅黑 Light" panose="020B0502040204020203" pitchFamily="34" charset="-122"/>
              </a:rPr>
              <a:t>的写</a:t>
            </a:r>
            <a:r>
              <a:rPr lang="en-US" altLang="zh-CN" dirty="0">
                <a:latin typeface="+mn-lt"/>
                <a:ea typeface="微软雅黑 Light" panose="020B0502040204020203" pitchFamily="34" charset="-122"/>
              </a:rPr>
              <a:t>/output</a:t>
            </a:r>
            <a:r>
              <a:rPr lang="zh-CN" altLang="en-US" dirty="0">
                <a:latin typeface="+mn-lt"/>
                <a:ea typeface="微软雅黑 Light" panose="020B0502040204020203" pitchFamily="34" charset="-122"/>
              </a:rPr>
              <a:t>操作次数；</a:t>
            </a:r>
          </a:p>
          <a:p>
            <a:pPr eaLnBrk="1" hangingPunct="1">
              <a:defRPr/>
            </a:pPr>
            <a:endParaRPr lang="en-US" altLang="zh-CN" dirty="0">
              <a:latin typeface="+mn-lt"/>
              <a:ea typeface="微软雅黑 Light" panose="020B0502040204020203" pitchFamily="34" charset="-122"/>
            </a:endParaRPr>
          </a:p>
          <a:p>
            <a:pPr eaLnBrk="1" hangingPunct="1">
              <a:defRPr/>
            </a:pPr>
            <a:r>
              <a:rPr lang="zh-CN" altLang="en-US" dirty="0">
                <a:latin typeface="+mn-lt"/>
                <a:ea typeface="微软雅黑 Light" panose="020B0502040204020203" pitchFamily="34" charset="-122"/>
              </a:rPr>
              <a:t>类似地，将针对</a:t>
            </a:r>
            <a:r>
              <a:rPr lang="en-US" altLang="zh-CN" dirty="0">
                <a:latin typeface="+mn-lt"/>
                <a:ea typeface="微软雅黑 Light" panose="020B0502040204020203" pitchFamily="34" charset="-122"/>
              </a:rPr>
              <a:t>A</a:t>
            </a:r>
            <a:r>
              <a:rPr lang="zh-CN" altLang="en-US" dirty="0">
                <a:latin typeface="+mn-lt"/>
                <a:ea typeface="微软雅黑 Light" panose="020B0502040204020203" pitchFamily="34" charset="-122"/>
              </a:rPr>
              <a:t>的</a:t>
            </a:r>
            <a:r>
              <a:rPr lang="en-US" altLang="zh-CN" dirty="0">
                <a:latin typeface="+mn-lt"/>
                <a:ea typeface="微软雅黑 Light" panose="020B0502040204020203" pitchFamily="34" charset="-122"/>
              </a:rPr>
              <a:t>2</a:t>
            </a:r>
            <a:r>
              <a:rPr lang="zh-CN" altLang="en-US" dirty="0">
                <a:latin typeface="+mn-lt"/>
                <a:ea typeface="微软雅黑 Light" panose="020B0502040204020203" pitchFamily="34" charset="-122"/>
              </a:rPr>
              <a:t>次读操作、针对</a:t>
            </a:r>
            <a:r>
              <a:rPr lang="en-US" altLang="zh-CN" dirty="0">
                <a:latin typeface="+mn-lt"/>
                <a:ea typeface="微软雅黑 Light" panose="020B0502040204020203" pitchFamily="34" charset="-122"/>
              </a:rPr>
              <a:t>B</a:t>
            </a:r>
            <a:r>
              <a:rPr lang="zh-CN" altLang="en-US" dirty="0">
                <a:latin typeface="+mn-lt"/>
                <a:ea typeface="微软雅黑 Light" panose="020B0502040204020203" pitchFamily="34" charset="-122"/>
              </a:rPr>
              <a:t>的</a:t>
            </a:r>
            <a:r>
              <a:rPr lang="en-US" altLang="zh-CN" dirty="0">
                <a:latin typeface="+mn-lt"/>
                <a:ea typeface="微软雅黑 Light" panose="020B0502040204020203" pitchFamily="34" charset="-122"/>
              </a:rPr>
              <a:t>2</a:t>
            </a:r>
            <a:r>
              <a:rPr lang="zh-CN" altLang="en-US" dirty="0">
                <a:latin typeface="+mn-lt"/>
                <a:ea typeface="微软雅黑 Light" panose="020B0502040204020203" pitchFamily="34" charset="-122"/>
              </a:rPr>
              <a:t>次读操作安排在相近时间执行，有利于减少对</a:t>
            </a:r>
            <a:r>
              <a:rPr lang="en-US" altLang="zh-CN" dirty="0">
                <a:latin typeface="+mn-lt"/>
                <a:ea typeface="微软雅黑 Light" panose="020B0502040204020203" pitchFamily="34" charset="-122"/>
              </a:rPr>
              <a:t>DB file </a:t>
            </a:r>
            <a:r>
              <a:rPr lang="zh-CN" altLang="en-US" dirty="0">
                <a:latin typeface="+mn-lt"/>
                <a:ea typeface="微软雅黑 Light" panose="020B0502040204020203" pitchFamily="34" charset="-122"/>
              </a:rPr>
              <a:t>的读</a:t>
            </a:r>
            <a:r>
              <a:rPr lang="en-US" altLang="zh-CN" dirty="0">
                <a:latin typeface="+mn-lt"/>
                <a:ea typeface="微软雅黑 Light" panose="020B0502040204020203" pitchFamily="34" charset="-122"/>
              </a:rPr>
              <a:t>/input</a:t>
            </a:r>
            <a:r>
              <a:rPr lang="zh-CN" altLang="en-US" dirty="0">
                <a:latin typeface="+mn-lt"/>
                <a:ea typeface="微软雅黑 Light" panose="020B0502040204020203" pitchFamily="34" charset="-122"/>
              </a:rPr>
              <a:t>操作次数</a:t>
            </a:r>
            <a:endParaRPr lang="en-US" altLang="zh-CN" dirty="0">
              <a:latin typeface="+mn-lt"/>
              <a:ea typeface="微软雅黑 Light" panose="020B0502040204020203" pitchFamily="34" charset="-122"/>
            </a:endParaRPr>
          </a:p>
        </p:txBody>
      </p:sp>
      <p:pic>
        <p:nvPicPr>
          <p:cNvPr id="8" name="Picture 13">
            <a:extLst>
              <a:ext uri="{FF2B5EF4-FFF2-40B4-BE49-F238E27FC236}">
                <a16:creationId xmlns:a16="http://schemas.microsoft.com/office/drawing/2014/main" id="{519B9B83-1D43-4E05-8056-E0DFA9BA2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312" y="325814"/>
            <a:ext cx="4141788" cy="517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任意多边形 2">
            <a:extLst>
              <a:ext uri="{FF2B5EF4-FFF2-40B4-BE49-F238E27FC236}">
                <a16:creationId xmlns:a16="http://schemas.microsoft.com/office/drawing/2014/main" id="{3631FD88-CB19-4FE1-B73C-39F29E088B6A}"/>
              </a:ext>
            </a:extLst>
          </p:cNvPr>
          <p:cNvSpPr/>
          <p:nvPr/>
        </p:nvSpPr>
        <p:spPr bwMode="auto">
          <a:xfrm>
            <a:off x="294406" y="1823864"/>
            <a:ext cx="3786556" cy="1224000"/>
          </a:xfrm>
          <a:custGeom>
            <a:avLst/>
            <a:gdLst>
              <a:gd name="connsiteX0" fmla="*/ 0 w 3945600"/>
              <a:gd name="connsiteY0" fmla="*/ 7200 h 1224000"/>
              <a:gd name="connsiteX1" fmla="*/ 64800 w 3945600"/>
              <a:gd name="connsiteY1" fmla="*/ 14400 h 1224000"/>
              <a:gd name="connsiteX2" fmla="*/ 108000 w 3945600"/>
              <a:gd name="connsiteY2" fmla="*/ 28800 h 1224000"/>
              <a:gd name="connsiteX3" fmla="*/ 878400 w 3945600"/>
              <a:gd name="connsiteY3" fmla="*/ 7200 h 1224000"/>
              <a:gd name="connsiteX4" fmla="*/ 914400 w 3945600"/>
              <a:gd name="connsiteY4" fmla="*/ 0 h 1224000"/>
              <a:gd name="connsiteX5" fmla="*/ 1159200 w 3945600"/>
              <a:gd name="connsiteY5" fmla="*/ 7200 h 1224000"/>
              <a:gd name="connsiteX6" fmla="*/ 1238400 w 3945600"/>
              <a:gd name="connsiteY6" fmla="*/ 28800 h 1224000"/>
              <a:gd name="connsiteX7" fmla="*/ 1260000 w 3945600"/>
              <a:gd name="connsiteY7" fmla="*/ 36000 h 1224000"/>
              <a:gd name="connsiteX8" fmla="*/ 1303200 w 3945600"/>
              <a:gd name="connsiteY8" fmla="*/ 64800 h 1224000"/>
              <a:gd name="connsiteX9" fmla="*/ 1368000 w 3945600"/>
              <a:gd name="connsiteY9" fmla="*/ 122400 h 1224000"/>
              <a:gd name="connsiteX10" fmla="*/ 1425600 w 3945600"/>
              <a:gd name="connsiteY10" fmla="*/ 194400 h 1224000"/>
              <a:gd name="connsiteX11" fmla="*/ 1447200 w 3945600"/>
              <a:gd name="connsiteY11" fmla="*/ 237600 h 1224000"/>
              <a:gd name="connsiteX12" fmla="*/ 1483200 w 3945600"/>
              <a:gd name="connsiteY12" fmla="*/ 302400 h 1224000"/>
              <a:gd name="connsiteX13" fmla="*/ 1512000 w 3945600"/>
              <a:gd name="connsiteY13" fmla="*/ 338400 h 1224000"/>
              <a:gd name="connsiteX14" fmla="*/ 1519200 w 3945600"/>
              <a:gd name="connsiteY14" fmla="*/ 367200 h 1224000"/>
              <a:gd name="connsiteX15" fmla="*/ 1548000 w 3945600"/>
              <a:gd name="connsiteY15" fmla="*/ 410400 h 1224000"/>
              <a:gd name="connsiteX16" fmla="*/ 1562400 w 3945600"/>
              <a:gd name="connsiteY16" fmla="*/ 453600 h 1224000"/>
              <a:gd name="connsiteX17" fmla="*/ 1569600 w 3945600"/>
              <a:gd name="connsiteY17" fmla="*/ 475200 h 1224000"/>
              <a:gd name="connsiteX18" fmla="*/ 1598400 w 3945600"/>
              <a:gd name="connsiteY18" fmla="*/ 518400 h 1224000"/>
              <a:gd name="connsiteX19" fmla="*/ 1634400 w 3945600"/>
              <a:gd name="connsiteY19" fmla="*/ 561600 h 1224000"/>
              <a:gd name="connsiteX20" fmla="*/ 1648800 w 3945600"/>
              <a:gd name="connsiteY20" fmla="*/ 597600 h 1224000"/>
              <a:gd name="connsiteX21" fmla="*/ 1663200 w 3945600"/>
              <a:gd name="connsiteY21" fmla="*/ 619200 h 1224000"/>
              <a:gd name="connsiteX22" fmla="*/ 1706400 w 3945600"/>
              <a:gd name="connsiteY22" fmla="*/ 698400 h 1224000"/>
              <a:gd name="connsiteX23" fmla="*/ 1720800 w 3945600"/>
              <a:gd name="connsiteY23" fmla="*/ 720000 h 1224000"/>
              <a:gd name="connsiteX24" fmla="*/ 1764000 w 3945600"/>
              <a:gd name="connsiteY24" fmla="*/ 770400 h 1224000"/>
              <a:gd name="connsiteX25" fmla="*/ 1771200 w 3945600"/>
              <a:gd name="connsiteY25" fmla="*/ 792000 h 1224000"/>
              <a:gd name="connsiteX26" fmla="*/ 1821600 w 3945600"/>
              <a:gd name="connsiteY26" fmla="*/ 864000 h 1224000"/>
              <a:gd name="connsiteX27" fmla="*/ 1828800 w 3945600"/>
              <a:gd name="connsiteY27" fmla="*/ 892800 h 1224000"/>
              <a:gd name="connsiteX28" fmla="*/ 1864800 w 3945600"/>
              <a:gd name="connsiteY28" fmla="*/ 936000 h 1224000"/>
              <a:gd name="connsiteX29" fmla="*/ 1900800 w 3945600"/>
              <a:gd name="connsiteY29" fmla="*/ 1000800 h 1224000"/>
              <a:gd name="connsiteX30" fmla="*/ 1922400 w 3945600"/>
              <a:gd name="connsiteY30" fmla="*/ 1044000 h 1224000"/>
              <a:gd name="connsiteX31" fmla="*/ 1944000 w 3945600"/>
              <a:gd name="connsiteY31" fmla="*/ 1058400 h 1224000"/>
              <a:gd name="connsiteX32" fmla="*/ 1980000 w 3945600"/>
              <a:gd name="connsiteY32" fmla="*/ 1108800 h 1224000"/>
              <a:gd name="connsiteX33" fmla="*/ 2001600 w 3945600"/>
              <a:gd name="connsiteY33" fmla="*/ 1130400 h 1224000"/>
              <a:gd name="connsiteX34" fmla="*/ 2052000 w 3945600"/>
              <a:gd name="connsiteY34" fmla="*/ 1188000 h 1224000"/>
              <a:gd name="connsiteX35" fmla="*/ 2088000 w 3945600"/>
              <a:gd name="connsiteY35" fmla="*/ 1195200 h 1224000"/>
              <a:gd name="connsiteX36" fmla="*/ 2109600 w 3945600"/>
              <a:gd name="connsiteY36" fmla="*/ 1202400 h 1224000"/>
              <a:gd name="connsiteX37" fmla="*/ 2390400 w 3945600"/>
              <a:gd name="connsiteY37" fmla="*/ 1209600 h 1224000"/>
              <a:gd name="connsiteX38" fmla="*/ 2541600 w 3945600"/>
              <a:gd name="connsiteY38" fmla="*/ 1224000 h 1224000"/>
              <a:gd name="connsiteX39" fmla="*/ 3945600 w 3945600"/>
              <a:gd name="connsiteY39" fmla="*/ 1224000 h 12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945600" h="1224000">
                <a:moveTo>
                  <a:pt x="0" y="7200"/>
                </a:moveTo>
                <a:cubicBezTo>
                  <a:pt x="21600" y="9600"/>
                  <a:pt x="43489" y="10138"/>
                  <a:pt x="64800" y="14400"/>
                </a:cubicBezTo>
                <a:cubicBezTo>
                  <a:pt x="79684" y="17377"/>
                  <a:pt x="108000" y="28800"/>
                  <a:pt x="108000" y="28800"/>
                </a:cubicBezTo>
                <a:cubicBezTo>
                  <a:pt x="363317" y="26025"/>
                  <a:pt x="624442" y="49526"/>
                  <a:pt x="878400" y="7200"/>
                </a:cubicBezTo>
                <a:cubicBezTo>
                  <a:pt x="890471" y="5188"/>
                  <a:pt x="902400" y="2400"/>
                  <a:pt x="914400" y="0"/>
                </a:cubicBezTo>
                <a:cubicBezTo>
                  <a:pt x="996000" y="2400"/>
                  <a:pt x="1077672" y="3019"/>
                  <a:pt x="1159200" y="7200"/>
                </a:cubicBezTo>
                <a:cubicBezTo>
                  <a:pt x="1183254" y="8434"/>
                  <a:pt x="1216869" y="21623"/>
                  <a:pt x="1238400" y="28800"/>
                </a:cubicBezTo>
                <a:cubicBezTo>
                  <a:pt x="1245600" y="31200"/>
                  <a:pt x="1253685" y="31790"/>
                  <a:pt x="1260000" y="36000"/>
                </a:cubicBezTo>
                <a:lnTo>
                  <a:pt x="1303200" y="64800"/>
                </a:lnTo>
                <a:cubicBezTo>
                  <a:pt x="1329171" y="82114"/>
                  <a:pt x="1348272" y="92809"/>
                  <a:pt x="1368000" y="122400"/>
                </a:cubicBezTo>
                <a:cubicBezTo>
                  <a:pt x="1404331" y="176896"/>
                  <a:pt x="1384562" y="153362"/>
                  <a:pt x="1425600" y="194400"/>
                </a:cubicBezTo>
                <a:cubicBezTo>
                  <a:pt x="1451858" y="273175"/>
                  <a:pt x="1409980" y="153856"/>
                  <a:pt x="1447200" y="237600"/>
                </a:cubicBezTo>
                <a:cubicBezTo>
                  <a:pt x="1475392" y="301032"/>
                  <a:pt x="1443775" y="262975"/>
                  <a:pt x="1483200" y="302400"/>
                </a:cubicBezTo>
                <a:cubicBezTo>
                  <a:pt x="1506738" y="373014"/>
                  <a:pt x="1468577" y="273265"/>
                  <a:pt x="1512000" y="338400"/>
                </a:cubicBezTo>
                <a:cubicBezTo>
                  <a:pt x="1517489" y="346634"/>
                  <a:pt x="1514775" y="358349"/>
                  <a:pt x="1519200" y="367200"/>
                </a:cubicBezTo>
                <a:cubicBezTo>
                  <a:pt x="1526940" y="382680"/>
                  <a:pt x="1542527" y="393981"/>
                  <a:pt x="1548000" y="410400"/>
                </a:cubicBezTo>
                <a:lnTo>
                  <a:pt x="1562400" y="453600"/>
                </a:lnTo>
                <a:cubicBezTo>
                  <a:pt x="1564800" y="460800"/>
                  <a:pt x="1565390" y="468885"/>
                  <a:pt x="1569600" y="475200"/>
                </a:cubicBezTo>
                <a:cubicBezTo>
                  <a:pt x="1579200" y="489600"/>
                  <a:pt x="1590660" y="502920"/>
                  <a:pt x="1598400" y="518400"/>
                </a:cubicBezTo>
                <a:cubicBezTo>
                  <a:pt x="1616670" y="554940"/>
                  <a:pt x="1603869" y="541246"/>
                  <a:pt x="1634400" y="561600"/>
                </a:cubicBezTo>
                <a:cubicBezTo>
                  <a:pt x="1639200" y="573600"/>
                  <a:pt x="1643020" y="586040"/>
                  <a:pt x="1648800" y="597600"/>
                </a:cubicBezTo>
                <a:cubicBezTo>
                  <a:pt x="1652670" y="605340"/>
                  <a:pt x="1659330" y="611460"/>
                  <a:pt x="1663200" y="619200"/>
                </a:cubicBezTo>
                <a:cubicBezTo>
                  <a:pt x="1704855" y="702510"/>
                  <a:pt x="1642541" y="602612"/>
                  <a:pt x="1706400" y="698400"/>
                </a:cubicBezTo>
                <a:cubicBezTo>
                  <a:pt x="1711200" y="705600"/>
                  <a:pt x="1714681" y="713881"/>
                  <a:pt x="1720800" y="720000"/>
                </a:cubicBezTo>
                <a:cubicBezTo>
                  <a:pt x="1750885" y="750085"/>
                  <a:pt x="1736291" y="733454"/>
                  <a:pt x="1764000" y="770400"/>
                </a:cubicBezTo>
                <a:cubicBezTo>
                  <a:pt x="1766400" y="777600"/>
                  <a:pt x="1767514" y="785366"/>
                  <a:pt x="1771200" y="792000"/>
                </a:cubicBezTo>
                <a:cubicBezTo>
                  <a:pt x="1783863" y="814793"/>
                  <a:pt x="1805420" y="842427"/>
                  <a:pt x="1821600" y="864000"/>
                </a:cubicBezTo>
                <a:cubicBezTo>
                  <a:pt x="1824000" y="873600"/>
                  <a:pt x="1824902" y="883705"/>
                  <a:pt x="1828800" y="892800"/>
                </a:cubicBezTo>
                <a:cubicBezTo>
                  <a:pt x="1836318" y="910342"/>
                  <a:pt x="1851825" y="923025"/>
                  <a:pt x="1864800" y="936000"/>
                </a:cubicBezTo>
                <a:cubicBezTo>
                  <a:pt x="1882420" y="988860"/>
                  <a:pt x="1868467" y="968467"/>
                  <a:pt x="1900800" y="1000800"/>
                </a:cubicBezTo>
                <a:cubicBezTo>
                  <a:pt x="1906656" y="1018368"/>
                  <a:pt x="1908443" y="1030043"/>
                  <a:pt x="1922400" y="1044000"/>
                </a:cubicBezTo>
                <a:cubicBezTo>
                  <a:pt x="1928519" y="1050119"/>
                  <a:pt x="1936800" y="1053600"/>
                  <a:pt x="1944000" y="1058400"/>
                </a:cubicBezTo>
                <a:cubicBezTo>
                  <a:pt x="1955396" y="1075495"/>
                  <a:pt x="1966604" y="1093171"/>
                  <a:pt x="1980000" y="1108800"/>
                </a:cubicBezTo>
                <a:cubicBezTo>
                  <a:pt x="1986627" y="1116531"/>
                  <a:pt x="1995349" y="1122363"/>
                  <a:pt x="2001600" y="1130400"/>
                </a:cubicBezTo>
                <a:cubicBezTo>
                  <a:pt x="2020047" y="1154118"/>
                  <a:pt x="2023576" y="1177341"/>
                  <a:pt x="2052000" y="1188000"/>
                </a:cubicBezTo>
                <a:cubicBezTo>
                  <a:pt x="2063458" y="1192297"/>
                  <a:pt x="2076128" y="1192232"/>
                  <a:pt x="2088000" y="1195200"/>
                </a:cubicBezTo>
                <a:cubicBezTo>
                  <a:pt x="2095363" y="1197041"/>
                  <a:pt x="2102019" y="1202039"/>
                  <a:pt x="2109600" y="1202400"/>
                </a:cubicBezTo>
                <a:cubicBezTo>
                  <a:pt x="2203125" y="1206854"/>
                  <a:pt x="2296800" y="1207200"/>
                  <a:pt x="2390400" y="1209600"/>
                </a:cubicBezTo>
                <a:cubicBezTo>
                  <a:pt x="2437167" y="1215446"/>
                  <a:pt x="2496443" y="1223783"/>
                  <a:pt x="2541600" y="1224000"/>
                </a:cubicBezTo>
                <a:lnTo>
                  <a:pt x="3945600" y="1224000"/>
                </a:lnTo>
              </a:path>
            </a:pathLst>
          </a:custGeom>
          <a:noFill/>
          <a:ln w="38100" cap="flat" cmpd="sng" algn="ctr">
            <a:solidFill>
              <a:srgbClr val="FF000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ea typeface="微软雅黑 Light" panose="020B0502040204020203" pitchFamily="34" charset="-122"/>
            </a:endParaRPr>
          </a:p>
        </p:txBody>
      </p:sp>
      <p:sp>
        <p:nvSpPr>
          <p:cNvPr id="10" name="任意多边形 6">
            <a:extLst>
              <a:ext uri="{FF2B5EF4-FFF2-40B4-BE49-F238E27FC236}">
                <a16:creationId xmlns:a16="http://schemas.microsoft.com/office/drawing/2014/main" id="{A925BCCB-7025-4BB0-BDD4-F2672B7AF9E9}"/>
              </a:ext>
            </a:extLst>
          </p:cNvPr>
          <p:cNvSpPr/>
          <p:nvPr/>
        </p:nvSpPr>
        <p:spPr bwMode="auto">
          <a:xfrm>
            <a:off x="294406" y="3920264"/>
            <a:ext cx="3786556" cy="1224000"/>
          </a:xfrm>
          <a:custGeom>
            <a:avLst/>
            <a:gdLst>
              <a:gd name="connsiteX0" fmla="*/ 0 w 3945600"/>
              <a:gd name="connsiteY0" fmla="*/ 7200 h 1224000"/>
              <a:gd name="connsiteX1" fmla="*/ 64800 w 3945600"/>
              <a:gd name="connsiteY1" fmla="*/ 14400 h 1224000"/>
              <a:gd name="connsiteX2" fmla="*/ 108000 w 3945600"/>
              <a:gd name="connsiteY2" fmla="*/ 28800 h 1224000"/>
              <a:gd name="connsiteX3" fmla="*/ 878400 w 3945600"/>
              <a:gd name="connsiteY3" fmla="*/ 7200 h 1224000"/>
              <a:gd name="connsiteX4" fmla="*/ 914400 w 3945600"/>
              <a:gd name="connsiteY4" fmla="*/ 0 h 1224000"/>
              <a:gd name="connsiteX5" fmla="*/ 1159200 w 3945600"/>
              <a:gd name="connsiteY5" fmla="*/ 7200 h 1224000"/>
              <a:gd name="connsiteX6" fmla="*/ 1238400 w 3945600"/>
              <a:gd name="connsiteY6" fmla="*/ 28800 h 1224000"/>
              <a:gd name="connsiteX7" fmla="*/ 1260000 w 3945600"/>
              <a:gd name="connsiteY7" fmla="*/ 36000 h 1224000"/>
              <a:gd name="connsiteX8" fmla="*/ 1303200 w 3945600"/>
              <a:gd name="connsiteY8" fmla="*/ 64800 h 1224000"/>
              <a:gd name="connsiteX9" fmla="*/ 1368000 w 3945600"/>
              <a:gd name="connsiteY9" fmla="*/ 122400 h 1224000"/>
              <a:gd name="connsiteX10" fmla="*/ 1425600 w 3945600"/>
              <a:gd name="connsiteY10" fmla="*/ 194400 h 1224000"/>
              <a:gd name="connsiteX11" fmla="*/ 1447200 w 3945600"/>
              <a:gd name="connsiteY11" fmla="*/ 237600 h 1224000"/>
              <a:gd name="connsiteX12" fmla="*/ 1483200 w 3945600"/>
              <a:gd name="connsiteY12" fmla="*/ 302400 h 1224000"/>
              <a:gd name="connsiteX13" fmla="*/ 1512000 w 3945600"/>
              <a:gd name="connsiteY13" fmla="*/ 338400 h 1224000"/>
              <a:gd name="connsiteX14" fmla="*/ 1519200 w 3945600"/>
              <a:gd name="connsiteY14" fmla="*/ 367200 h 1224000"/>
              <a:gd name="connsiteX15" fmla="*/ 1548000 w 3945600"/>
              <a:gd name="connsiteY15" fmla="*/ 410400 h 1224000"/>
              <a:gd name="connsiteX16" fmla="*/ 1562400 w 3945600"/>
              <a:gd name="connsiteY16" fmla="*/ 453600 h 1224000"/>
              <a:gd name="connsiteX17" fmla="*/ 1569600 w 3945600"/>
              <a:gd name="connsiteY17" fmla="*/ 475200 h 1224000"/>
              <a:gd name="connsiteX18" fmla="*/ 1598400 w 3945600"/>
              <a:gd name="connsiteY18" fmla="*/ 518400 h 1224000"/>
              <a:gd name="connsiteX19" fmla="*/ 1634400 w 3945600"/>
              <a:gd name="connsiteY19" fmla="*/ 561600 h 1224000"/>
              <a:gd name="connsiteX20" fmla="*/ 1648800 w 3945600"/>
              <a:gd name="connsiteY20" fmla="*/ 597600 h 1224000"/>
              <a:gd name="connsiteX21" fmla="*/ 1663200 w 3945600"/>
              <a:gd name="connsiteY21" fmla="*/ 619200 h 1224000"/>
              <a:gd name="connsiteX22" fmla="*/ 1706400 w 3945600"/>
              <a:gd name="connsiteY22" fmla="*/ 698400 h 1224000"/>
              <a:gd name="connsiteX23" fmla="*/ 1720800 w 3945600"/>
              <a:gd name="connsiteY23" fmla="*/ 720000 h 1224000"/>
              <a:gd name="connsiteX24" fmla="*/ 1764000 w 3945600"/>
              <a:gd name="connsiteY24" fmla="*/ 770400 h 1224000"/>
              <a:gd name="connsiteX25" fmla="*/ 1771200 w 3945600"/>
              <a:gd name="connsiteY25" fmla="*/ 792000 h 1224000"/>
              <a:gd name="connsiteX26" fmla="*/ 1821600 w 3945600"/>
              <a:gd name="connsiteY26" fmla="*/ 864000 h 1224000"/>
              <a:gd name="connsiteX27" fmla="*/ 1828800 w 3945600"/>
              <a:gd name="connsiteY27" fmla="*/ 892800 h 1224000"/>
              <a:gd name="connsiteX28" fmla="*/ 1864800 w 3945600"/>
              <a:gd name="connsiteY28" fmla="*/ 936000 h 1224000"/>
              <a:gd name="connsiteX29" fmla="*/ 1900800 w 3945600"/>
              <a:gd name="connsiteY29" fmla="*/ 1000800 h 1224000"/>
              <a:gd name="connsiteX30" fmla="*/ 1922400 w 3945600"/>
              <a:gd name="connsiteY30" fmla="*/ 1044000 h 1224000"/>
              <a:gd name="connsiteX31" fmla="*/ 1944000 w 3945600"/>
              <a:gd name="connsiteY31" fmla="*/ 1058400 h 1224000"/>
              <a:gd name="connsiteX32" fmla="*/ 1980000 w 3945600"/>
              <a:gd name="connsiteY32" fmla="*/ 1108800 h 1224000"/>
              <a:gd name="connsiteX33" fmla="*/ 2001600 w 3945600"/>
              <a:gd name="connsiteY33" fmla="*/ 1130400 h 1224000"/>
              <a:gd name="connsiteX34" fmla="*/ 2052000 w 3945600"/>
              <a:gd name="connsiteY34" fmla="*/ 1188000 h 1224000"/>
              <a:gd name="connsiteX35" fmla="*/ 2088000 w 3945600"/>
              <a:gd name="connsiteY35" fmla="*/ 1195200 h 1224000"/>
              <a:gd name="connsiteX36" fmla="*/ 2109600 w 3945600"/>
              <a:gd name="connsiteY36" fmla="*/ 1202400 h 1224000"/>
              <a:gd name="connsiteX37" fmla="*/ 2390400 w 3945600"/>
              <a:gd name="connsiteY37" fmla="*/ 1209600 h 1224000"/>
              <a:gd name="connsiteX38" fmla="*/ 2541600 w 3945600"/>
              <a:gd name="connsiteY38" fmla="*/ 1224000 h 1224000"/>
              <a:gd name="connsiteX39" fmla="*/ 3945600 w 3945600"/>
              <a:gd name="connsiteY39" fmla="*/ 1224000 h 12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945600" h="1224000">
                <a:moveTo>
                  <a:pt x="0" y="7200"/>
                </a:moveTo>
                <a:cubicBezTo>
                  <a:pt x="21600" y="9600"/>
                  <a:pt x="43489" y="10138"/>
                  <a:pt x="64800" y="14400"/>
                </a:cubicBezTo>
                <a:cubicBezTo>
                  <a:pt x="79684" y="17377"/>
                  <a:pt x="108000" y="28800"/>
                  <a:pt x="108000" y="28800"/>
                </a:cubicBezTo>
                <a:cubicBezTo>
                  <a:pt x="363317" y="26025"/>
                  <a:pt x="624442" y="49526"/>
                  <a:pt x="878400" y="7200"/>
                </a:cubicBezTo>
                <a:cubicBezTo>
                  <a:pt x="890471" y="5188"/>
                  <a:pt x="902400" y="2400"/>
                  <a:pt x="914400" y="0"/>
                </a:cubicBezTo>
                <a:cubicBezTo>
                  <a:pt x="996000" y="2400"/>
                  <a:pt x="1077672" y="3019"/>
                  <a:pt x="1159200" y="7200"/>
                </a:cubicBezTo>
                <a:cubicBezTo>
                  <a:pt x="1183254" y="8434"/>
                  <a:pt x="1216869" y="21623"/>
                  <a:pt x="1238400" y="28800"/>
                </a:cubicBezTo>
                <a:cubicBezTo>
                  <a:pt x="1245600" y="31200"/>
                  <a:pt x="1253685" y="31790"/>
                  <a:pt x="1260000" y="36000"/>
                </a:cubicBezTo>
                <a:lnTo>
                  <a:pt x="1303200" y="64800"/>
                </a:lnTo>
                <a:cubicBezTo>
                  <a:pt x="1329171" y="82114"/>
                  <a:pt x="1348272" y="92809"/>
                  <a:pt x="1368000" y="122400"/>
                </a:cubicBezTo>
                <a:cubicBezTo>
                  <a:pt x="1404331" y="176896"/>
                  <a:pt x="1384562" y="153362"/>
                  <a:pt x="1425600" y="194400"/>
                </a:cubicBezTo>
                <a:cubicBezTo>
                  <a:pt x="1451858" y="273175"/>
                  <a:pt x="1409980" y="153856"/>
                  <a:pt x="1447200" y="237600"/>
                </a:cubicBezTo>
                <a:cubicBezTo>
                  <a:pt x="1475392" y="301032"/>
                  <a:pt x="1443775" y="262975"/>
                  <a:pt x="1483200" y="302400"/>
                </a:cubicBezTo>
                <a:cubicBezTo>
                  <a:pt x="1506738" y="373014"/>
                  <a:pt x="1468577" y="273265"/>
                  <a:pt x="1512000" y="338400"/>
                </a:cubicBezTo>
                <a:cubicBezTo>
                  <a:pt x="1517489" y="346634"/>
                  <a:pt x="1514775" y="358349"/>
                  <a:pt x="1519200" y="367200"/>
                </a:cubicBezTo>
                <a:cubicBezTo>
                  <a:pt x="1526940" y="382680"/>
                  <a:pt x="1542527" y="393981"/>
                  <a:pt x="1548000" y="410400"/>
                </a:cubicBezTo>
                <a:lnTo>
                  <a:pt x="1562400" y="453600"/>
                </a:lnTo>
                <a:cubicBezTo>
                  <a:pt x="1564800" y="460800"/>
                  <a:pt x="1565390" y="468885"/>
                  <a:pt x="1569600" y="475200"/>
                </a:cubicBezTo>
                <a:cubicBezTo>
                  <a:pt x="1579200" y="489600"/>
                  <a:pt x="1590660" y="502920"/>
                  <a:pt x="1598400" y="518400"/>
                </a:cubicBezTo>
                <a:cubicBezTo>
                  <a:pt x="1616670" y="554940"/>
                  <a:pt x="1603869" y="541246"/>
                  <a:pt x="1634400" y="561600"/>
                </a:cubicBezTo>
                <a:cubicBezTo>
                  <a:pt x="1639200" y="573600"/>
                  <a:pt x="1643020" y="586040"/>
                  <a:pt x="1648800" y="597600"/>
                </a:cubicBezTo>
                <a:cubicBezTo>
                  <a:pt x="1652670" y="605340"/>
                  <a:pt x="1659330" y="611460"/>
                  <a:pt x="1663200" y="619200"/>
                </a:cubicBezTo>
                <a:cubicBezTo>
                  <a:pt x="1704855" y="702510"/>
                  <a:pt x="1642541" y="602612"/>
                  <a:pt x="1706400" y="698400"/>
                </a:cubicBezTo>
                <a:cubicBezTo>
                  <a:pt x="1711200" y="705600"/>
                  <a:pt x="1714681" y="713881"/>
                  <a:pt x="1720800" y="720000"/>
                </a:cubicBezTo>
                <a:cubicBezTo>
                  <a:pt x="1750885" y="750085"/>
                  <a:pt x="1736291" y="733454"/>
                  <a:pt x="1764000" y="770400"/>
                </a:cubicBezTo>
                <a:cubicBezTo>
                  <a:pt x="1766400" y="777600"/>
                  <a:pt x="1767514" y="785366"/>
                  <a:pt x="1771200" y="792000"/>
                </a:cubicBezTo>
                <a:cubicBezTo>
                  <a:pt x="1783863" y="814793"/>
                  <a:pt x="1805420" y="842427"/>
                  <a:pt x="1821600" y="864000"/>
                </a:cubicBezTo>
                <a:cubicBezTo>
                  <a:pt x="1824000" y="873600"/>
                  <a:pt x="1824902" y="883705"/>
                  <a:pt x="1828800" y="892800"/>
                </a:cubicBezTo>
                <a:cubicBezTo>
                  <a:pt x="1836318" y="910342"/>
                  <a:pt x="1851825" y="923025"/>
                  <a:pt x="1864800" y="936000"/>
                </a:cubicBezTo>
                <a:cubicBezTo>
                  <a:pt x="1882420" y="988860"/>
                  <a:pt x="1868467" y="968467"/>
                  <a:pt x="1900800" y="1000800"/>
                </a:cubicBezTo>
                <a:cubicBezTo>
                  <a:pt x="1906656" y="1018368"/>
                  <a:pt x="1908443" y="1030043"/>
                  <a:pt x="1922400" y="1044000"/>
                </a:cubicBezTo>
                <a:cubicBezTo>
                  <a:pt x="1928519" y="1050119"/>
                  <a:pt x="1936800" y="1053600"/>
                  <a:pt x="1944000" y="1058400"/>
                </a:cubicBezTo>
                <a:cubicBezTo>
                  <a:pt x="1955396" y="1075495"/>
                  <a:pt x="1966604" y="1093171"/>
                  <a:pt x="1980000" y="1108800"/>
                </a:cubicBezTo>
                <a:cubicBezTo>
                  <a:pt x="1986627" y="1116531"/>
                  <a:pt x="1995349" y="1122363"/>
                  <a:pt x="2001600" y="1130400"/>
                </a:cubicBezTo>
                <a:cubicBezTo>
                  <a:pt x="2020047" y="1154118"/>
                  <a:pt x="2023576" y="1177341"/>
                  <a:pt x="2052000" y="1188000"/>
                </a:cubicBezTo>
                <a:cubicBezTo>
                  <a:pt x="2063458" y="1192297"/>
                  <a:pt x="2076128" y="1192232"/>
                  <a:pt x="2088000" y="1195200"/>
                </a:cubicBezTo>
                <a:cubicBezTo>
                  <a:pt x="2095363" y="1197041"/>
                  <a:pt x="2102019" y="1202039"/>
                  <a:pt x="2109600" y="1202400"/>
                </a:cubicBezTo>
                <a:cubicBezTo>
                  <a:pt x="2203125" y="1206854"/>
                  <a:pt x="2296800" y="1207200"/>
                  <a:pt x="2390400" y="1209600"/>
                </a:cubicBezTo>
                <a:cubicBezTo>
                  <a:pt x="2437167" y="1215446"/>
                  <a:pt x="2496443" y="1223783"/>
                  <a:pt x="2541600" y="1224000"/>
                </a:cubicBezTo>
                <a:lnTo>
                  <a:pt x="3945600" y="1224000"/>
                </a:lnTo>
              </a:path>
            </a:pathLst>
          </a:custGeom>
          <a:noFill/>
          <a:ln w="38100" cap="flat" cmpd="sng" algn="ctr">
            <a:solidFill>
              <a:srgbClr val="FF000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ea typeface="微软雅黑 Light" panose="020B0502040204020203" pitchFamily="34" charset="-122"/>
            </a:endParaRPr>
          </a:p>
        </p:txBody>
      </p:sp>
      <p:sp>
        <p:nvSpPr>
          <p:cNvPr id="11" name="TextBox 3">
            <a:extLst>
              <a:ext uri="{FF2B5EF4-FFF2-40B4-BE49-F238E27FC236}">
                <a16:creationId xmlns:a16="http://schemas.microsoft.com/office/drawing/2014/main" id="{7497F492-DAB2-4DF1-9983-264C769F9E47}"/>
              </a:ext>
            </a:extLst>
          </p:cNvPr>
          <p:cNvSpPr txBox="1"/>
          <p:nvPr/>
        </p:nvSpPr>
        <p:spPr>
          <a:xfrm>
            <a:off x="4080962" y="2863198"/>
            <a:ext cx="1793440" cy="646331"/>
          </a:xfrm>
          <a:prstGeom prst="rect">
            <a:avLst/>
          </a:prstGeom>
          <a:solidFill>
            <a:schemeClr val="accent4">
              <a:lumMod val="20000"/>
              <a:lumOff val="80000"/>
            </a:schemeClr>
          </a:solidFill>
        </p:spPr>
        <p:txBody>
          <a:bodyPr wrap="none" rtlCol="0">
            <a:spAutoFit/>
          </a:bodyPr>
          <a:lstStyle/>
          <a:p>
            <a:r>
              <a:rPr lang="en-US" altLang="zh-CN" sz="1800" dirty="0">
                <a:ea typeface="微软雅黑 Light" panose="020B0502040204020203" pitchFamily="34" charset="-122"/>
                <a:cs typeface="Times New Roman" pitchFamily="18" charset="0"/>
              </a:rPr>
              <a:t>output to DB file </a:t>
            </a:r>
          </a:p>
          <a:p>
            <a:r>
              <a:rPr lang="en-US" altLang="zh-CN" sz="1800" dirty="0">
                <a:ea typeface="微软雅黑 Light" panose="020B0502040204020203" pitchFamily="34" charset="-122"/>
                <a:cs typeface="Times New Roman" pitchFamily="18" charset="0"/>
              </a:rPr>
              <a:t>on disk</a:t>
            </a:r>
            <a:endParaRPr lang="zh-CN" altLang="en-US" sz="1800" dirty="0">
              <a:ea typeface="微软雅黑 Light" panose="020B0502040204020203" pitchFamily="34" charset="-122"/>
              <a:cs typeface="Times New Roman" pitchFamily="18" charset="0"/>
            </a:endParaRPr>
          </a:p>
        </p:txBody>
      </p:sp>
      <p:sp>
        <p:nvSpPr>
          <p:cNvPr id="12" name="TextBox 9">
            <a:extLst>
              <a:ext uri="{FF2B5EF4-FFF2-40B4-BE49-F238E27FC236}">
                <a16:creationId xmlns:a16="http://schemas.microsoft.com/office/drawing/2014/main" id="{7CADE10B-83FA-4D9D-83EC-0C23770706F3}"/>
              </a:ext>
            </a:extLst>
          </p:cNvPr>
          <p:cNvSpPr txBox="1"/>
          <p:nvPr/>
        </p:nvSpPr>
        <p:spPr>
          <a:xfrm>
            <a:off x="4080961" y="4959598"/>
            <a:ext cx="1740541" cy="369332"/>
          </a:xfrm>
          <a:prstGeom prst="rect">
            <a:avLst/>
          </a:prstGeom>
          <a:solidFill>
            <a:schemeClr val="accent4">
              <a:lumMod val="20000"/>
              <a:lumOff val="80000"/>
            </a:schemeClr>
          </a:solidFill>
        </p:spPr>
        <p:txBody>
          <a:bodyPr wrap="none" rtlCol="0">
            <a:spAutoFit/>
          </a:bodyPr>
          <a:lstStyle/>
          <a:p>
            <a:r>
              <a:rPr lang="en-US" altLang="zh-CN" sz="1800" dirty="0">
                <a:ea typeface="微软雅黑 Light" panose="020B0502040204020203" pitchFamily="34" charset="-122"/>
                <a:cs typeface="Times New Roman" pitchFamily="18" charset="0"/>
              </a:rPr>
              <a:t>output to DB file</a:t>
            </a:r>
            <a:endParaRPr lang="zh-CN" altLang="en-US" sz="1800" dirty="0">
              <a:ea typeface="微软雅黑 Light" panose="020B0502040204020203" pitchFamily="34" charset="-122"/>
              <a:cs typeface="Times New Roman" pitchFamily="18" charset="0"/>
            </a:endParaRPr>
          </a:p>
        </p:txBody>
      </p:sp>
      <p:sp>
        <p:nvSpPr>
          <p:cNvPr id="13" name="AutoShape 14">
            <a:hlinkClick r:id="" action="ppaction://hlinkshowjump?jump=lastslideviewed" highlightClick="1"/>
            <a:extLst>
              <a:ext uri="{FF2B5EF4-FFF2-40B4-BE49-F238E27FC236}">
                <a16:creationId xmlns:a16="http://schemas.microsoft.com/office/drawing/2014/main" id="{E5AA4EDE-A04B-4735-A081-BB34E131761C}"/>
              </a:ext>
            </a:extLst>
          </p:cNvPr>
          <p:cNvSpPr>
            <a:spLocks noChangeArrowheads="1"/>
          </p:cNvSpPr>
          <p:nvPr/>
        </p:nvSpPr>
        <p:spPr bwMode="auto">
          <a:xfrm>
            <a:off x="11690888" y="6416675"/>
            <a:ext cx="3048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AutoShape 7">
            <a:hlinkClick r:id="rId3" action="ppaction://hlinksldjump" highlightClick="1"/>
            <a:extLst>
              <a:ext uri="{FF2B5EF4-FFF2-40B4-BE49-F238E27FC236}">
                <a16:creationId xmlns:a16="http://schemas.microsoft.com/office/drawing/2014/main" id="{FD67AF28-57F0-4940-A5FE-98F35A3920A7}"/>
              </a:ext>
            </a:extLst>
          </p:cNvPr>
          <p:cNvSpPr>
            <a:spLocks noChangeArrowheads="1"/>
          </p:cNvSpPr>
          <p:nvPr/>
        </p:nvSpPr>
        <p:spPr bwMode="auto">
          <a:xfrm>
            <a:off x="10858369" y="3072063"/>
            <a:ext cx="304800" cy="2286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0553580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C8A8D68-4D14-4E07-939F-251B38CA396B}"/>
              </a:ext>
            </a:extLst>
          </p:cNvPr>
          <p:cNvSpPr>
            <a:spLocks noGrp="1"/>
          </p:cNvSpPr>
          <p:nvPr>
            <p:ph type="sldNum" sz="quarter" idx="12"/>
          </p:nvPr>
        </p:nvSpPr>
        <p:spPr/>
        <p:txBody>
          <a:bodyPr/>
          <a:lstStyle/>
          <a:p>
            <a:fld id="{47C4BD23-150C-4A56-8E66-9482A3FB2E80}" type="slidenum">
              <a:rPr lang="zh-CN" altLang="en-US" smtClean="0"/>
              <a:t>47</a:t>
            </a:fld>
            <a:endParaRPr lang="zh-CN" altLang="en-US"/>
          </a:p>
        </p:txBody>
      </p:sp>
      <p:sp>
        <p:nvSpPr>
          <p:cNvPr id="4" name="日期占位符 3">
            <a:extLst>
              <a:ext uri="{FF2B5EF4-FFF2-40B4-BE49-F238E27FC236}">
                <a16:creationId xmlns:a16="http://schemas.microsoft.com/office/drawing/2014/main" id="{F5D9F5F1-E24F-4EF6-B91D-4CCF6E56762F}"/>
              </a:ext>
            </a:extLst>
          </p:cNvPr>
          <p:cNvSpPr>
            <a:spLocks noGrp="1"/>
          </p:cNvSpPr>
          <p:nvPr>
            <p:ph type="dt" sz="half" idx="10"/>
          </p:nvPr>
        </p:nvSpPr>
        <p:spPr/>
        <p:txBody>
          <a:bodyPr/>
          <a:lstStyle/>
          <a:p>
            <a:fld id="{F7CB520A-D435-46AD-8F9B-545618D14B79}" type="datetime1">
              <a:rPr lang="zh-CN" altLang="en-US" smtClean="0"/>
              <a:t>2021/12/13</a:t>
            </a:fld>
            <a:endParaRPr lang="zh-CN" altLang="en-US" dirty="0"/>
          </a:p>
        </p:txBody>
      </p:sp>
      <p:sp>
        <p:nvSpPr>
          <p:cNvPr id="5" name="Text Box 2">
            <a:extLst>
              <a:ext uri="{FF2B5EF4-FFF2-40B4-BE49-F238E27FC236}">
                <a16:creationId xmlns:a16="http://schemas.microsoft.com/office/drawing/2014/main" id="{20B6EF53-C664-480A-B5F9-7E79511355F8}"/>
              </a:ext>
            </a:extLst>
          </p:cNvPr>
          <p:cNvSpPr txBox="1">
            <a:spLocks noChangeArrowheads="1"/>
          </p:cNvSpPr>
          <p:nvPr/>
        </p:nvSpPr>
        <p:spPr bwMode="auto">
          <a:xfrm>
            <a:off x="717980" y="394186"/>
            <a:ext cx="1598515"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latin typeface="+mn-lt"/>
              </a:rPr>
              <a:t>T1:</a:t>
            </a:r>
          </a:p>
          <a:p>
            <a:pPr eaLnBrk="1" hangingPunct="1"/>
            <a:endParaRPr kumimoji="0" lang="en-US" altLang="zh-CN">
              <a:latin typeface="+mn-lt"/>
            </a:endParaRPr>
          </a:p>
          <a:p>
            <a:pPr eaLnBrk="1" hangingPunct="1"/>
            <a:r>
              <a:rPr kumimoji="0" lang="en-US" altLang="zh-CN">
                <a:latin typeface="+mn-lt"/>
              </a:rPr>
              <a:t>read(A1)</a:t>
            </a:r>
          </a:p>
          <a:p>
            <a:pPr eaLnBrk="1" hangingPunct="1"/>
            <a:r>
              <a:rPr kumimoji="0" lang="en-US" altLang="zh-CN">
                <a:latin typeface="+mn-lt"/>
              </a:rPr>
              <a:t>A1:= A1-50</a:t>
            </a:r>
          </a:p>
          <a:p>
            <a:pPr eaLnBrk="1" hangingPunct="1"/>
            <a:r>
              <a:rPr kumimoji="0" lang="en-US" altLang="zh-CN" b="1">
                <a:latin typeface="+mn-lt"/>
              </a:rPr>
              <a:t>write</a:t>
            </a:r>
            <a:r>
              <a:rPr kumimoji="0" lang="en-US" altLang="zh-CN">
                <a:latin typeface="+mn-lt"/>
              </a:rPr>
              <a:t>(A1)</a:t>
            </a:r>
          </a:p>
          <a:p>
            <a:pPr eaLnBrk="1" hangingPunct="1"/>
            <a:endParaRPr kumimoji="0" lang="en-US" altLang="zh-CN">
              <a:latin typeface="+mn-lt"/>
            </a:endParaRPr>
          </a:p>
          <a:p>
            <a:pPr eaLnBrk="1" hangingPunct="1"/>
            <a:endParaRPr kumimoji="0" lang="en-US" altLang="zh-CN">
              <a:latin typeface="+mn-lt"/>
            </a:endParaRPr>
          </a:p>
          <a:p>
            <a:pPr eaLnBrk="1" hangingPunct="1"/>
            <a:endParaRPr kumimoji="0" lang="en-US" altLang="zh-CN">
              <a:latin typeface="+mn-lt"/>
            </a:endParaRPr>
          </a:p>
          <a:p>
            <a:pPr eaLnBrk="1" hangingPunct="1"/>
            <a:endParaRPr kumimoji="0" lang="en-US" altLang="zh-CN">
              <a:latin typeface="+mn-lt"/>
            </a:endParaRPr>
          </a:p>
          <a:p>
            <a:pPr eaLnBrk="1" hangingPunct="1"/>
            <a:r>
              <a:rPr kumimoji="0" lang="en-US" altLang="zh-CN">
                <a:latin typeface="+mn-lt"/>
              </a:rPr>
              <a:t>read (B1)</a:t>
            </a:r>
          </a:p>
          <a:p>
            <a:pPr eaLnBrk="1" hangingPunct="1"/>
            <a:r>
              <a:rPr kumimoji="0" lang="en-US" altLang="zh-CN">
                <a:latin typeface="+mn-lt"/>
              </a:rPr>
              <a:t>B1:= B1+50</a:t>
            </a:r>
          </a:p>
          <a:p>
            <a:pPr eaLnBrk="1" hangingPunct="1"/>
            <a:r>
              <a:rPr kumimoji="0" lang="en-US" altLang="zh-CN" b="1">
                <a:latin typeface="+mn-lt"/>
              </a:rPr>
              <a:t>write</a:t>
            </a:r>
            <a:r>
              <a:rPr kumimoji="0" lang="en-US" altLang="zh-CN">
                <a:latin typeface="+mn-lt"/>
              </a:rPr>
              <a:t>(B1)</a:t>
            </a:r>
          </a:p>
        </p:txBody>
      </p:sp>
      <p:sp>
        <p:nvSpPr>
          <p:cNvPr id="6" name="Text Box 3">
            <a:extLst>
              <a:ext uri="{FF2B5EF4-FFF2-40B4-BE49-F238E27FC236}">
                <a16:creationId xmlns:a16="http://schemas.microsoft.com/office/drawing/2014/main" id="{A6F4EAD1-F114-4813-9108-7A1499C3F9F2}"/>
              </a:ext>
            </a:extLst>
          </p:cNvPr>
          <p:cNvSpPr txBox="1">
            <a:spLocks noChangeArrowheads="1"/>
          </p:cNvSpPr>
          <p:nvPr/>
        </p:nvSpPr>
        <p:spPr bwMode="auto">
          <a:xfrm>
            <a:off x="2086405" y="2265848"/>
            <a:ext cx="2085699"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latin typeface="+mn-lt"/>
              </a:rPr>
              <a:t>read (A2) =950</a:t>
            </a:r>
          </a:p>
          <a:p>
            <a:pPr eaLnBrk="1" hangingPunct="1"/>
            <a:r>
              <a:rPr kumimoji="0" lang="en-US" altLang="zh-CN">
                <a:latin typeface="+mn-lt"/>
              </a:rPr>
              <a:t>temp:= A2*0.1</a:t>
            </a:r>
          </a:p>
          <a:p>
            <a:pPr eaLnBrk="1" hangingPunct="1"/>
            <a:r>
              <a:rPr kumimoji="0" lang="en-US" altLang="zh-CN">
                <a:latin typeface="+mn-lt"/>
              </a:rPr>
              <a:t>A2 := A2- temp</a:t>
            </a:r>
          </a:p>
          <a:p>
            <a:pPr eaLnBrk="1" hangingPunct="1"/>
            <a:r>
              <a:rPr kumimoji="0" lang="en-US" altLang="zh-CN" b="1">
                <a:latin typeface="+mn-lt"/>
              </a:rPr>
              <a:t>write</a:t>
            </a:r>
            <a:r>
              <a:rPr kumimoji="0" lang="en-US" altLang="zh-CN">
                <a:latin typeface="+mn-lt"/>
              </a:rPr>
              <a:t>(A2)</a:t>
            </a:r>
          </a:p>
          <a:p>
            <a:pPr eaLnBrk="1" hangingPunct="1"/>
            <a:endParaRPr kumimoji="0" lang="en-US" altLang="zh-CN">
              <a:latin typeface="+mn-lt"/>
            </a:endParaRPr>
          </a:p>
          <a:p>
            <a:pPr eaLnBrk="1" hangingPunct="1"/>
            <a:endParaRPr kumimoji="0" lang="en-US" altLang="zh-CN">
              <a:latin typeface="+mn-lt"/>
            </a:endParaRPr>
          </a:p>
          <a:p>
            <a:pPr eaLnBrk="1" hangingPunct="1"/>
            <a:endParaRPr kumimoji="0" lang="en-US" altLang="zh-CN">
              <a:latin typeface="+mn-lt"/>
            </a:endParaRPr>
          </a:p>
          <a:p>
            <a:pPr eaLnBrk="1" hangingPunct="1"/>
            <a:r>
              <a:rPr kumimoji="0" lang="en-US" altLang="zh-CN">
                <a:latin typeface="+mn-lt"/>
              </a:rPr>
              <a:t>read (B2)</a:t>
            </a:r>
          </a:p>
          <a:p>
            <a:pPr eaLnBrk="1" hangingPunct="1"/>
            <a:r>
              <a:rPr kumimoji="0" lang="en-US" altLang="zh-CN">
                <a:latin typeface="+mn-lt"/>
              </a:rPr>
              <a:t>B2:= B2 + temp</a:t>
            </a:r>
          </a:p>
          <a:p>
            <a:pPr eaLnBrk="1" hangingPunct="1"/>
            <a:r>
              <a:rPr kumimoji="0" lang="en-US" altLang="zh-CN" b="1">
                <a:latin typeface="+mn-lt"/>
              </a:rPr>
              <a:t>write</a:t>
            </a:r>
            <a:r>
              <a:rPr kumimoji="0" lang="en-US" altLang="zh-CN">
                <a:latin typeface="+mn-lt"/>
              </a:rPr>
              <a:t>(B2)</a:t>
            </a:r>
          </a:p>
        </p:txBody>
      </p:sp>
      <p:sp>
        <p:nvSpPr>
          <p:cNvPr id="7" name="Text Box 4">
            <a:extLst>
              <a:ext uri="{FF2B5EF4-FFF2-40B4-BE49-F238E27FC236}">
                <a16:creationId xmlns:a16="http://schemas.microsoft.com/office/drawing/2014/main" id="{27214F5C-D9AE-4A46-8636-BA52DA2F4ABB}"/>
              </a:ext>
            </a:extLst>
          </p:cNvPr>
          <p:cNvSpPr txBox="1">
            <a:spLocks noChangeArrowheads="1"/>
          </p:cNvSpPr>
          <p:nvPr/>
        </p:nvSpPr>
        <p:spPr bwMode="auto">
          <a:xfrm>
            <a:off x="2302305" y="394186"/>
            <a:ext cx="7416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latin typeface="+mn-lt"/>
              </a:rPr>
              <a:t>  T2                     account-A DB file</a:t>
            </a:r>
            <a:r>
              <a:rPr kumimoji="0" lang="en-US" altLang="zh-CN" sz="2000">
                <a:latin typeface="+mn-lt"/>
              </a:rPr>
              <a:t>    </a:t>
            </a:r>
            <a:r>
              <a:rPr kumimoji="0" lang="en-US" altLang="zh-CN">
                <a:latin typeface="+mn-lt"/>
              </a:rPr>
              <a:t>account-B DB file</a:t>
            </a:r>
          </a:p>
          <a:p>
            <a:pPr eaLnBrk="1" hangingPunct="1"/>
            <a:r>
              <a:rPr kumimoji="0" lang="en-US" altLang="zh-CN">
                <a:latin typeface="+mn-lt"/>
              </a:rPr>
              <a:t>                                  </a:t>
            </a:r>
            <a:r>
              <a:rPr kumimoji="0" lang="en-US" altLang="zh-CN">
                <a:solidFill>
                  <a:srgbClr val="FF0000"/>
                </a:solidFill>
                <a:latin typeface="+mn-lt"/>
              </a:rPr>
              <a:t>$1000                    $2000</a:t>
            </a:r>
          </a:p>
        </p:txBody>
      </p:sp>
      <p:sp>
        <p:nvSpPr>
          <p:cNvPr id="8" name="Text Box 5">
            <a:extLst>
              <a:ext uri="{FF2B5EF4-FFF2-40B4-BE49-F238E27FC236}">
                <a16:creationId xmlns:a16="http://schemas.microsoft.com/office/drawing/2014/main" id="{67378C04-50F3-46F1-8F56-72C39487852E}"/>
              </a:ext>
            </a:extLst>
          </p:cNvPr>
          <p:cNvSpPr txBox="1">
            <a:spLocks noChangeArrowheads="1"/>
          </p:cNvSpPr>
          <p:nvPr/>
        </p:nvSpPr>
        <p:spPr bwMode="auto">
          <a:xfrm>
            <a:off x="4573754" y="1185217"/>
            <a:ext cx="114788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dirty="0">
                <a:latin typeface="+mn-lt"/>
              </a:rPr>
              <a:t>$1000</a:t>
            </a:r>
          </a:p>
          <a:p>
            <a:pPr eaLnBrk="1" hangingPunct="1"/>
            <a:r>
              <a:rPr kumimoji="0" lang="en-US" altLang="zh-CN" dirty="0">
                <a:solidFill>
                  <a:srgbClr val="2D0EE4"/>
                </a:solidFill>
                <a:latin typeface="+mn-lt"/>
              </a:rPr>
              <a:t>$1000</a:t>
            </a:r>
          </a:p>
          <a:p>
            <a:pPr eaLnBrk="1" hangingPunct="1"/>
            <a:r>
              <a:rPr kumimoji="0" lang="en-US" altLang="zh-CN" dirty="0">
                <a:latin typeface="+mn-lt"/>
              </a:rPr>
              <a:t>$950</a:t>
            </a:r>
          </a:p>
          <a:p>
            <a:pPr eaLnBrk="1" hangingPunct="1"/>
            <a:endParaRPr kumimoji="0" lang="en-US" altLang="zh-CN" dirty="0">
              <a:latin typeface="+mn-lt"/>
            </a:endParaRPr>
          </a:p>
          <a:p>
            <a:pPr eaLnBrk="1" hangingPunct="1"/>
            <a:endParaRPr kumimoji="0" lang="en-US" altLang="zh-CN" dirty="0">
              <a:latin typeface="+mn-lt"/>
            </a:endParaRPr>
          </a:p>
          <a:p>
            <a:pPr eaLnBrk="1" hangingPunct="1"/>
            <a:r>
              <a:rPr kumimoji="0" lang="en-US" altLang="zh-CN" dirty="0">
                <a:solidFill>
                  <a:srgbClr val="2D0EE4"/>
                </a:solidFill>
                <a:latin typeface="+mn-lt"/>
              </a:rPr>
              <a:t>$950</a:t>
            </a:r>
          </a:p>
          <a:p>
            <a:pPr eaLnBrk="1" hangingPunct="1"/>
            <a:r>
              <a:rPr kumimoji="0" lang="en-US" altLang="zh-CN" b="1" dirty="0">
                <a:solidFill>
                  <a:srgbClr val="FF0000"/>
                </a:solidFill>
                <a:latin typeface="+mn-lt"/>
              </a:rPr>
              <a:t>$855</a:t>
            </a:r>
          </a:p>
        </p:txBody>
      </p:sp>
      <p:sp>
        <p:nvSpPr>
          <p:cNvPr id="9" name="Text Box 6">
            <a:extLst>
              <a:ext uri="{FF2B5EF4-FFF2-40B4-BE49-F238E27FC236}">
                <a16:creationId xmlns:a16="http://schemas.microsoft.com/office/drawing/2014/main" id="{99354F45-EB03-449A-AD0D-D79257E5C393}"/>
              </a:ext>
            </a:extLst>
          </p:cNvPr>
          <p:cNvSpPr txBox="1">
            <a:spLocks noChangeArrowheads="1"/>
          </p:cNvSpPr>
          <p:nvPr/>
        </p:nvSpPr>
        <p:spPr bwMode="auto">
          <a:xfrm>
            <a:off x="7271180" y="1041886"/>
            <a:ext cx="124460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endParaRPr kumimoji="0" lang="zh-CN" altLang="en-US" dirty="0">
              <a:latin typeface="+mn-lt"/>
            </a:endParaRPr>
          </a:p>
          <a:p>
            <a:pPr eaLnBrk="1" hangingPunct="1"/>
            <a:endParaRPr kumimoji="0" lang="zh-CN" altLang="en-US" dirty="0">
              <a:latin typeface="+mn-lt"/>
            </a:endParaRPr>
          </a:p>
          <a:p>
            <a:pPr eaLnBrk="1" hangingPunct="1"/>
            <a:endParaRPr kumimoji="0" lang="zh-CN" altLang="en-US" dirty="0">
              <a:latin typeface="+mn-lt"/>
            </a:endParaRPr>
          </a:p>
          <a:p>
            <a:pPr eaLnBrk="1" hangingPunct="1"/>
            <a:endParaRPr kumimoji="0" lang="en-US" altLang="zh-CN" dirty="0">
              <a:latin typeface="+mn-lt"/>
            </a:endParaRPr>
          </a:p>
          <a:p>
            <a:pPr eaLnBrk="1" hangingPunct="1"/>
            <a:endParaRPr kumimoji="0" lang="en-US" altLang="zh-CN" dirty="0">
              <a:latin typeface="+mn-lt"/>
            </a:endParaRPr>
          </a:p>
          <a:p>
            <a:pPr eaLnBrk="1" hangingPunct="1"/>
            <a:endParaRPr kumimoji="0" lang="en-US" altLang="zh-CN" dirty="0">
              <a:latin typeface="+mn-lt"/>
            </a:endParaRPr>
          </a:p>
          <a:p>
            <a:pPr eaLnBrk="1" hangingPunct="1"/>
            <a:endParaRPr kumimoji="0" lang="en-US" altLang="zh-CN" dirty="0">
              <a:latin typeface="+mn-lt"/>
            </a:endParaRPr>
          </a:p>
          <a:p>
            <a:pPr eaLnBrk="1" hangingPunct="1"/>
            <a:r>
              <a:rPr kumimoji="0" lang="en-US" altLang="zh-CN" dirty="0">
                <a:latin typeface="+mn-lt"/>
              </a:rPr>
              <a:t>$2000</a:t>
            </a:r>
          </a:p>
          <a:p>
            <a:pPr eaLnBrk="1" hangingPunct="1"/>
            <a:r>
              <a:rPr kumimoji="0" lang="en-US" altLang="zh-CN" dirty="0">
                <a:solidFill>
                  <a:srgbClr val="2D0EE4"/>
                </a:solidFill>
                <a:latin typeface="+mn-lt"/>
              </a:rPr>
              <a:t>$2000</a:t>
            </a:r>
          </a:p>
          <a:p>
            <a:pPr eaLnBrk="1" hangingPunct="1"/>
            <a:r>
              <a:rPr kumimoji="0" lang="en-US" altLang="zh-CN" dirty="0">
                <a:latin typeface="+mn-lt"/>
              </a:rPr>
              <a:t>$2050</a:t>
            </a:r>
          </a:p>
          <a:p>
            <a:pPr eaLnBrk="1" hangingPunct="1"/>
            <a:endParaRPr kumimoji="0" lang="en-US" altLang="zh-CN" dirty="0">
              <a:latin typeface="+mn-lt"/>
            </a:endParaRPr>
          </a:p>
          <a:p>
            <a:pPr eaLnBrk="1" hangingPunct="1"/>
            <a:r>
              <a:rPr kumimoji="0" lang="en-US" altLang="zh-CN" dirty="0">
                <a:latin typeface="+mn-lt"/>
              </a:rPr>
              <a:t>$2050</a:t>
            </a:r>
          </a:p>
          <a:p>
            <a:pPr eaLnBrk="1" hangingPunct="1"/>
            <a:r>
              <a:rPr kumimoji="0" lang="en-US" altLang="zh-CN" b="1" dirty="0">
                <a:solidFill>
                  <a:srgbClr val="FF0000"/>
                </a:solidFill>
                <a:latin typeface="+mn-lt"/>
              </a:rPr>
              <a:t>$2145</a:t>
            </a:r>
          </a:p>
        </p:txBody>
      </p:sp>
      <p:sp>
        <p:nvSpPr>
          <p:cNvPr id="10" name="Text Box 7">
            <a:extLst>
              <a:ext uri="{FF2B5EF4-FFF2-40B4-BE49-F238E27FC236}">
                <a16:creationId xmlns:a16="http://schemas.microsoft.com/office/drawing/2014/main" id="{76537CBE-4B19-4977-864D-3F7C3DEF9B81}"/>
              </a:ext>
            </a:extLst>
          </p:cNvPr>
          <p:cNvSpPr txBox="1">
            <a:spLocks noChangeArrowheads="1"/>
          </p:cNvSpPr>
          <p:nvPr/>
        </p:nvSpPr>
        <p:spPr bwMode="auto">
          <a:xfrm>
            <a:off x="1321230" y="6072673"/>
            <a:ext cx="6415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dirty="0">
                <a:latin typeface="+mn-lt"/>
              </a:rPr>
              <a:t>temp=95 ,  final ( A + B ) = $855 + $2145 = </a:t>
            </a:r>
            <a:r>
              <a:rPr kumimoji="0" lang="en-US" altLang="zh-CN" dirty="0">
                <a:solidFill>
                  <a:srgbClr val="FF0000"/>
                </a:solidFill>
                <a:latin typeface="+mn-lt"/>
              </a:rPr>
              <a:t>$3000</a:t>
            </a:r>
          </a:p>
        </p:txBody>
      </p:sp>
      <p:sp>
        <p:nvSpPr>
          <p:cNvPr id="11" name="Text Box 8">
            <a:extLst>
              <a:ext uri="{FF2B5EF4-FFF2-40B4-BE49-F238E27FC236}">
                <a16:creationId xmlns:a16="http://schemas.microsoft.com/office/drawing/2014/main" id="{6A9E4E62-91B7-4450-A83A-A8AC658904F2}"/>
              </a:ext>
            </a:extLst>
          </p:cNvPr>
          <p:cNvSpPr txBox="1">
            <a:spLocks noChangeArrowheads="1"/>
          </p:cNvSpPr>
          <p:nvPr/>
        </p:nvSpPr>
        <p:spPr bwMode="auto">
          <a:xfrm>
            <a:off x="178230" y="205273"/>
            <a:ext cx="5709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b="1">
                <a:solidFill>
                  <a:srgbClr val="FF0000"/>
                </a:solidFill>
                <a:latin typeface="+mn-lt"/>
              </a:rPr>
              <a:t>S3:</a:t>
            </a:r>
          </a:p>
        </p:txBody>
      </p:sp>
      <p:sp>
        <p:nvSpPr>
          <p:cNvPr id="12" name="AutoShape 9">
            <a:extLst>
              <a:ext uri="{FF2B5EF4-FFF2-40B4-BE49-F238E27FC236}">
                <a16:creationId xmlns:a16="http://schemas.microsoft.com/office/drawing/2014/main" id="{3F87BEDC-D2E6-4003-8B86-E01C57A5E6D4}"/>
              </a:ext>
            </a:extLst>
          </p:cNvPr>
          <p:cNvSpPr>
            <a:spLocks/>
          </p:cNvSpPr>
          <p:nvPr/>
        </p:nvSpPr>
        <p:spPr bwMode="auto">
          <a:xfrm>
            <a:off x="483030" y="1348273"/>
            <a:ext cx="228600" cy="762000"/>
          </a:xfrm>
          <a:prstGeom prst="leftBrace">
            <a:avLst>
              <a:gd name="adj1" fmla="val 2777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AutoShape 10">
            <a:extLst>
              <a:ext uri="{FF2B5EF4-FFF2-40B4-BE49-F238E27FC236}">
                <a16:creationId xmlns:a16="http://schemas.microsoft.com/office/drawing/2014/main" id="{B5F87CE5-FB3D-4FC5-99B0-8B48D77C8D30}"/>
              </a:ext>
            </a:extLst>
          </p:cNvPr>
          <p:cNvSpPr>
            <a:spLocks/>
          </p:cNvSpPr>
          <p:nvPr/>
        </p:nvSpPr>
        <p:spPr bwMode="auto">
          <a:xfrm>
            <a:off x="483030" y="3862873"/>
            <a:ext cx="228600" cy="762000"/>
          </a:xfrm>
          <a:prstGeom prst="leftBrace">
            <a:avLst>
              <a:gd name="adj1" fmla="val 2777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utoShape 11">
            <a:extLst>
              <a:ext uri="{FF2B5EF4-FFF2-40B4-BE49-F238E27FC236}">
                <a16:creationId xmlns:a16="http://schemas.microsoft.com/office/drawing/2014/main" id="{6DE1E2F9-92A1-417E-B8AA-674EE9981EB8}"/>
              </a:ext>
            </a:extLst>
          </p:cNvPr>
          <p:cNvSpPr>
            <a:spLocks/>
          </p:cNvSpPr>
          <p:nvPr/>
        </p:nvSpPr>
        <p:spPr bwMode="auto">
          <a:xfrm>
            <a:off x="1778430" y="2491273"/>
            <a:ext cx="304800" cy="1066800"/>
          </a:xfrm>
          <a:prstGeom prst="leftBrace">
            <a:avLst>
              <a:gd name="adj1" fmla="val 291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AutoShape 12">
            <a:extLst>
              <a:ext uri="{FF2B5EF4-FFF2-40B4-BE49-F238E27FC236}">
                <a16:creationId xmlns:a16="http://schemas.microsoft.com/office/drawing/2014/main" id="{C83A4691-8434-46B8-AAAF-65F8C617B16A}"/>
              </a:ext>
            </a:extLst>
          </p:cNvPr>
          <p:cNvSpPr>
            <a:spLocks/>
          </p:cNvSpPr>
          <p:nvPr/>
        </p:nvSpPr>
        <p:spPr bwMode="auto">
          <a:xfrm>
            <a:off x="1854630" y="5005873"/>
            <a:ext cx="228600" cy="838200"/>
          </a:xfrm>
          <a:prstGeom prst="leftBrace">
            <a:avLst>
              <a:gd name="adj1" fmla="val 3055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13">
            <a:extLst>
              <a:ext uri="{FF2B5EF4-FFF2-40B4-BE49-F238E27FC236}">
                <a16:creationId xmlns:a16="http://schemas.microsoft.com/office/drawing/2014/main" id="{7DD3430D-37BD-4269-B9F8-F0ECE616A44B}"/>
              </a:ext>
            </a:extLst>
          </p:cNvPr>
          <p:cNvSpPr txBox="1">
            <a:spLocks noChangeArrowheads="1"/>
          </p:cNvSpPr>
          <p:nvPr/>
        </p:nvSpPr>
        <p:spPr bwMode="auto">
          <a:xfrm>
            <a:off x="8892919" y="2749360"/>
            <a:ext cx="310276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Fig.17.0.8  Analysis of concurrent schedule S3</a:t>
            </a:r>
            <a:endParaRPr lang="zh-CN" altLang="en-US" dirty="0">
              <a:latin typeface="+mn-lt"/>
            </a:endParaRPr>
          </a:p>
        </p:txBody>
      </p:sp>
      <p:sp>
        <p:nvSpPr>
          <p:cNvPr id="17" name="AutoShape 14">
            <a:hlinkClick r:id="" action="ppaction://hlinkshowjump?jump=lastslideviewed" highlightClick="1"/>
            <a:extLst>
              <a:ext uri="{FF2B5EF4-FFF2-40B4-BE49-F238E27FC236}">
                <a16:creationId xmlns:a16="http://schemas.microsoft.com/office/drawing/2014/main" id="{376C4ED8-9C3B-473B-A1A3-6F96B0702A17}"/>
              </a:ext>
            </a:extLst>
          </p:cNvPr>
          <p:cNvSpPr>
            <a:spLocks noChangeArrowheads="1"/>
          </p:cNvSpPr>
          <p:nvPr/>
        </p:nvSpPr>
        <p:spPr bwMode="auto">
          <a:xfrm>
            <a:off x="11667248" y="6189723"/>
            <a:ext cx="3048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 name="Group 15">
            <a:extLst>
              <a:ext uri="{FF2B5EF4-FFF2-40B4-BE49-F238E27FC236}">
                <a16:creationId xmlns:a16="http://schemas.microsoft.com/office/drawing/2014/main" id="{CF1FCDB9-9D1C-41AD-BAD8-64FEB20837A6}"/>
              </a:ext>
            </a:extLst>
          </p:cNvPr>
          <p:cNvGrpSpPr>
            <a:grpSpLocks/>
          </p:cNvGrpSpPr>
          <p:nvPr/>
        </p:nvGrpSpPr>
        <p:grpSpPr bwMode="auto">
          <a:xfrm>
            <a:off x="8103034" y="891073"/>
            <a:ext cx="996951" cy="5414963"/>
            <a:chOff x="4992" y="432"/>
            <a:chExt cx="628" cy="3411"/>
          </a:xfrm>
        </p:grpSpPr>
        <p:sp>
          <p:nvSpPr>
            <p:cNvPr id="19" name="Line 16">
              <a:extLst>
                <a:ext uri="{FF2B5EF4-FFF2-40B4-BE49-F238E27FC236}">
                  <a16:creationId xmlns:a16="http://schemas.microsoft.com/office/drawing/2014/main" id="{B57B8B64-0661-4331-971F-040B4ED38ECD}"/>
                </a:ext>
              </a:extLst>
            </p:cNvPr>
            <p:cNvSpPr>
              <a:spLocks noChangeShapeType="1"/>
            </p:cNvSpPr>
            <p:nvPr/>
          </p:nvSpPr>
          <p:spPr bwMode="auto">
            <a:xfrm>
              <a:off x="5280" y="432"/>
              <a:ext cx="0" cy="316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Text Box 17">
              <a:extLst>
                <a:ext uri="{FF2B5EF4-FFF2-40B4-BE49-F238E27FC236}">
                  <a16:creationId xmlns:a16="http://schemas.microsoft.com/office/drawing/2014/main" id="{509D554D-6D6F-4FF9-BBFF-4D3E2AA63C5E}"/>
                </a:ext>
              </a:extLst>
            </p:cNvPr>
            <p:cNvSpPr txBox="1">
              <a:spLocks noChangeArrowheads="1"/>
            </p:cNvSpPr>
            <p:nvPr/>
          </p:nvSpPr>
          <p:spPr bwMode="auto">
            <a:xfrm>
              <a:off x="4992" y="3552"/>
              <a:ext cx="62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rPr>
                <a:t> </a:t>
              </a:r>
              <a:r>
                <a:rPr lang="en-US" altLang="zh-CN">
                  <a:latin typeface="+mn-lt"/>
                </a:rPr>
                <a:t>time t</a:t>
              </a:r>
            </a:p>
          </p:txBody>
        </p:sp>
      </p:grpSp>
    </p:spTree>
    <p:extLst>
      <p:ext uri="{BB962C8B-B14F-4D97-AF65-F5344CB8AC3E}">
        <p14:creationId xmlns:p14="http://schemas.microsoft.com/office/powerpoint/2010/main" val="23974734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501A37-10B6-4972-8CE6-E92FD9E84606}"/>
              </a:ext>
            </a:extLst>
          </p:cNvPr>
          <p:cNvSpPr>
            <a:spLocks noGrp="1"/>
          </p:cNvSpPr>
          <p:nvPr>
            <p:ph type="sldNum" sz="quarter" idx="12"/>
          </p:nvPr>
        </p:nvSpPr>
        <p:spPr/>
        <p:txBody>
          <a:bodyPr/>
          <a:lstStyle/>
          <a:p>
            <a:fld id="{47C4BD23-150C-4A56-8E66-9482A3FB2E80}" type="slidenum">
              <a:rPr lang="zh-CN" altLang="en-US" smtClean="0"/>
              <a:t>48</a:t>
            </a:fld>
            <a:endParaRPr lang="zh-CN" altLang="en-US"/>
          </a:p>
        </p:txBody>
      </p:sp>
      <p:sp>
        <p:nvSpPr>
          <p:cNvPr id="4" name="日期占位符 3">
            <a:extLst>
              <a:ext uri="{FF2B5EF4-FFF2-40B4-BE49-F238E27FC236}">
                <a16:creationId xmlns:a16="http://schemas.microsoft.com/office/drawing/2014/main" id="{59A46E4F-1702-463F-8633-E858CEEFD399}"/>
              </a:ext>
            </a:extLst>
          </p:cNvPr>
          <p:cNvSpPr>
            <a:spLocks noGrp="1"/>
          </p:cNvSpPr>
          <p:nvPr>
            <p:ph type="dt" sz="half" idx="10"/>
          </p:nvPr>
        </p:nvSpPr>
        <p:spPr/>
        <p:txBody>
          <a:bodyPr/>
          <a:lstStyle/>
          <a:p>
            <a:fld id="{45F4C6F0-95FB-4657-9E1C-62BDA5434ACC}" type="datetime1">
              <a:rPr lang="zh-CN" altLang="en-US" smtClean="0"/>
              <a:t>2021/12/13</a:t>
            </a:fld>
            <a:endParaRPr lang="zh-CN" altLang="en-US" dirty="0"/>
          </a:p>
        </p:txBody>
      </p:sp>
      <p:sp>
        <p:nvSpPr>
          <p:cNvPr id="5" name="Text Box 3">
            <a:extLst>
              <a:ext uri="{FF2B5EF4-FFF2-40B4-BE49-F238E27FC236}">
                <a16:creationId xmlns:a16="http://schemas.microsoft.com/office/drawing/2014/main" id="{46031130-5525-4747-829B-1E8A8A53B3D0}"/>
              </a:ext>
            </a:extLst>
          </p:cNvPr>
          <p:cNvSpPr txBox="1">
            <a:spLocks noChangeArrowheads="1"/>
          </p:cNvSpPr>
          <p:nvPr/>
        </p:nvSpPr>
        <p:spPr bwMode="auto">
          <a:xfrm>
            <a:off x="2409650" y="6161515"/>
            <a:ext cx="30006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Fig.17.5 Concurrent S4</a:t>
            </a:r>
            <a:endParaRPr lang="zh-CN" altLang="en-US" dirty="0">
              <a:latin typeface="+mn-lt"/>
            </a:endParaRPr>
          </a:p>
        </p:txBody>
      </p:sp>
      <p:sp>
        <p:nvSpPr>
          <p:cNvPr id="6" name="Text Box 5">
            <a:extLst>
              <a:ext uri="{FF2B5EF4-FFF2-40B4-BE49-F238E27FC236}">
                <a16:creationId xmlns:a16="http://schemas.microsoft.com/office/drawing/2014/main" id="{6B245BF1-C69C-438B-976C-D1B0FBFE1DAA}"/>
              </a:ext>
            </a:extLst>
          </p:cNvPr>
          <p:cNvSpPr txBox="1">
            <a:spLocks noChangeArrowheads="1"/>
          </p:cNvSpPr>
          <p:nvPr/>
        </p:nvSpPr>
        <p:spPr bwMode="auto">
          <a:xfrm>
            <a:off x="5588430" y="3327109"/>
            <a:ext cx="3429000"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kumimoji="1" sz="2400">
                <a:solidFill>
                  <a:schemeClr val="tx1"/>
                </a:solidFill>
                <a:latin typeface="Tahoma" pitchFamily="34" charset="0"/>
                <a:ea typeface="宋体" pitchFamily="2" charset="-122"/>
              </a:defRPr>
            </a:lvl1pPr>
            <a:lvl2pPr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lvl="1" eaLnBrk="1" hangingPunct="1">
              <a:lnSpc>
                <a:spcPct val="90000"/>
              </a:lnSpc>
              <a:spcBef>
                <a:spcPct val="20000"/>
              </a:spcBef>
              <a:buClr>
                <a:schemeClr val="hlink"/>
              </a:buClr>
              <a:buSzPct val="55000"/>
              <a:buFont typeface="Wingdings" pitchFamily="2" charset="2"/>
              <a:buChar char="n"/>
            </a:pPr>
            <a:endParaRPr lang="en-US" altLang="zh-CN" dirty="0">
              <a:latin typeface="+mn-lt"/>
            </a:endParaRPr>
          </a:p>
          <a:p>
            <a:pPr lvl="1" eaLnBrk="1" hangingPunct="1">
              <a:lnSpc>
                <a:spcPct val="110000"/>
              </a:lnSpc>
              <a:spcBef>
                <a:spcPct val="20000"/>
              </a:spcBef>
              <a:buClr>
                <a:schemeClr val="hlink"/>
              </a:buClr>
              <a:buSzPct val="55000"/>
              <a:buFont typeface="Wingdings" pitchFamily="2" charset="2"/>
              <a:buNone/>
            </a:pPr>
            <a:r>
              <a:rPr lang="en-US" altLang="zh-CN" dirty="0">
                <a:latin typeface="+mn-lt"/>
              </a:rPr>
              <a:t>Final results: </a:t>
            </a:r>
          </a:p>
          <a:p>
            <a:pPr lvl="1" eaLnBrk="1" hangingPunct="1">
              <a:lnSpc>
                <a:spcPct val="110000"/>
              </a:lnSpc>
              <a:spcBef>
                <a:spcPct val="20000"/>
              </a:spcBef>
              <a:buClr>
                <a:schemeClr val="hlink"/>
              </a:buClr>
              <a:buSzPct val="55000"/>
              <a:buFont typeface="Wingdings" pitchFamily="2" charset="2"/>
              <a:buNone/>
            </a:pPr>
            <a:r>
              <a:rPr lang="en-US" altLang="zh-CN" dirty="0">
                <a:latin typeface="+mn-lt"/>
              </a:rPr>
              <a:t>A=$950,  B=$2100</a:t>
            </a:r>
          </a:p>
          <a:p>
            <a:pPr lvl="1" eaLnBrk="1" hangingPunct="1">
              <a:lnSpc>
                <a:spcPct val="110000"/>
              </a:lnSpc>
              <a:spcBef>
                <a:spcPct val="20000"/>
              </a:spcBef>
              <a:buClr>
                <a:schemeClr val="hlink"/>
              </a:buClr>
              <a:buSzPct val="55000"/>
              <a:buFont typeface="Wingdings" pitchFamily="2" charset="2"/>
              <a:buNone/>
            </a:pPr>
            <a:r>
              <a:rPr lang="en-US" altLang="zh-CN" dirty="0">
                <a:latin typeface="+mn-lt"/>
              </a:rPr>
              <a:t>(A + B) = </a:t>
            </a:r>
            <a:r>
              <a:rPr lang="en-US" altLang="zh-CN" dirty="0">
                <a:solidFill>
                  <a:srgbClr val="FF0000"/>
                </a:solidFill>
                <a:latin typeface="+mn-lt"/>
              </a:rPr>
              <a:t>$3050</a:t>
            </a:r>
            <a:endParaRPr lang="zh-CN" altLang="en-US" dirty="0">
              <a:solidFill>
                <a:srgbClr val="FF0000"/>
              </a:solidFill>
              <a:latin typeface="+mn-lt"/>
            </a:endParaRPr>
          </a:p>
        </p:txBody>
      </p:sp>
      <p:sp>
        <p:nvSpPr>
          <p:cNvPr id="7" name="AutoShape 6">
            <a:extLst>
              <a:ext uri="{FF2B5EF4-FFF2-40B4-BE49-F238E27FC236}">
                <a16:creationId xmlns:a16="http://schemas.microsoft.com/office/drawing/2014/main" id="{405431DA-C97C-4CBA-B395-86C23E091FB2}"/>
              </a:ext>
            </a:extLst>
          </p:cNvPr>
          <p:cNvSpPr>
            <a:spLocks/>
          </p:cNvSpPr>
          <p:nvPr/>
        </p:nvSpPr>
        <p:spPr bwMode="auto">
          <a:xfrm>
            <a:off x="178230" y="1187159"/>
            <a:ext cx="457200" cy="2484437"/>
          </a:xfrm>
          <a:prstGeom prst="leftBrace">
            <a:avLst>
              <a:gd name="adj1" fmla="val 3751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AutoShape 7">
            <a:extLst>
              <a:ext uri="{FF2B5EF4-FFF2-40B4-BE49-F238E27FC236}">
                <a16:creationId xmlns:a16="http://schemas.microsoft.com/office/drawing/2014/main" id="{BDB52D0C-671C-4015-B788-925BE17285CF}"/>
              </a:ext>
            </a:extLst>
          </p:cNvPr>
          <p:cNvSpPr>
            <a:spLocks/>
          </p:cNvSpPr>
          <p:nvPr/>
        </p:nvSpPr>
        <p:spPr bwMode="auto">
          <a:xfrm>
            <a:off x="2510268" y="1882484"/>
            <a:ext cx="304800" cy="1093787"/>
          </a:xfrm>
          <a:prstGeom prst="leftBrace">
            <a:avLst>
              <a:gd name="adj1" fmla="val 2497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AutoShape 8">
            <a:extLst>
              <a:ext uri="{FF2B5EF4-FFF2-40B4-BE49-F238E27FC236}">
                <a16:creationId xmlns:a16="http://schemas.microsoft.com/office/drawing/2014/main" id="{D13BFFB4-54C9-4DAB-842B-ACA4A78CA849}"/>
              </a:ext>
            </a:extLst>
          </p:cNvPr>
          <p:cNvSpPr>
            <a:spLocks/>
          </p:cNvSpPr>
          <p:nvPr/>
        </p:nvSpPr>
        <p:spPr bwMode="auto">
          <a:xfrm flipH="1">
            <a:off x="4648630" y="3244559"/>
            <a:ext cx="228600" cy="2476500"/>
          </a:xfrm>
          <a:prstGeom prst="leftBrace">
            <a:avLst>
              <a:gd name="adj1" fmla="val 66705"/>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AutoShape 9">
            <a:extLst>
              <a:ext uri="{FF2B5EF4-FFF2-40B4-BE49-F238E27FC236}">
                <a16:creationId xmlns:a16="http://schemas.microsoft.com/office/drawing/2014/main" id="{D1BB0296-8493-44DB-AF53-158114E5B97C}"/>
              </a:ext>
            </a:extLst>
          </p:cNvPr>
          <p:cNvSpPr>
            <a:spLocks/>
          </p:cNvSpPr>
          <p:nvPr/>
        </p:nvSpPr>
        <p:spPr bwMode="auto">
          <a:xfrm>
            <a:off x="406830" y="3908134"/>
            <a:ext cx="152400" cy="1058862"/>
          </a:xfrm>
          <a:prstGeom prst="leftBrace">
            <a:avLst>
              <a:gd name="adj1" fmla="val 41655"/>
              <a:gd name="adj2" fmla="val 5228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10">
            <a:extLst>
              <a:ext uri="{FF2B5EF4-FFF2-40B4-BE49-F238E27FC236}">
                <a16:creationId xmlns:a16="http://schemas.microsoft.com/office/drawing/2014/main" id="{EFBE737C-1DF5-40B4-B8D8-B7A94DFFA8C8}"/>
              </a:ext>
            </a:extLst>
          </p:cNvPr>
          <p:cNvSpPr txBox="1">
            <a:spLocks noChangeArrowheads="1"/>
          </p:cNvSpPr>
          <p:nvPr/>
        </p:nvSpPr>
        <p:spPr bwMode="auto">
          <a:xfrm>
            <a:off x="5846577" y="466530"/>
            <a:ext cx="5252186"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spcBef>
                <a:spcPct val="20000"/>
              </a:spcBef>
              <a:buClr>
                <a:schemeClr val="folHlink"/>
              </a:buClr>
              <a:buSzPct val="60000"/>
              <a:buFont typeface="Wingdings" pitchFamily="2" charset="2"/>
              <a:buChar char="n"/>
            </a:pPr>
            <a:r>
              <a:rPr lang="en-US" altLang="zh-CN" dirty="0">
                <a:latin typeface="+mn-lt"/>
              </a:rPr>
              <a:t>Note: </a:t>
            </a:r>
            <a:endParaRPr lang="en-US" altLang="zh-CN" b="1" dirty="0">
              <a:latin typeface="+mn-lt"/>
              <a:cs typeface="Times New Roman" pitchFamily="18" charset="0"/>
            </a:endParaRPr>
          </a:p>
          <a:p>
            <a:pPr eaLnBrk="1" hangingPunct="1">
              <a:spcBef>
                <a:spcPct val="20000"/>
              </a:spcBef>
              <a:buClr>
                <a:schemeClr val="folHlink"/>
              </a:buClr>
              <a:buSzPct val="60000"/>
            </a:pPr>
            <a:r>
              <a:rPr lang="en-US" altLang="zh-CN" b="1" dirty="0">
                <a:latin typeface="+mn-lt"/>
                <a:cs typeface="Times New Roman" pitchFamily="18" charset="0"/>
              </a:rPr>
              <a:t> </a:t>
            </a:r>
            <a:r>
              <a:rPr lang="en-US" altLang="zh-CN" dirty="0">
                <a:latin typeface="+mn-lt"/>
              </a:rPr>
              <a:t>assuming in Fig.17.0.9,  </a:t>
            </a:r>
            <a:r>
              <a:rPr kumimoji="0" lang="en-US" altLang="zh-CN" b="1" i="1" dirty="0">
                <a:latin typeface="+mn-lt"/>
              </a:rPr>
              <a:t>read</a:t>
            </a:r>
            <a:r>
              <a:rPr kumimoji="0" lang="en-US" altLang="zh-CN" dirty="0">
                <a:latin typeface="+mn-lt"/>
              </a:rPr>
              <a:t> fetches data directly from DB file on disk</a:t>
            </a:r>
            <a:endParaRPr lang="zh-CN" altLang="en-US" dirty="0">
              <a:latin typeface="+mn-lt"/>
            </a:endParaRPr>
          </a:p>
        </p:txBody>
      </p:sp>
      <p:sp>
        <p:nvSpPr>
          <p:cNvPr id="12" name="AutoShape 11">
            <a:hlinkClick r:id="" action="ppaction://hlinkshowjump?jump=lastslideviewed" highlightClick="1"/>
            <a:extLst>
              <a:ext uri="{FF2B5EF4-FFF2-40B4-BE49-F238E27FC236}">
                <a16:creationId xmlns:a16="http://schemas.microsoft.com/office/drawing/2014/main" id="{F336BA3C-5DF7-480A-B92F-D1DA2B7A7F39}"/>
              </a:ext>
            </a:extLst>
          </p:cNvPr>
          <p:cNvSpPr>
            <a:spLocks noChangeArrowheads="1"/>
          </p:cNvSpPr>
          <p:nvPr/>
        </p:nvSpPr>
        <p:spPr bwMode="auto">
          <a:xfrm>
            <a:off x="11690888" y="6161515"/>
            <a:ext cx="3048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3" name="Picture 15">
            <a:extLst>
              <a:ext uri="{FF2B5EF4-FFF2-40B4-BE49-F238E27FC236}">
                <a16:creationId xmlns:a16="http://schemas.microsoft.com/office/drawing/2014/main" id="{0E62EE66-48FC-4A3E-8788-94FDD835D2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893" y="344196"/>
            <a:ext cx="4646612" cy="580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09713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A7C6388-E47B-4105-8294-0F46F34A3B36}"/>
              </a:ext>
            </a:extLst>
          </p:cNvPr>
          <p:cNvSpPr>
            <a:spLocks noGrp="1"/>
          </p:cNvSpPr>
          <p:nvPr>
            <p:ph type="sldNum" sz="quarter" idx="12"/>
          </p:nvPr>
        </p:nvSpPr>
        <p:spPr/>
        <p:txBody>
          <a:bodyPr/>
          <a:lstStyle/>
          <a:p>
            <a:fld id="{47C4BD23-150C-4A56-8E66-9482A3FB2E80}" type="slidenum">
              <a:rPr lang="zh-CN" altLang="en-US" smtClean="0"/>
              <a:t>49</a:t>
            </a:fld>
            <a:endParaRPr lang="zh-CN" altLang="en-US"/>
          </a:p>
        </p:txBody>
      </p:sp>
      <p:sp>
        <p:nvSpPr>
          <p:cNvPr id="4" name="日期占位符 3">
            <a:extLst>
              <a:ext uri="{FF2B5EF4-FFF2-40B4-BE49-F238E27FC236}">
                <a16:creationId xmlns:a16="http://schemas.microsoft.com/office/drawing/2014/main" id="{5DCE0F15-A335-4C2C-AA00-2493F21192BB}"/>
              </a:ext>
            </a:extLst>
          </p:cNvPr>
          <p:cNvSpPr>
            <a:spLocks noGrp="1"/>
          </p:cNvSpPr>
          <p:nvPr>
            <p:ph type="dt" sz="half" idx="10"/>
          </p:nvPr>
        </p:nvSpPr>
        <p:spPr/>
        <p:txBody>
          <a:bodyPr/>
          <a:lstStyle/>
          <a:p>
            <a:fld id="{6B35E06F-C17D-4B1F-8D6B-1BDA89CA0F02}" type="datetime1">
              <a:rPr lang="zh-CN" altLang="en-US" smtClean="0"/>
              <a:t>2021/12/13</a:t>
            </a:fld>
            <a:endParaRPr lang="zh-CN" altLang="en-US" dirty="0"/>
          </a:p>
        </p:txBody>
      </p:sp>
      <p:sp>
        <p:nvSpPr>
          <p:cNvPr id="5" name="Text Box 2">
            <a:extLst>
              <a:ext uri="{FF2B5EF4-FFF2-40B4-BE49-F238E27FC236}">
                <a16:creationId xmlns:a16="http://schemas.microsoft.com/office/drawing/2014/main" id="{42B334D0-0831-4892-B93D-A163A779D3C0}"/>
              </a:ext>
            </a:extLst>
          </p:cNvPr>
          <p:cNvSpPr txBox="1">
            <a:spLocks noChangeArrowheads="1"/>
          </p:cNvSpPr>
          <p:nvPr/>
        </p:nvSpPr>
        <p:spPr bwMode="auto">
          <a:xfrm>
            <a:off x="748794" y="396302"/>
            <a:ext cx="2443298"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dirty="0">
                <a:latin typeface="+mn-lt"/>
              </a:rPr>
              <a:t>T1:</a:t>
            </a:r>
          </a:p>
          <a:p>
            <a:pPr eaLnBrk="1" hangingPunct="1"/>
            <a:endParaRPr kumimoji="0" lang="en-US" altLang="zh-CN" dirty="0">
              <a:latin typeface="+mn-lt"/>
            </a:endParaRPr>
          </a:p>
          <a:p>
            <a:pPr eaLnBrk="1" hangingPunct="1"/>
            <a:r>
              <a:rPr kumimoji="0" lang="en-US" altLang="zh-CN" dirty="0">
                <a:latin typeface="+mn-lt"/>
              </a:rPr>
              <a:t>read(A1)</a:t>
            </a:r>
          </a:p>
          <a:p>
            <a:pPr eaLnBrk="1" hangingPunct="1"/>
            <a:r>
              <a:rPr kumimoji="0" lang="en-US" altLang="zh-CN" dirty="0">
                <a:latin typeface="+mn-lt"/>
              </a:rPr>
              <a:t>A1:= A1-50 </a:t>
            </a:r>
            <a:r>
              <a:rPr kumimoji="0" lang="en-US" altLang="zh-CN" dirty="0">
                <a:solidFill>
                  <a:schemeClr val="folHlink"/>
                </a:solidFill>
                <a:latin typeface="+mn-lt"/>
              </a:rPr>
              <a:t>=</a:t>
            </a:r>
            <a:r>
              <a:rPr kumimoji="0" lang="en-US" altLang="zh-CN" dirty="0">
                <a:solidFill>
                  <a:srgbClr val="2D0EE4"/>
                </a:solidFill>
                <a:latin typeface="+mn-lt"/>
              </a:rPr>
              <a:t>950</a:t>
            </a:r>
          </a:p>
          <a:p>
            <a:pPr eaLnBrk="1" hangingPunct="1"/>
            <a:endParaRPr kumimoji="0" lang="en-US" altLang="zh-CN" i="1" dirty="0">
              <a:latin typeface="+mn-lt"/>
            </a:endParaRPr>
          </a:p>
          <a:p>
            <a:pPr eaLnBrk="1" hangingPunct="1"/>
            <a:endParaRPr kumimoji="0" lang="en-US" altLang="zh-CN" dirty="0">
              <a:latin typeface="+mn-lt"/>
            </a:endParaRPr>
          </a:p>
          <a:p>
            <a:pPr eaLnBrk="1" hangingPunct="1"/>
            <a:endParaRPr kumimoji="0" lang="en-US" altLang="zh-CN" dirty="0">
              <a:latin typeface="+mn-lt"/>
            </a:endParaRPr>
          </a:p>
          <a:p>
            <a:pPr eaLnBrk="1" hangingPunct="1"/>
            <a:endParaRPr kumimoji="0" lang="en-US" altLang="zh-CN" dirty="0">
              <a:latin typeface="+mn-lt"/>
            </a:endParaRPr>
          </a:p>
          <a:p>
            <a:pPr eaLnBrk="1" hangingPunct="1"/>
            <a:endParaRPr kumimoji="0" lang="en-US" altLang="zh-CN" i="1" dirty="0">
              <a:latin typeface="+mn-lt"/>
            </a:endParaRPr>
          </a:p>
          <a:p>
            <a:pPr eaLnBrk="1" hangingPunct="1"/>
            <a:r>
              <a:rPr kumimoji="0" lang="en-US" altLang="zh-CN" b="1" i="1" dirty="0">
                <a:latin typeface="+mn-lt"/>
              </a:rPr>
              <a:t>write</a:t>
            </a:r>
            <a:r>
              <a:rPr kumimoji="0" lang="en-US" altLang="zh-CN" i="1" dirty="0">
                <a:latin typeface="+mn-lt"/>
              </a:rPr>
              <a:t> (A1)</a:t>
            </a:r>
            <a:endParaRPr kumimoji="0" lang="en-US" altLang="zh-CN" dirty="0">
              <a:latin typeface="+mn-lt"/>
            </a:endParaRPr>
          </a:p>
          <a:p>
            <a:pPr eaLnBrk="1" hangingPunct="1"/>
            <a:r>
              <a:rPr kumimoji="0" lang="en-US" altLang="zh-CN" dirty="0">
                <a:latin typeface="+mn-lt"/>
              </a:rPr>
              <a:t>read(B1)</a:t>
            </a:r>
          </a:p>
          <a:p>
            <a:pPr eaLnBrk="1" hangingPunct="1"/>
            <a:r>
              <a:rPr kumimoji="0" lang="en-US" altLang="zh-CN" dirty="0">
                <a:latin typeface="+mn-lt"/>
              </a:rPr>
              <a:t>B1:= B1+50 =</a:t>
            </a:r>
            <a:r>
              <a:rPr kumimoji="0" lang="en-US" altLang="zh-CN" dirty="0">
                <a:solidFill>
                  <a:srgbClr val="2D0EE4"/>
                </a:solidFill>
                <a:latin typeface="+mn-lt"/>
              </a:rPr>
              <a:t>2050</a:t>
            </a:r>
          </a:p>
          <a:p>
            <a:pPr eaLnBrk="1" hangingPunct="1"/>
            <a:r>
              <a:rPr kumimoji="0" lang="en-US" altLang="zh-CN" b="1" i="1" dirty="0">
                <a:latin typeface="+mn-lt"/>
              </a:rPr>
              <a:t>write</a:t>
            </a:r>
            <a:r>
              <a:rPr kumimoji="0" lang="en-US" altLang="zh-CN" i="1" dirty="0">
                <a:latin typeface="+mn-lt"/>
              </a:rPr>
              <a:t> (B1)</a:t>
            </a:r>
          </a:p>
        </p:txBody>
      </p:sp>
      <p:sp>
        <p:nvSpPr>
          <p:cNvPr id="6" name="Text Box 3">
            <a:extLst>
              <a:ext uri="{FF2B5EF4-FFF2-40B4-BE49-F238E27FC236}">
                <a16:creationId xmlns:a16="http://schemas.microsoft.com/office/drawing/2014/main" id="{E5747C4F-F323-48B1-BC81-AE60045B5B72}"/>
              </a:ext>
            </a:extLst>
          </p:cNvPr>
          <p:cNvSpPr txBox="1">
            <a:spLocks noChangeArrowheads="1"/>
          </p:cNvSpPr>
          <p:nvPr/>
        </p:nvSpPr>
        <p:spPr bwMode="auto">
          <a:xfrm>
            <a:off x="2261681" y="1907602"/>
            <a:ext cx="3095625"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b="1" i="1" dirty="0">
                <a:latin typeface="+mn-lt"/>
              </a:rPr>
              <a:t>read</a:t>
            </a:r>
            <a:r>
              <a:rPr kumimoji="0" lang="en-US" altLang="zh-CN" dirty="0">
                <a:latin typeface="+mn-lt"/>
              </a:rPr>
              <a:t>(A2)</a:t>
            </a:r>
            <a:r>
              <a:rPr kumimoji="0" lang="en-US" altLang="zh-CN" i="1" dirty="0">
                <a:latin typeface="+mn-lt"/>
              </a:rPr>
              <a:t>=1000</a:t>
            </a:r>
          </a:p>
          <a:p>
            <a:pPr eaLnBrk="1" hangingPunct="1"/>
            <a:r>
              <a:rPr kumimoji="0" lang="en-US" altLang="zh-CN" dirty="0">
                <a:latin typeface="+mn-lt"/>
              </a:rPr>
              <a:t>temp:= A2*0.1</a:t>
            </a:r>
            <a:r>
              <a:rPr kumimoji="0" lang="en-US" altLang="zh-CN" dirty="0">
                <a:solidFill>
                  <a:schemeClr val="folHlink"/>
                </a:solidFill>
                <a:latin typeface="+mn-lt"/>
              </a:rPr>
              <a:t>=</a:t>
            </a:r>
            <a:r>
              <a:rPr kumimoji="0" lang="en-US" altLang="zh-CN" dirty="0">
                <a:solidFill>
                  <a:srgbClr val="2D0EE4"/>
                </a:solidFill>
                <a:latin typeface="+mn-lt"/>
              </a:rPr>
              <a:t>100</a:t>
            </a:r>
          </a:p>
          <a:p>
            <a:pPr eaLnBrk="1" hangingPunct="1"/>
            <a:r>
              <a:rPr kumimoji="0" lang="en-US" altLang="zh-CN" dirty="0">
                <a:latin typeface="+mn-lt"/>
              </a:rPr>
              <a:t>A2 := A2- temp=900</a:t>
            </a:r>
          </a:p>
          <a:p>
            <a:pPr eaLnBrk="1" hangingPunct="1"/>
            <a:r>
              <a:rPr kumimoji="0" lang="en-US" altLang="zh-CN" b="1" i="1" dirty="0">
                <a:latin typeface="+mn-lt"/>
              </a:rPr>
              <a:t>write</a:t>
            </a:r>
            <a:r>
              <a:rPr kumimoji="0" lang="en-US" altLang="zh-CN" i="1" dirty="0">
                <a:latin typeface="+mn-lt"/>
              </a:rPr>
              <a:t> (A2)</a:t>
            </a:r>
          </a:p>
          <a:p>
            <a:pPr eaLnBrk="1" hangingPunct="1"/>
            <a:r>
              <a:rPr kumimoji="0" lang="en-US" altLang="zh-CN" dirty="0">
                <a:latin typeface="+mn-lt"/>
              </a:rPr>
              <a:t>read(B2)=</a:t>
            </a:r>
            <a:r>
              <a:rPr kumimoji="0" lang="en-US" altLang="zh-CN" dirty="0">
                <a:solidFill>
                  <a:srgbClr val="2D0EE4"/>
                </a:solidFill>
                <a:latin typeface="+mn-lt"/>
              </a:rPr>
              <a:t>2000</a:t>
            </a:r>
          </a:p>
          <a:p>
            <a:pPr eaLnBrk="1" hangingPunct="1"/>
            <a:endParaRPr kumimoji="0" lang="en-US" altLang="zh-CN" dirty="0">
              <a:latin typeface="+mn-lt"/>
            </a:endParaRPr>
          </a:p>
          <a:p>
            <a:pPr eaLnBrk="1" hangingPunct="1"/>
            <a:endParaRPr kumimoji="0" lang="en-US" altLang="zh-CN" dirty="0">
              <a:latin typeface="+mn-lt"/>
            </a:endParaRPr>
          </a:p>
          <a:p>
            <a:pPr eaLnBrk="1" hangingPunct="1"/>
            <a:endParaRPr kumimoji="0" lang="en-US" altLang="zh-CN" dirty="0">
              <a:latin typeface="+mn-lt"/>
            </a:endParaRPr>
          </a:p>
          <a:p>
            <a:pPr eaLnBrk="1" hangingPunct="1"/>
            <a:endParaRPr kumimoji="0" lang="en-US" altLang="zh-CN" dirty="0">
              <a:latin typeface="+mn-lt"/>
            </a:endParaRPr>
          </a:p>
          <a:p>
            <a:pPr eaLnBrk="1" hangingPunct="1"/>
            <a:r>
              <a:rPr kumimoji="0" lang="en-US" altLang="zh-CN" dirty="0">
                <a:latin typeface="+mn-lt"/>
              </a:rPr>
              <a:t>B2:= B2 + temp</a:t>
            </a:r>
          </a:p>
          <a:p>
            <a:pPr eaLnBrk="1" hangingPunct="1"/>
            <a:r>
              <a:rPr kumimoji="0" lang="en-US" altLang="zh-CN" b="1" i="1" dirty="0">
                <a:latin typeface="+mn-lt"/>
              </a:rPr>
              <a:t>write</a:t>
            </a:r>
            <a:r>
              <a:rPr kumimoji="0" lang="en-US" altLang="zh-CN" i="1" dirty="0">
                <a:latin typeface="+mn-lt"/>
              </a:rPr>
              <a:t>(B2)</a:t>
            </a:r>
          </a:p>
        </p:txBody>
      </p:sp>
      <p:sp>
        <p:nvSpPr>
          <p:cNvPr id="7" name="Text Box 4">
            <a:extLst>
              <a:ext uri="{FF2B5EF4-FFF2-40B4-BE49-F238E27FC236}">
                <a16:creationId xmlns:a16="http://schemas.microsoft.com/office/drawing/2014/main" id="{78321AFB-A32A-4B15-A07D-3B67295AAE69}"/>
              </a:ext>
            </a:extLst>
          </p:cNvPr>
          <p:cNvSpPr txBox="1">
            <a:spLocks noChangeArrowheads="1"/>
          </p:cNvSpPr>
          <p:nvPr/>
        </p:nvSpPr>
        <p:spPr bwMode="auto">
          <a:xfrm>
            <a:off x="2651977" y="358688"/>
            <a:ext cx="7416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dirty="0">
                <a:latin typeface="+mn-lt"/>
              </a:rPr>
              <a:t>  T2                     account-A </a:t>
            </a:r>
            <a:r>
              <a:rPr kumimoji="0" lang="en-US" altLang="zh-CN" i="1" dirty="0">
                <a:latin typeface="+mn-lt"/>
              </a:rPr>
              <a:t>DB file</a:t>
            </a:r>
            <a:r>
              <a:rPr kumimoji="0" lang="en-US" altLang="zh-CN" sz="2000" dirty="0">
                <a:latin typeface="+mn-lt"/>
              </a:rPr>
              <a:t>    </a:t>
            </a:r>
            <a:r>
              <a:rPr kumimoji="0" lang="en-US" altLang="zh-CN" dirty="0">
                <a:latin typeface="+mn-lt"/>
              </a:rPr>
              <a:t>account-B </a:t>
            </a:r>
            <a:r>
              <a:rPr kumimoji="0" lang="en-US" altLang="zh-CN" i="1" dirty="0">
                <a:latin typeface="+mn-lt"/>
              </a:rPr>
              <a:t>DB file</a:t>
            </a:r>
          </a:p>
          <a:p>
            <a:pPr eaLnBrk="1" hangingPunct="1"/>
            <a:r>
              <a:rPr kumimoji="0" lang="en-US" altLang="zh-CN" i="1" dirty="0">
                <a:latin typeface="+mn-lt"/>
              </a:rPr>
              <a:t>                                  </a:t>
            </a:r>
            <a:r>
              <a:rPr kumimoji="0" lang="en-US" altLang="zh-CN" i="1" dirty="0">
                <a:solidFill>
                  <a:srgbClr val="FF0000"/>
                </a:solidFill>
                <a:latin typeface="+mn-lt"/>
              </a:rPr>
              <a:t>$1000                       $2000</a:t>
            </a:r>
          </a:p>
        </p:txBody>
      </p:sp>
      <p:sp>
        <p:nvSpPr>
          <p:cNvPr id="8" name="Text Box 5">
            <a:extLst>
              <a:ext uri="{FF2B5EF4-FFF2-40B4-BE49-F238E27FC236}">
                <a16:creationId xmlns:a16="http://schemas.microsoft.com/office/drawing/2014/main" id="{D4662A5C-F5D3-4F06-B7E9-2241C9AAA579}"/>
              </a:ext>
            </a:extLst>
          </p:cNvPr>
          <p:cNvSpPr txBox="1">
            <a:spLocks noChangeArrowheads="1"/>
          </p:cNvSpPr>
          <p:nvPr/>
        </p:nvSpPr>
        <p:spPr bwMode="auto">
          <a:xfrm>
            <a:off x="4974166" y="1149987"/>
            <a:ext cx="110948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dirty="0">
                <a:latin typeface="+mn-lt"/>
              </a:rPr>
              <a:t>$1000</a:t>
            </a:r>
          </a:p>
          <a:p>
            <a:pPr eaLnBrk="1" hangingPunct="1"/>
            <a:r>
              <a:rPr kumimoji="0" lang="en-US" altLang="zh-CN" dirty="0">
                <a:solidFill>
                  <a:srgbClr val="2D0EE4"/>
                </a:solidFill>
                <a:latin typeface="+mn-lt"/>
              </a:rPr>
              <a:t>$1000</a:t>
            </a:r>
          </a:p>
          <a:p>
            <a:pPr eaLnBrk="1" hangingPunct="1"/>
            <a:r>
              <a:rPr kumimoji="0" lang="en-US" altLang="zh-CN" dirty="0">
                <a:latin typeface="+mn-lt"/>
              </a:rPr>
              <a:t>$1000</a:t>
            </a:r>
          </a:p>
          <a:p>
            <a:pPr eaLnBrk="1" hangingPunct="1"/>
            <a:endParaRPr kumimoji="0" lang="en-US" altLang="zh-CN" dirty="0">
              <a:latin typeface="+mn-lt"/>
            </a:endParaRPr>
          </a:p>
          <a:p>
            <a:pPr eaLnBrk="1" hangingPunct="1"/>
            <a:endParaRPr kumimoji="0" lang="en-US" altLang="zh-CN" dirty="0">
              <a:latin typeface="+mn-lt"/>
            </a:endParaRPr>
          </a:p>
          <a:p>
            <a:pPr eaLnBrk="1" hangingPunct="1"/>
            <a:r>
              <a:rPr kumimoji="0" lang="en-US" altLang="zh-CN" u="sng" dirty="0">
                <a:solidFill>
                  <a:srgbClr val="2D0EE4"/>
                </a:solidFill>
                <a:latin typeface="+mn-lt"/>
              </a:rPr>
              <a:t>$900</a:t>
            </a:r>
          </a:p>
          <a:p>
            <a:pPr eaLnBrk="1" hangingPunct="1"/>
            <a:endParaRPr kumimoji="0" lang="en-US" altLang="zh-CN" b="1" u="sng" dirty="0">
              <a:solidFill>
                <a:srgbClr val="FF0000"/>
              </a:solidFill>
              <a:latin typeface="+mn-lt"/>
            </a:endParaRPr>
          </a:p>
          <a:p>
            <a:pPr eaLnBrk="1" hangingPunct="1"/>
            <a:r>
              <a:rPr kumimoji="0" lang="en-US" altLang="zh-CN" b="1" dirty="0">
                <a:solidFill>
                  <a:srgbClr val="FF0000"/>
                </a:solidFill>
                <a:latin typeface="+mn-lt"/>
              </a:rPr>
              <a:t>$950</a:t>
            </a:r>
          </a:p>
        </p:txBody>
      </p:sp>
      <p:sp>
        <p:nvSpPr>
          <p:cNvPr id="9" name="Text Box 6">
            <a:extLst>
              <a:ext uri="{FF2B5EF4-FFF2-40B4-BE49-F238E27FC236}">
                <a16:creationId xmlns:a16="http://schemas.microsoft.com/office/drawing/2014/main" id="{90D0A9A1-E8A5-401E-8ABC-19E68505330B}"/>
              </a:ext>
            </a:extLst>
          </p:cNvPr>
          <p:cNvSpPr txBox="1">
            <a:spLocks noChangeArrowheads="1"/>
          </p:cNvSpPr>
          <p:nvPr/>
        </p:nvSpPr>
        <p:spPr bwMode="auto">
          <a:xfrm>
            <a:off x="7446456" y="899539"/>
            <a:ext cx="124460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endParaRPr kumimoji="0" lang="zh-CN" altLang="en-US" dirty="0">
              <a:latin typeface="+mn-lt"/>
            </a:endParaRPr>
          </a:p>
          <a:p>
            <a:pPr eaLnBrk="1" hangingPunct="1"/>
            <a:endParaRPr kumimoji="0" lang="zh-CN" altLang="en-US" dirty="0">
              <a:latin typeface="+mn-lt"/>
            </a:endParaRPr>
          </a:p>
          <a:p>
            <a:pPr eaLnBrk="1" hangingPunct="1"/>
            <a:endParaRPr kumimoji="0" lang="zh-CN" altLang="en-US" dirty="0">
              <a:latin typeface="+mn-lt"/>
            </a:endParaRPr>
          </a:p>
          <a:p>
            <a:pPr eaLnBrk="1" hangingPunct="1"/>
            <a:endParaRPr kumimoji="0" lang="en-US" altLang="zh-CN" dirty="0">
              <a:latin typeface="+mn-lt"/>
            </a:endParaRPr>
          </a:p>
          <a:p>
            <a:pPr eaLnBrk="1" hangingPunct="1"/>
            <a:endParaRPr kumimoji="0" lang="en-US" altLang="zh-CN" dirty="0">
              <a:latin typeface="+mn-lt"/>
            </a:endParaRPr>
          </a:p>
          <a:p>
            <a:pPr eaLnBrk="1" hangingPunct="1"/>
            <a:endParaRPr kumimoji="0" lang="en-US" altLang="zh-CN" dirty="0">
              <a:latin typeface="+mn-lt"/>
            </a:endParaRPr>
          </a:p>
          <a:p>
            <a:pPr eaLnBrk="1" hangingPunct="1"/>
            <a:endParaRPr kumimoji="0" lang="en-US" altLang="zh-CN" dirty="0">
              <a:latin typeface="+mn-lt"/>
            </a:endParaRPr>
          </a:p>
          <a:p>
            <a:pPr eaLnBrk="1" hangingPunct="1"/>
            <a:r>
              <a:rPr kumimoji="0" lang="en-US" altLang="zh-CN" dirty="0">
                <a:latin typeface="+mn-lt"/>
              </a:rPr>
              <a:t>$2000</a:t>
            </a:r>
          </a:p>
          <a:p>
            <a:pPr eaLnBrk="1" hangingPunct="1"/>
            <a:endParaRPr kumimoji="0" lang="en-US" altLang="zh-CN" dirty="0">
              <a:solidFill>
                <a:schemeClr val="accent2"/>
              </a:solidFill>
              <a:latin typeface="+mn-lt"/>
            </a:endParaRPr>
          </a:p>
          <a:p>
            <a:pPr eaLnBrk="1" hangingPunct="1"/>
            <a:r>
              <a:rPr kumimoji="0" lang="en-US" altLang="zh-CN" dirty="0">
                <a:solidFill>
                  <a:srgbClr val="2D0EE4"/>
                </a:solidFill>
                <a:latin typeface="+mn-lt"/>
              </a:rPr>
              <a:t>$2000</a:t>
            </a:r>
          </a:p>
          <a:p>
            <a:pPr eaLnBrk="1" hangingPunct="1"/>
            <a:r>
              <a:rPr kumimoji="0" lang="en-US" altLang="zh-CN" dirty="0">
                <a:latin typeface="+mn-lt"/>
              </a:rPr>
              <a:t>$2000</a:t>
            </a:r>
          </a:p>
          <a:p>
            <a:pPr eaLnBrk="1" hangingPunct="1"/>
            <a:r>
              <a:rPr kumimoji="0" lang="en-US" altLang="zh-CN" u="sng" dirty="0">
                <a:latin typeface="+mn-lt"/>
              </a:rPr>
              <a:t>$2050</a:t>
            </a:r>
          </a:p>
          <a:p>
            <a:pPr eaLnBrk="1" hangingPunct="1"/>
            <a:endParaRPr kumimoji="0" lang="en-US" altLang="zh-CN" u="sng" dirty="0">
              <a:latin typeface="+mn-lt"/>
            </a:endParaRPr>
          </a:p>
          <a:p>
            <a:pPr eaLnBrk="1" hangingPunct="1"/>
            <a:r>
              <a:rPr kumimoji="0" lang="en-US" altLang="zh-CN" b="1" dirty="0">
                <a:solidFill>
                  <a:srgbClr val="FF0000"/>
                </a:solidFill>
                <a:latin typeface="+mn-lt"/>
              </a:rPr>
              <a:t>$2100</a:t>
            </a:r>
          </a:p>
        </p:txBody>
      </p:sp>
      <p:sp>
        <p:nvSpPr>
          <p:cNvPr id="10" name="Text Box 7">
            <a:extLst>
              <a:ext uri="{FF2B5EF4-FFF2-40B4-BE49-F238E27FC236}">
                <a16:creationId xmlns:a16="http://schemas.microsoft.com/office/drawing/2014/main" id="{E8CC3426-2613-45E5-83B1-D1B92C0BAB60}"/>
              </a:ext>
            </a:extLst>
          </p:cNvPr>
          <p:cNvSpPr txBox="1">
            <a:spLocks noChangeArrowheads="1"/>
          </p:cNvSpPr>
          <p:nvPr/>
        </p:nvSpPr>
        <p:spPr bwMode="auto">
          <a:xfrm>
            <a:off x="734506" y="6150989"/>
            <a:ext cx="764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kumimoji="0" lang="en-US" altLang="zh-CN" dirty="0">
                <a:latin typeface="+mn-lt"/>
              </a:rPr>
              <a:t>A1=950,  temp=100,  final ( A + B ) = $950+ $2100 = </a:t>
            </a:r>
            <a:r>
              <a:rPr kumimoji="0" lang="en-US" altLang="zh-CN" dirty="0">
                <a:solidFill>
                  <a:srgbClr val="FF0000"/>
                </a:solidFill>
                <a:latin typeface="+mn-lt"/>
              </a:rPr>
              <a:t>$3050</a:t>
            </a:r>
          </a:p>
        </p:txBody>
      </p:sp>
      <p:sp>
        <p:nvSpPr>
          <p:cNvPr id="11" name="Text Box 8">
            <a:extLst>
              <a:ext uri="{FF2B5EF4-FFF2-40B4-BE49-F238E27FC236}">
                <a16:creationId xmlns:a16="http://schemas.microsoft.com/office/drawing/2014/main" id="{ED94AD35-C60B-4A52-A031-FDB1E4EDA4AD}"/>
              </a:ext>
            </a:extLst>
          </p:cNvPr>
          <p:cNvSpPr txBox="1">
            <a:spLocks noChangeArrowheads="1"/>
          </p:cNvSpPr>
          <p:nvPr/>
        </p:nvSpPr>
        <p:spPr bwMode="auto">
          <a:xfrm>
            <a:off x="353506" y="207389"/>
            <a:ext cx="5709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b="1">
                <a:solidFill>
                  <a:srgbClr val="FF0000"/>
                </a:solidFill>
                <a:latin typeface="+mn-lt"/>
              </a:rPr>
              <a:t>S4:</a:t>
            </a:r>
          </a:p>
        </p:txBody>
      </p:sp>
      <p:sp>
        <p:nvSpPr>
          <p:cNvPr id="12" name="AutoShape 9">
            <a:extLst>
              <a:ext uri="{FF2B5EF4-FFF2-40B4-BE49-F238E27FC236}">
                <a16:creationId xmlns:a16="http://schemas.microsoft.com/office/drawing/2014/main" id="{23965617-E1D9-4B83-996D-F6165160833F}"/>
              </a:ext>
            </a:extLst>
          </p:cNvPr>
          <p:cNvSpPr>
            <a:spLocks/>
          </p:cNvSpPr>
          <p:nvPr/>
        </p:nvSpPr>
        <p:spPr bwMode="auto">
          <a:xfrm>
            <a:off x="505906" y="1350389"/>
            <a:ext cx="304800" cy="2514600"/>
          </a:xfrm>
          <a:prstGeom prst="leftBrace">
            <a:avLst>
              <a:gd name="adj1" fmla="val 6875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AutoShape 10">
            <a:extLst>
              <a:ext uri="{FF2B5EF4-FFF2-40B4-BE49-F238E27FC236}">
                <a16:creationId xmlns:a16="http://schemas.microsoft.com/office/drawing/2014/main" id="{6DE7C2F9-DC83-4F2D-AECF-B48173F674E8}"/>
              </a:ext>
            </a:extLst>
          </p:cNvPr>
          <p:cNvSpPr>
            <a:spLocks/>
          </p:cNvSpPr>
          <p:nvPr/>
        </p:nvSpPr>
        <p:spPr bwMode="auto">
          <a:xfrm>
            <a:off x="1877506" y="2112389"/>
            <a:ext cx="381000" cy="1143000"/>
          </a:xfrm>
          <a:prstGeom prst="leftBrace">
            <a:avLst>
              <a:gd name="adj1" fmla="val 25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utoShape 11">
            <a:extLst>
              <a:ext uri="{FF2B5EF4-FFF2-40B4-BE49-F238E27FC236}">
                <a16:creationId xmlns:a16="http://schemas.microsoft.com/office/drawing/2014/main" id="{D49D3BD3-C06D-4C66-8A76-4C8CD99D1591}"/>
              </a:ext>
            </a:extLst>
          </p:cNvPr>
          <p:cNvSpPr>
            <a:spLocks/>
          </p:cNvSpPr>
          <p:nvPr/>
        </p:nvSpPr>
        <p:spPr bwMode="auto">
          <a:xfrm>
            <a:off x="582106" y="4245989"/>
            <a:ext cx="152400" cy="838200"/>
          </a:xfrm>
          <a:prstGeom prst="leftBrace">
            <a:avLst>
              <a:gd name="adj1" fmla="val 45833"/>
              <a:gd name="adj2" fmla="val 5228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AutoShape 12">
            <a:extLst>
              <a:ext uri="{FF2B5EF4-FFF2-40B4-BE49-F238E27FC236}">
                <a16:creationId xmlns:a16="http://schemas.microsoft.com/office/drawing/2014/main" id="{98F3D380-C88F-47E8-A102-A64F5CC7428A}"/>
              </a:ext>
            </a:extLst>
          </p:cNvPr>
          <p:cNvSpPr>
            <a:spLocks/>
          </p:cNvSpPr>
          <p:nvPr/>
        </p:nvSpPr>
        <p:spPr bwMode="auto">
          <a:xfrm flipH="1">
            <a:off x="4544506" y="3636389"/>
            <a:ext cx="228600" cy="2209800"/>
          </a:xfrm>
          <a:prstGeom prst="leftBrace">
            <a:avLst>
              <a:gd name="adj1" fmla="val 8055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13">
            <a:extLst>
              <a:ext uri="{FF2B5EF4-FFF2-40B4-BE49-F238E27FC236}">
                <a16:creationId xmlns:a16="http://schemas.microsoft.com/office/drawing/2014/main" id="{E5352FB7-AB92-4431-ADA3-200A53D0952F}"/>
              </a:ext>
            </a:extLst>
          </p:cNvPr>
          <p:cNvSpPr txBox="1">
            <a:spLocks noChangeArrowheads="1"/>
          </p:cNvSpPr>
          <p:nvPr/>
        </p:nvSpPr>
        <p:spPr bwMode="auto">
          <a:xfrm>
            <a:off x="9181774" y="2277831"/>
            <a:ext cx="319686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Fig.14.0.9 Concurrent schedule S4</a:t>
            </a:r>
            <a:endParaRPr lang="zh-CN" altLang="en-US" dirty="0">
              <a:latin typeface="+mn-lt"/>
            </a:endParaRPr>
          </a:p>
        </p:txBody>
      </p:sp>
      <p:sp>
        <p:nvSpPr>
          <p:cNvPr id="17" name="AutoShape 14">
            <a:hlinkClick r:id="" action="ppaction://hlinkshowjump?jump=lastslideviewed" highlightClick="1"/>
            <a:extLst>
              <a:ext uri="{FF2B5EF4-FFF2-40B4-BE49-F238E27FC236}">
                <a16:creationId xmlns:a16="http://schemas.microsoft.com/office/drawing/2014/main" id="{B9AEC5FA-E434-4839-AFD3-842D5B47AF22}"/>
              </a:ext>
            </a:extLst>
          </p:cNvPr>
          <p:cNvSpPr>
            <a:spLocks noChangeArrowheads="1"/>
          </p:cNvSpPr>
          <p:nvPr/>
        </p:nvSpPr>
        <p:spPr bwMode="auto">
          <a:xfrm>
            <a:off x="11690888" y="6303389"/>
            <a:ext cx="3048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 name="Group 15">
            <a:extLst>
              <a:ext uri="{FF2B5EF4-FFF2-40B4-BE49-F238E27FC236}">
                <a16:creationId xmlns:a16="http://schemas.microsoft.com/office/drawing/2014/main" id="{22DDB1BE-39FA-47A4-9ABD-6035B4C70BCF}"/>
              </a:ext>
            </a:extLst>
          </p:cNvPr>
          <p:cNvGrpSpPr>
            <a:grpSpLocks/>
          </p:cNvGrpSpPr>
          <p:nvPr/>
        </p:nvGrpSpPr>
        <p:grpSpPr bwMode="auto">
          <a:xfrm>
            <a:off x="8518015" y="893189"/>
            <a:ext cx="996949" cy="5414963"/>
            <a:chOff x="4992" y="432"/>
            <a:chExt cx="628" cy="3411"/>
          </a:xfrm>
        </p:grpSpPr>
        <p:sp>
          <p:nvSpPr>
            <p:cNvPr id="19" name="Line 16">
              <a:extLst>
                <a:ext uri="{FF2B5EF4-FFF2-40B4-BE49-F238E27FC236}">
                  <a16:creationId xmlns:a16="http://schemas.microsoft.com/office/drawing/2014/main" id="{67724E10-2C49-43F8-9AC0-05B11992849B}"/>
                </a:ext>
              </a:extLst>
            </p:cNvPr>
            <p:cNvSpPr>
              <a:spLocks noChangeShapeType="1"/>
            </p:cNvSpPr>
            <p:nvPr/>
          </p:nvSpPr>
          <p:spPr bwMode="auto">
            <a:xfrm>
              <a:off x="5280" y="432"/>
              <a:ext cx="0" cy="316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Text Box 17">
              <a:extLst>
                <a:ext uri="{FF2B5EF4-FFF2-40B4-BE49-F238E27FC236}">
                  <a16:creationId xmlns:a16="http://schemas.microsoft.com/office/drawing/2014/main" id="{08F0B548-6448-4216-A6FC-31D552A6CB8C}"/>
                </a:ext>
              </a:extLst>
            </p:cNvPr>
            <p:cNvSpPr txBox="1">
              <a:spLocks noChangeArrowheads="1"/>
            </p:cNvSpPr>
            <p:nvPr/>
          </p:nvSpPr>
          <p:spPr bwMode="auto">
            <a:xfrm>
              <a:off x="4992" y="3552"/>
              <a:ext cx="62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rPr>
                <a:t> </a:t>
              </a:r>
              <a:r>
                <a:rPr lang="en-US" altLang="zh-CN">
                  <a:latin typeface="+mn-lt"/>
                </a:rPr>
                <a:t>time t</a:t>
              </a:r>
            </a:p>
          </p:txBody>
        </p:sp>
      </p:grpSp>
    </p:spTree>
    <p:extLst>
      <p:ext uri="{BB962C8B-B14F-4D97-AF65-F5344CB8AC3E}">
        <p14:creationId xmlns:p14="http://schemas.microsoft.com/office/powerpoint/2010/main" val="3656693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EF4EF6-684A-4CBB-91D1-548857A0993A}"/>
              </a:ext>
            </a:extLst>
          </p:cNvPr>
          <p:cNvSpPr>
            <a:spLocks noGrp="1"/>
          </p:cNvSpPr>
          <p:nvPr>
            <p:ph type="title"/>
          </p:nvPr>
        </p:nvSpPr>
        <p:spPr/>
        <p:txBody>
          <a:bodyPr/>
          <a:lstStyle/>
          <a:p>
            <a:r>
              <a:rPr lang="en-US" altLang="zh-CN" dirty="0"/>
              <a:t>TRANSACTION MANAGEMENT</a:t>
            </a:r>
            <a:endParaRPr lang="zh-CN" altLang="en-US" dirty="0"/>
          </a:p>
        </p:txBody>
      </p:sp>
      <p:sp>
        <p:nvSpPr>
          <p:cNvPr id="3" name="内容占位符 2">
            <a:extLst>
              <a:ext uri="{FF2B5EF4-FFF2-40B4-BE49-F238E27FC236}">
                <a16:creationId xmlns:a16="http://schemas.microsoft.com/office/drawing/2014/main" id="{4F47105F-F929-45D3-A3C9-066F4E83624C}"/>
              </a:ext>
            </a:extLst>
          </p:cNvPr>
          <p:cNvSpPr>
            <a:spLocks noGrp="1"/>
          </p:cNvSpPr>
          <p:nvPr>
            <p:ph idx="1"/>
          </p:nvPr>
        </p:nvSpPr>
        <p:spPr/>
        <p:txBody>
          <a:bodyPr/>
          <a:lstStyle/>
          <a:p>
            <a:pPr eaLnBrk="1" hangingPunct="1"/>
            <a:r>
              <a:rPr lang="zh-CN" altLang="en-US" dirty="0"/>
              <a:t>当</a:t>
            </a:r>
            <a:r>
              <a:rPr lang="en-US" altLang="zh-CN" dirty="0"/>
              <a:t>DBS</a:t>
            </a:r>
            <a:r>
              <a:rPr lang="zh-CN" altLang="en-US" dirty="0"/>
              <a:t>中存在多个并发事务时，</a:t>
            </a:r>
            <a:r>
              <a:rPr lang="en-US" altLang="zh-CN" dirty="0"/>
              <a:t>DBMS</a:t>
            </a:r>
            <a:r>
              <a:rPr lang="zh-CN" altLang="en-US" dirty="0"/>
              <a:t>通过</a:t>
            </a:r>
            <a:r>
              <a:rPr lang="zh-CN" altLang="en-US" dirty="0">
                <a:solidFill>
                  <a:srgbClr val="FF0000"/>
                </a:solidFill>
              </a:rPr>
              <a:t>事务调度</a:t>
            </a:r>
            <a:r>
              <a:rPr lang="zh-CN" altLang="en-US" dirty="0"/>
              <a:t>对各事务进行并发控制 (</a:t>
            </a:r>
            <a:r>
              <a:rPr lang="en-US" altLang="zh-CN" dirty="0"/>
              <a:t>§18.4)，</a:t>
            </a:r>
            <a:r>
              <a:rPr lang="zh-CN" altLang="en-US" dirty="0"/>
              <a:t>以保证并发事务的运行结果正确性</a:t>
            </a:r>
            <a:endParaRPr lang="en-US" altLang="zh-CN" dirty="0"/>
          </a:p>
          <a:p>
            <a:pPr lvl="1" eaLnBrk="1" hangingPunct="1"/>
            <a:r>
              <a:rPr lang="en-US" altLang="zh-CN" dirty="0"/>
              <a:t>DBMS</a:t>
            </a:r>
            <a:r>
              <a:rPr lang="zh-CN" altLang="en-US" dirty="0"/>
              <a:t>中的</a:t>
            </a:r>
            <a:r>
              <a:rPr lang="en-US" altLang="zh-CN" dirty="0"/>
              <a:t>concurrency-control component</a:t>
            </a:r>
            <a:r>
              <a:rPr lang="zh-CN" altLang="en-US" dirty="0"/>
              <a:t>依据事务调度</a:t>
            </a:r>
            <a:r>
              <a:rPr lang="zh-CN" altLang="en-US" dirty="0">
                <a:solidFill>
                  <a:srgbClr val="FF0000"/>
                </a:solidFill>
              </a:rPr>
              <a:t>可串行性</a:t>
            </a:r>
            <a:r>
              <a:rPr lang="en-US" altLang="zh-CN" dirty="0">
                <a:solidFill>
                  <a:schemeClr val="folHlink"/>
                </a:solidFill>
              </a:rPr>
              <a:t>(</a:t>
            </a:r>
            <a:r>
              <a:rPr lang="en-US" altLang="zh-CN" dirty="0"/>
              <a:t>Serializability</a:t>
            </a:r>
            <a:r>
              <a:rPr lang="en-US" altLang="zh-CN" dirty="0">
                <a:solidFill>
                  <a:schemeClr val="folHlink"/>
                </a:solidFill>
              </a:rPr>
              <a:t>)</a:t>
            </a:r>
            <a:r>
              <a:rPr lang="zh-CN" altLang="en-US" dirty="0"/>
              <a:t>的基本原理，对事务进行并发控制和调度,</a:t>
            </a:r>
            <a:r>
              <a:rPr lang="en-US" altLang="zh-CN" dirty="0"/>
              <a:t>§18.6</a:t>
            </a:r>
            <a:endParaRPr lang="zh-CN" altLang="en-US" dirty="0"/>
          </a:p>
          <a:p>
            <a:pPr lvl="1" eaLnBrk="1" hangingPunct="1">
              <a:defRPr/>
            </a:pPr>
            <a:r>
              <a:rPr lang="zh-CN" altLang="en-US" dirty="0"/>
              <a:t>具体实现技术</a:t>
            </a:r>
            <a:endParaRPr lang="en-US" altLang="zh-CN" dirty="0"/>
          </a:p>
          <a:p>
            <a:pPr lvl="2">
              <a:defRPr/>
            </a:pPr>
            <a:r>
              <a:rPr lang="en-US" altLang="zh-CN" dirty="0"/>
              <a:t>1. </a:t>
            </a:r>
            <a:r>
              <a:rPr lang="zh-CN" altLang="en-US" dirty="0"/>
              <a:t>基于锁的并发控制技术(</a:t>
            </a:r>
            <a:r>
              <a:rPr lang="en-US" altLang="zh-CN" dirty="0"/>
              <a:t>§18.1)</a:t>
            </a:r>
            <a:r>
              <a:rPr lang="zh-CN" altLang="en-US" dirty="0"/>
              <a:t> </a:t>
            </a:r>
            <a:r>
              <a:rPr lang="en-US" altLang="zh-CN" dirty="0"/>
              <a:t>—— Reader/Writer Model</a:t>
            </a:r>
            <a:r>
              <a:rPr lang="zh-CN" altLang="en-US" dirty="0"/>
              <a:t>   </a:t>
            </a:r>
            <a:endParaRPr lang="en-US" altLang="zh-CN" dirty="0"/>
          </a:p>
          <a:p>
            <a:pPr lvl="2">
              <a:defRPr/>
            </a:pPr>
            <a:r>
              <a:rPr lang="en-US" altLang="zh-CN" dirty="0"/>
              <a:t>2. </a:t>
            </a:r>
            <a:r>
              <a:rPr lang="zh-CN" altLang="en-US" dirty="0"/>
              <a:t>多粒度控制技术(</a:t>
            </a:r>
            <a:r>
              <a:rPr lang="en-US" altLang="zh-CN" dirty="0"/>
              <a:t>§18.3)</a:t>
            </a:r>
            <a:r>
              <a:rPr lang="zh-CN" altLang="en-US" dirty="0"/>
              <a:t>，多版本控制(</a:t>
            </a:r>
            <a:r>
              <a:rPr lang="en-US" altLang="zh-CN" dirty="0"/>
              <a:t>§18.6)</a:t>
            </a:r>
            <a:r>
              <a:rPr lang="zh-CN" altLang="en-US" dirty="0"/>
              <a:t> </a:t>
            </a:r>
            <a:endParaRPr lang="en-US" altLang="zh-CN" dirty="0"/>
          </a:p>
          <a:p>
            <a:pPr lvl="2">
              <a:defRPr/>
            </a:pPr>
            <a:r>
              <a:rPr lang="en-US" altLang="zh-CN" dirty="0"/>
              <a:t>3. </a:t>
            </a:r>
            <a:r>
              <a:rPr lang="zh-CN" altLang="en-US" dirty="0"/>
              <a:t>隔离级别</a:t>
            </a:r>
            <a:r>
              <a:rPr lang="en-US" altLang="zh-CN" dirty="0"/>
              <a:t>——tradeoff between </a:t>
            </a:r>
            <a:r>
              <a:rPr lang="zh-CN" altLang="en-US" dirty="0"/>
              <a:t>一致性</a:t>
            </a:r>
            <a:r>
              <a:rPr lang="en-US" altLang="zh-CN" dirty="0"/>
              <a:t>/</a:t>
            </a:r>
            <a:r>
              <a:rPr lang="zh-CN" altLang="en-US" dirty="0"/>
              <a:t>正确性与访问效率</a:t>
            </a:r>
            <a:endParaRPr lang="en-US" altLang="zh-CN" dirty="0"/>
          </a:p>
          <a:p>
            <a:pPr lvl="2">
              <a:defRPr/>
            </a:pPr>
            <a:r>
              <a:rPr lang="en-US" altLang="zh-CN" dirty="0"/>
              <a:t>4. </a:t>
            </a:r>
            <a:r>
              <a:rPr lang="zh-CN" altLang="en-US" dirty="0"/>
              <a:t>基于时间戳的并发控制技术(</a:t>
            </a:r>
            <a:r>
              <a:rPr lang="en-US" altLang="zh-CN" dirty="0"/>
              <a:t>§18.4)</a:t>
            </a:r>
          </a:p>
          <a:p>
            <a:pPr lvl="2">
              <a:defRPr/>
            </a:pPr>
            <a:r>
              <a:rPr lang="en-US" altLang="zh-CN" dirty="0"/>
              <a:t>5. </a:t>
            </a:r>
            <a:r>
              <a:rPr lang="zh-CN" altLang="en-US" dirty="0"/>
              <a:t>基于验证的并发控制技术(</a:t>
            </a:r>
            <a:r>
              <a:rPr lang="en-US" altLang="zh-CN" dirty="0"/>
              <a:t>§18.5)</a:t>
            </a:r>
            <a:endParaRPr lang="zh-CN" altLang="en-US" dirty="0"/>
          </a:p>
          <a:p>
            <a:r>
              <a:rPr lang="zh-CN" altLang="en-US" dirty="0"/>
              <a:t>此外， </a:t>
            </a:r>
            <a:r>
              <a:rPr lang="en-US" altLang="zh-CN" dirty="0"/>
              <a:t>DBMS</a:t>
            </a:r>
            <a:r>
              <a:rPr lang="zh-CN" altLang="en-US" dirty="0"/>
              <a:t>的</a:t>
            </a:r>
            <a:r>
              <a:rPr lang="en-US" altLang="zh-CN" dirty="0"/>
              <a:t>concurrency-control component</a:t>
            </a:r>
            <a:r>
              <a:rPr lang="zh-CN" altLang="en-US" dirty="0"/>
              <a:t>还需要对多个并发执行的事务进行死锁处理(</a:t>
            </a:r>
            <a:r>
              <a:rPr lang="en-US" altLang="zh-CN" dirty="0"/>
              <a:t>§18.2)</a:t>
            </a:r>
            <a:r>
              <a:rPr lang="zh-CN" altLang="en-US" dirty="0"/>
              <a:t> </a:t>
            </a:r>
          </a:p>
          <a:p>
            <a:endParaRPr lang="zh-CN" altLang="en-US" dirty="0"/>
          </a:p>
        </p:txBody>
      </p:sp>
      <p:sp>
        <p:nvSpPr>
          <p:cNvPr id="4" name="日期占位符 3">
            <a:extLst>
              <a:ext uri="{FF2B5EF4-FFF2-40B4-BE49-F238E27FC236}">
                <a16:creationId xmlns:a16="http://schemas.microsoft.com/office/drawing/2014/main" id="{291DF7AA-AF46-41AD-B101-4E7333551B34}"/>
              </a:ext>
            </a:extLst>
          </p:cNvPr>
          <p:cNvSpPr>
            <a:spLocks noGrp="1"/>
          </p:cNvSpPr>
          <p:nvPr>
            <p:ph type="dt" sz="half" idx="10"/>
          </p:nvPr>
        </p:nvSpPr>
        <p:spPr/>
        <p:txBody>
          <a:bodyPr/>
          <a:lstStyle/>
          <a:p>
            <a:fld id="{083E3F8E-7BB5-4F59-9E66-C6959BD1E3E0}"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87A714C1-A536-4359-8E69-40BC11B4FF3B}"/>
              </a:ext>
            </a:extLst>
          </p:cNvPr>
          <p:cNvSpPr>
            <a:spLocks noGrp="1"/>
          </p:cNvSpPr>
          <p:nvPr>
            <p:ph type="sldNum" sz="quarter" idx="12"/>
          </p:nvPr>
        </p:nvSpPr>
        <p:spPr/>
        <p:txBody>
          <a:bodyPr/>
          <a:lstStyle/>
          <a:p>
            <a:fld id="{47C4BD23-150C-4A56-8E66-9482A3FB2E80}" type="slidenum">
              <a:rPr lang="zh-CN" altLang="en-US" smtClean="0"/>
              <a:pPr/>
              <a:t>5</a:t>
            </a:fld>
            <a:endParaRPr lang="zh-CN" altLang="en-US" dirty="0"/>
          </a:p>
        </p:txBody>
      </p:sp>
    </p:spTree>
    <p:extLst>
      <p:ext uri="{BB962C8B-B14F-4D97-AF65-F5344CB8AC3E}">
        <p14:creationId xmlns:p14="http://schemas.microsoft.com/office/powerpoint/2010/main" val="121530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28FE43-8C67-46F7-A36B-DDA1784EE2A5}"/>
              </a:ext>
            </a:extLst>
          </p:cNvPr>
          <p:cNvSpPr>
            <a:spLocks noGrp="1"/>
          </p:cNvSpPr>
          <p:nvPr>
            <p:ph type="title"/>
          </p:nvPr>
        </p:nvSpPr>
        <p:spPr/>
        <p:txBody>
          <a:bodyPr>
            <a:normAutofit/>
          </a:bodyPr>
          <a:lstStyle/>
          <a:p>
            <a:r>
              <a:rPr lang="en-US" altLang="zh-CN" dirty="0"/>
              <a:t>Why S3 gives a correct result, while S4 leaves a wrong state ?</a:t>
            </a:r>
            <a:endParaRPr lang="zh-CN" altLang="en-US" dirty="0"/>
          </a:p>
        </p:txBody>
      </p:sp>
      <p:sp>
        <p:nvSpPr>
          <p:cNvPr id="3" name="内容占位符 2">
            <a:extLst>
              <a:ext uri="{FF2B5EF4-FFF2-40B4-BE49-F238E27FC236}">
                <a16:creationId xmlns:a16="http://schemas.microsoft.com/office/drawing/2014/main" id="{8D564647-A612-4CD9-AA60-9A387FA517A5}"/>
              </a:ext>
            </a:extLst>
          </p:cNvPr>
          <p:cNvSpPr>
            <a:spLocks noGrp="1"/>
          </p:cNvSpPr>
          <p:nvPr>
            <p:ph idx="1"/>
          </p:nvPr>
        </p:nvSpPr>
        <p:spPr/>
        <p:txBody>
          <a:bodyPr/>
          <a:lstStyle/>
          <a:p>
            <a:pPr eaLnBrk="1" hangingPunct="1">
              <a:tabLst>
                <a:tab pos="3333750" algn="l"/>
              </a:tabLst>
            </a:pPr>
            <a:r>
              <a:rPr lang="en-US" altLang="zh-CN" dirty="0"/>
              <a:t>In S3,  T1 and T2 access shared data </a:t>
            </a:r>
            <a:r>
              <a:rPr lang="en-US" altLang="zh-CN" b="1" i="1" dirty="0"/>
              <a:t>A</a:t>
            </a:r>
            <a:r>
              <a:rPr lang="en-US" altLang="zh-CN" dirty="0">
                <a:solidFill>
                  <a:schemeClr val="accent2"/>
                </a:solidFill>
              </a:rPr>
              <a:t> </a:t>
            </a:r>
            <a:r>
              <a:rPr lang="en-US" altLang="zh-CN" dirty="0"/>
              <a:t>and</a:t>
            </a:r>
            <a:r>
              <a:rPr lang="en-US" altLang="zh-CN" dirty="0">
                <a:solidFill>
                  <a:schemeClr val="accent2"/>
                </a:solidFill>
              </a:rPr>
              <a:t> </a:t>
            </a:r>
            <a:r>
              <a:rPr lang="en-US" altLang="zh-CN" b="1" i="1" dirty="0"/>
              <a:t>B</a:t>
            </a:r>
            <a:r>
              <a:rPr lang="en-US" altLang="zh-CN" dirty="0">
                <a:solidFill>
                  <a:schemeClr val="accent2"/>
                </a:solidFill>
              </a:rPr>
              <a:t> </a:t>
            </a:r>
            <a:r>
              <a:rPr lang="en-US" altLang="zh-CN" dirty="0">
                <a:solidFill>
                  <a:srgbClr val="2D0EE4"/>
                </a:solidFill>
              </a:rPr>
              <a:t>serially</a:t>
            </a:r>
          </a:p>
          <a:p>
            <a:pPr lvl="1" eaLnBrk="1" hangingPunct="1">
              <a:tabLst>
                <a:tab pos="3333750" algn="l"/>
              </a:tabLst>
            </a:pPr>
            <a:r>
              <a:rPr lang="en-US" altLang="zh-CN" u="sng" dirty="0"/>
              <a:t>with respect to shared data A and B</a:t>
            </a:r>
            <a:r>
              <a:rPr lang="en-US" altLang="zh-CN" dirty="0"/>
              <a:t>, S3 has the same executing results as serial S1, and S3  is </a:t>
            </a:r>
            <a:r>
              <a:rPr lang="en-US" altLang="zh-CN" dirty="0">
                <a:solidFill>
                  <a:srgbClr val="FF0000"/>
                </a:solidFill>
              </a:rPr>
              <a:t>equivalent to </a:t>
            </a:r>
            <a:r>
              <a:rPr lang="en-US" altLang="zh-CN" dirty="0"/>
              <a:t>serial S1</a:t>
            </a:r>
          </a:p>
          <a:p>
            <a:pPr eaLnBrk="1" hangingPunct="1">
              <a:spcBef>
                <a:spcPct val="0"/>
              </a:spcBef>
              <a:tabLst>
                <a:tab pos="3333750" algn="l"/>
              </a:tabLst>
            </a:pPr>
            <a:r>
              <a:rPr lang="en-US" altLang="zh-CN" dirty="0"/>
              <a:t>In S4</a:t>
            </a:r>
            <a:endParaRPr lang="en-US" altLang="zh-CN" b="1" dirty="0">
              <a:cs typeface="Times New Roman" pitchFamily="18" charset="0"/>
            </a:endParaRPr>
          </a:p>
          <a:p>
            <a:pPr lvl="1" eaLnBrk="1" hangingPunct="1">
              <a:tabLst>
                <a:tab pos="3333750" algn="l"/>
              </a:tabLst>
            </a:pPr>
            <a:r>
              <a:rPr lang="en-US" altLang="zh-CN" dirty="0"/>
              <a:t>T1 and T2 operate on shared data </a:t>
            </a:r>
            <a:r>
              <a:rPr lang="en-US" altLang="zh-CN" b="1" i="1" dirty="0"/>
              <a:t>A</a:t>
            </a:r>
            <a:r>
              <a:rPr lang="en-US" altLang="zh-CN" dirty="0"/>
              <a:t> and </a:t>
            </a:r>
            <a:r>
              <a:rPr lang="en-US" altLang="zh-CN" b="1" i="1" dirty="0"/>
              <a:t>B</a:t>
            </a:r>
            <a:r>
              <a:rPr lang="en-US" altLang="zh-CN" dirty="0">
                <a:solidFill>
                  <a:schemeClr val="accent2"/>
                </a:solidFill>
              </a:rPr>
              <a:t> </a:t>
            </a:r>
            <a:r>
              <a:rPr lang="en-US" altLang="zh-CN" dirty="0"/>
              <a:t>in</a:t>
            </a:r>
            <a:r>
              <a:rPr lang="en-US" altLang="zh-CN" dirty="0">
                <a:solidFill>
                  <a:schemeClr val="accent2"/>
                </a:solidFill>
              </a:rPr>
              <a:t> </a:t>
            </a:r>
            <a:r>
              <a:rPr lang="en-US" altLang="zh-CN" dirty="0">
                <a:solidFill>
                  <a:srgbClr val="2D0EE4"/>
                </a:solidFill>
              </a:rPr>
              <a:t>interweaving</a:t>
            </a:r>
            <a:r>
              <a:rPr lang="en-US" altLang="zh-CN" dirty="0">
                <a:solidFill>
                  <a:schemeClr val="accent2"/>
                </a:solidFill>
              </a:rPr>
              <a:t> </a:t>
            </a:r>
            <a:r>
              <a:rPr lang="en-US" altLang="zh-CN" dirty="0"/>
              <a:t>(</a:t>
            </a:r>
            <a:r>
              <a:rPr lang="zh-CN" altLang="en-US" dirty="0"/>
              <a:t>交错, 交织) </a:t>
            </a:r>
            <a:r>
              <a:rPr lang="en-US" altLang="zh-CN" dirty="0"/>
              <a:t>ways</a:t>
            </a:r>
          </a:p>
          <a:p>
            <a:pPr lvl="1" eaLnBrk="1" hangingPunct="1">
              <a:tabLst>
                <a:tab pos="3333750" algn="l"/>
              </a:tabLst>
            </a:pPr>
            <a:r>
              <a:rPr lang="en-US" altLang="zh-CN" dirty="0"/>
              <a:t>S4 has not the same executing results as serial S1, and is not </a:t>
            </a:r>
            <a:r>
              <a:rPr lang="en-US" altLang="zh-CN" b="1" dirty="0">
                <a:solidFill>
                  <a:srgbClr val="FF0000"/>
                </a:solidFill>
              </a:rPr>
              <a:t>equivalent to</a:t>
            </a:r>
            <a:r>
              <a:rPr lang="en-US" altLang="zh-CN" dirty="0"/>
              <a:t> serial  S1; </a:t>
            </a:r>
          </a:p>
          <a:p>
            <a:pPr lvl="1" eaLnBrk="1" hangingPunct="1">
              <a:tabLst>
                <a:tab pos="3333750" algn="l"/>
              </a:tabLst>
            </a:pPr>
            <a:r>
              <a:rPr lang="en-US" altLang="zh-CN" dirty="0"/>
              <a:t>S4 leaves the database in an </a:t>
            </a:r>
            <a:r>
              <a:rPr lang="en-US" altLang="zh-CN" b="1" dirty="0">
                <a:solidFill>
                  <a:srgbClr val="FF0000"/>
                </a:solidFill>
              </a:rPr>
              <a:t>inconsistent</a:t>
            </a:r>
            <a:r>
              <a:rPr lang="en-US" altLang="zh-CN" dirty="0"/>
              <a:t> state, and isolation and consistency are violated</a:t>
            </a:r>
          </a:p>
          <a:p>
            <a:endParaRPr lang="zh-CN" altLang="en-US" dirty="0"/>
          </a:p>
        </p:txBody>
      </p:sp>
      <p:sp>
        <p:nvSpPr>
          <p:cNvPr id="4" name="日期占位符 3">
            <a:extLst>
              <a:ext uri="{FF2B5EF4-FFF2-40B4-BE49-F238E27FC236}">
                <a16:creationId xmlns:a16="http://schemas.microsoft.com/office/drawing/2014/main" id="{473FAD5A-AE18-4F4F-A1A1-337FC2536996}"/>
              </a:ext>
            </a:extLst>
          </p:cNvPr>
          <p:cNvSpPr>
            <a:spLocks noGrp="1"/>
          </p:cNvSpPr>
          <p:nvPr>
            <p:ph type="dt" sz="half" idx="10"/>
          </p:nvPr>
        </p:nvSpPr>
        <p:spPr/>
        <p:txBody>
          <a:bodyPr/>
          <a:lstStyle/>
          <a:p>
            <a:fld id="{FB36FE33-DBB2-4ABA-A27F-9F96354A3DE0}"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47EBA7C8-EC8F-4619-9D64-B698FDD5E6E8}"/>
              </a:ext>
            </a:extLst>
          </p:cNvPr>
          <p:cNvSpPr>
            <a:spLocks noGrp="1"/>
          </p:cNvSpPr>
          <p:nvPr>
            <p:ph type="sldNum" sz="quarter" idx="12"/>
          </p:nvPr>
        </p:nvSpPr>
        <p:spPr/>
        <p:txBody>
          <a:bodyPr/>
          <a:lstStyle/>
          <a:p>
            <a:fld id="{47C4BD23-150C-4A56-8E66-9482A3FB2E80}" type="slidenum">
              <a:rPr lang="zh-CN" altLang="en-US" smtClean="0"/>
              <a:pPr/>
              <a:t>50</a:t>
            </a:fld>
            <a:endParaRPr lang="zh-CN" altLang="en-US" dirty="0"/>
          </a:p>
        </p:txBody>
      </p:sp>
    </p:spTree>
    <p:extLst>
      <p:ext uri="{BB962C8B-B14F-4D97-AF65-F5344CB8AC3E}">
        <p14:creationId xmlns:p14="http://schemas.microsoft.com/office/powerpoint/2010/main" val="1037947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046DF-C9A8-4A1F-A005-15760C67AEC8}"/>
              </a:ext>
            </a:extLst>
          </p:cNvPr>
          <p:cNvSpPr>
            <a:spLocks noGrp="1"/>
          </p:cNvSpPr>
          <p:nvPr>
            <p:ph type="title"/>
          </p:nvPr>
        </p:nvSpPr>
        <p:spPr/>
        <p:txBody>
          <a:bodyPr/>
          <a:lstStyle/>
          <a:p>
            <a:r>
              <a:rPr lang="en-US" altLang="zh-CN" sz="2800" dirty="0"/>
              <a:t>17.6 Serializability</a:t>
            </a:r>
            <a:endParaRPr lang="zh-CN" altLang="en-US" dirty="0"/>
          </a:p>
        </p:txBody>
      </p:sp>
      <p:sp>
        <p:nvSpPr>
          <p:cNvPr id="3" name="内容占位符 2">
            <a:extLst>
              <a:ext uri="{FF2B5EF4-FFF2-40B4-BE49-F238E27FC236}">
                <a16:creationId xmlns:a16="http://schemas.microsoft.com/office/drawing/2014/main" id="{60BBBC57-ED29-4BCB-9384-E975D583B471}"/>
              </a:ext>
            </a:extLst>
          </p:cNvPr>
          <p:cNvSpPr>
            <a:spLocks noGrp="1"/>
          </p:cNvSpPr>
          <p:nvPr>
            <p:ph idx="1"/>
          </p:nvPr>
        </p:nvSpPr>
        <p:spPr/>
        <p:txBody>
          <a:bodyPr/>
          <a:lstStyle/>
          <a:p>
            <a:pPr eaLnBrk="1" hangingPunct="1">
              <a:spcBef>
                <a:spcPct val="0"/>
              </a:spcBef>
            </a:pPr>
            <a:r>
              <a:rPr lang="en-US" altLang="zh-CN" dirty="0"/>
              <a:t>/*</a:t>
            </a:r>
            <a:r>
              <a:rPr lang="zh-CN" altLang="en-US" dirty="0"/>
              <a:t>数据库系统中，多个事务的</a:t>
            </a:r>
            <a:r>
              <a:rPr lang="zh-CN" altLang="en-US" b="1" dirty="0"/>
              <a:t>串行执行</a:t>
            </a:r>
            <a:r>
              <a:rPr lang="zh-CN" altLang="en-US" dirty="0"/>
              <a:t>可以保证事务的</a:t>
            </a:r>
            <a:r>
              <a:rPr lang="en-US" altLang="zh-CN" dirty="0"/>
              <a:t>ACID</a:t>
            </a:r>
            <a:r>
              <a:rPr lang="zh-CN" altLang="en-US" dirty="0"/>
              <a:t>特性（如</a:t>
            </a:r>
            <a:r>
              <a:rPr lang="en-US" altLang="zh-CN" dirty="0"/>
              <a:t>S1, S2</a:t>
            </a:r>
            <a:r>
              <a:rPr lang="zh-CN" altLang="en-US" dirty="0"/>
              <a:t>），但执行效率低</a:t>
            </a:r>
          </a:p>
          <a:p>
            <a:pPr eaLnBrk="1" hangingPunct="1">
              <a:spcBef>
                <a:spcPct val="0"/>
              </a:spcBef>
            </a:pPr>
            <a:r>
              <a:rPr lang="en-US" altLang="zh-CN" dirty="0"/>
              <a:t>/*</a:t>
            </a:r>
            <a:r>
              <a:rPr lang="zh-CN" altLang="en-US" dirty="0"/>
              <a:t>多个事务</a:t>
            </a:r>
            <a:r>
              <a:rPr lang="zh-CN" altLang="en-US" b="1" dirty="0"/>
              <a:t>并发执行</a:t>
            </a:r>
            <a:r>
              <a:rPr lang="zh-CN" altLang="en-US" dirty="0"/>
              <a:t>时，如果事务操作的调度顺序不当（如</a:t>
            </a:r>
            <a:r>
              <a:rPr lang="en-US" altLang="zh-CN" dirty="0"/>
              <a:t>S4</a:t>
            </a:r>
            <a:r>
              <a:rPr lang="zh-CN" altLang="en-US" dirty="0"/>
              <a:t>），将影响</a:t>
            </a:r>
            <a:r>
              <a:rPr lang="en-US" altLang="zh-CN" dirty="0"/>
              <a:t>DBS</a:t>
            </a:r>
            <a:r>
              <a:rPr lang="zh-CN" altLang="en-US" dirty="0"/>
              <a:t>正确性</a:t>
            </a:r>
          </a:p>
          <a:p>
            <a:pPr lvl="1" eaLnBrk="1" hangingPunct="1"/>
            <a:r>
              <a:rPr lang="en-US" altLang="zh-CN" dirty="0"/>
              <a:t>e.g. S4 in </a:t>
            </a:r>
            <a:endParaRPr lang="zh-CN" altLang="en-US" dirty="0"/>
          </a:p>
          <a:p>
            <a:pPr eaLnBrk="1" hangingPunct="1">
              <a:spcBef>
                <a:spcPct val="0"/>
              </a:spcBef>
            </a:pPr>
            <a:endParaRPr lang="zh-CN" altLang="en-US" dirty="0"/>
          </a:p>
          <a:p>
            <a:pPr eaLnBrk="1" hangingPunct="1">
              <a:spcBef>
                <a:spcPct val="0"/>
              </a:spcBef>
            </a:pPr>
            <a:r>
              <a:rPr lang="en-US" altLang="zh-CN" dirty="0"/>
              <a:t>/*</a:t>
            </a:r>
            <a:r>
              <a:rPr lang="zh-CN" altLang="en-US" dirty="0"/>
              <a:t>事务并发控制基本原理</a:t>
            </a:r>
            <a:endParaRPr lang="en-US" altLang="zh-CN" b="1" dirty="0">
              <a:cs typeface="Times New Roman" pitchFamily="18" charset="0"/>
            </a:endParaRPr>
          </a:p>
          <a:p>
            <a:pPr lvl="1" eaLnBrk="1" hangingPunct="1"/>
            <a:r>
              <a:rPr lang="zh-CN" altLang="en-US" dirty="0"/>
              <a:t>事务调度可串行化: </a:t>
            </a:r>
          </a:p>
          <a:p>
            <a:pPr lvl="1" eaLnBrk="1" hangingPunct="1">
              <a:buFont typeface="Wingdings" pitchFamily="2" charset="2"/>
              <a:buNone/>
            </a:pPr>
            <a:r>
              <a:rPr lang="zh-CN" altLang="en-US" dirty="0"/>
              <a:t>        相互冲突的操作串行执行，非冲突操作并行/交织执行</a:t>
            </a:r>
          </a:p>
          <a:p>
            <a:pPr lvl="1" eaLnBrk="1" hangingPunct="1"/>
            <a:r>
              <a:rPr lang="en-US" altLang="zh-CN" dirty="0"/>
              <a:t>e.g. S3 in </a:t>
            </a:r>
            <a:endParaRPr lang="zh-CN" altLang="en-US" dirty="0"/>
          </a:p>
          <a:p>
            <a:endParaRPr lang="zh-CN" altLang="en-US" dirty="0"/>
          </a:p>
        </p:txBody>
      </p:sp>
      <p:sp>
        <p:nvSpPr>
          <p:cNvPr id="4" name="日期占位符 3">
            <a:extLst>
              <a:ext uri="{FF2B5EF4-FFF2-40B4-BE49-F238E27FC236}">
                <a16:creationId xmlns:a16="http://schemas.microsoft.com/office/drawing/2014/main" id="{58033CD5-0EFD-4644-9E1D-F525EFD1E785}"/>
              </a:ext>
            </a:extLst>
          </p:cNvPr>
          <p:cNvSpPr>
            <a:spLocks noGrp="1"/>
          </p:cNvSpPr>
          <p:nvPr>
            <p:ph type="dt" sz="half" idx="10"/>
          </p:nvPr>
        </p:nvSpPr>
        <p:spPr/>
        <p:txBody>
          <a:bodyPr/>
          <a:lstStyle/>
          <a:p>
            <a:fld id="{84BF3C6A-9993-40D5-9D2E-A8A6E41A94A5}"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772A61CB-3B9A-43BE-8E3E-8E13121FF0FC}"/>
              </a:ext>
            </a:extLst>
          </p:cNvPr>
          <p:cNvSpPr>
            <a:spLocks noGrp="1"/>
          </p:cNvSpPr>
          <p:nvPr>
            <p:ph type="sldNum" sz="quarter" idx="12"/>
          </p:nvPr>
        </p:nvSpPr>
        <p:spPr/>
        <p:txBody>
          <a:bodyPr/>
          <a:lstStyle/>
          <a:p>
            <a:fld id="{47C4BD23-150C-4A56-8E66-9482A3FB2E80}" type="slidenum">
              <a:rPr lang="zh-CN" altLang="en-US" smtClean="0"/>
              <a:pPr/>
              <a:t>51</a:t>
            </a:fld>
            <a:endParaRPr lang="zh-CN" altLang="en-US" dirty="0"/>
          </a:p>
        </p:txBody>
      </p:sp>
      <p:sp>
        <p:nvSpPr>
          <p:cNvPr id="6" name="AutoShape 5">
            <a:hlinkClick r:id="rId2" action="ppaction://hlinksldjump" highlightClick="1"/>
            <a:extLst>
              <a:ext uri="{FF2B5EF4-FFF2-40B4-BE49-F238E27FC236}">
                <a16:creationId xmlns:a16="http://schemas.microsoft.com/office/drawing/2014/main" id="{DED6A71F-00BE-43AD-86F8-C7B3F1146FCE}"/>
              </a:ext>
            </a:extLst>
          </p:cNvPr>
          <p:cNvSpPr>
            <a:spLocks noChangeArrowheads="1"/>
          </p:cNvSpPr>
          <p:nvPr/>
        </p:nvSpPr>
        <p:spPr bwMode="auto">
          <a:xfrm>
            <a:off x="2176463" y="2090737"/>
            <a:ext cx="304800" cy="1524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AutoShape 4">
            <a:hlinkClick r:id="rId3" action="ppaction://hlinksldjump" highlightClick="1"/>
            <a:extLst>
              <a:ext uri="{FF2B5EF4-FFF2-40B4-BE49-F238E27FC236}">
                <a16:creationId xmlns:a16="http://schemas.microsoft.com/office/drawing/2014/main" id="{0E6C28D5-E991-483D-9604-9BE7F81FB99F}"/>
              </a:ext>
            </a:extLst>
          </p:cNvPr>
          <p:cNvSpPr>
            <a:spLocks noChangeArrowheads="1"/>
          </p:cNvSpPr>
          <p:nvPr/>
        </p:nvSpPr>
        <p:spPr bwMode="auto">
          <a:xfrm>
            <a:off x="2119313" y="4125862"/>
            <a:ext cx="304800" cy="1524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8865882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B7A873-B17B-46D0-910F-CF2893FB727D}"/>
              </a:ext>
            </a:extLst>
          </p:cNvPr>
          <p:cNvSpPr>
            <a:spLocks noGrp="1"/>
          </p:cNvSpPr>
          <p:nvPr>
            <p:ph type="title"/>
          </p:nvPr>
        </p:nvSpPr>
        <p:spPr/>
        <p:txBody>
          <a:bodyPr/>
          <a:lstStyle/>
          <a:p>
            <a:r>
              <a:rPr lang="en-US" altLang="zh-CN" sz="2800" dirty="0"/>
              <a:t>Serializability</a:t>
            </a:r>
            <a:endParaRPr lang="zh-CN" altLang="en-US" dirty="0"/>
          </a:p>
        </p:txBody>
      </p:sp>
      <p:sp>
        <p:nvSpPr>
          <p:cNvPr id="3" name="内容占位符 2">
            <a:extLst>
              <a:ext uri="{FF2B5EF4-FFF2-40B4-BE49-F238E27FC236}">
                <a16:creationId xmlns:a16="http://schemas.microsoft.com/office/drawing/2014/main" id="{26CB0C7A-4761-49A6-9D2F-288BABCFA862}"/>
              </a:ext>
            </a:extLst>
          </p:cNvPr>
          <p:cNvSpPr>
            <a:spLocks noGrp="1"/>
          </p:cNvSpPr>
          <p:nvPr>
            <p:ph idx="1"/>
          </p:nvPr>
        </p:nvSpPr>
        <p:spPr/>
        <p:txBody>
          <a:bodyPr>
            <a:normAutofit/>
          </a:bodyPr>
          <a:lstStyle/>
          <a:p>
            <a:r>
              <a:rPr lang="en-US" altLang="zh-CN" dirty="0">
                <a:cs typeface="Times New Roman" pitchFamily="18" charset="0"/>
              </a:rPr>
              <a:t>How to identify whether or not a concurrent schedule S on a set of transactions is right ? </a:t>
            </a:r>
          </a:p>
          <a:p>
            <a:pPr marL="742950" lvl="1" indent="-285750"/>
            <a:r>
              <a:rPr lang="en-US" altLang="zh-CN" dirty="0"/>
              <a:t>S is </a:t>
            </a:r>
            <a:r>
              <a:rPr lang="en-US" altLang="zh-CN" dirty="0">
                <a:solidFill>
                  <a:srgbClr val="FF0000"/>
                </a:solidFill>
              </a:rPr>
              <a:t>equivalent</a:t>
            </a:r>
            <a:r>
              <a:rPr lang="en-US" altLang="zh-CN" dirty="0"/>
              <a:t> to a </a:t>
            </a:r>
            <a:r>
              <a:rPr lang="en-US" altLang="zh-CN" i="1" dirty="0"/>
              <a:t>serial</a:t>
            </a:r>
            <a:r>
              <a:rPr lang="en-US" altLang="zh-CN" dirty="0"/>
              <a:t> one S’ ?</a:t>
            </a:r>
          </a:p>
          <a:p>
            <a:r>
              <a:rPr lang="en-US" altLang="zh-CN" dirty="0">
                <a:cs typeface="Times New Roman" pitchFamily="18" charset="0"/>
              </a:rPr>
              <a:t>Basic Assumption</a:t>
            </a:r>
          </a:p>
          <a:p>
            <a:pPr lvl="1"/>
            <a:r>
              <a:rPr lang="en-US" altLang="zh-CN" dirty="0">
                <a:cs typeface="Times New Roman" pitchFamily="18" charset="0"/>
              </a:rPr>
              <a:t>each transaction preserves database consistency</a:t>
            </a:r>
          </a:p>
          <a:p>
            <a:pPr lvl="1"/>
            <a:r>
              <a:rPr lang="en-US" altLang="zh-CN" dirty="0">
                <a:cs typeface="Times New Roman" pitchFamily="18" charset="0"/>
              </a:rPr>
              <a:t>thus, serial execution of a set of transactions preserves database consistency</a:t>
            </a:r>
          </a:p>
          <a:p>
            <a:endParaRPr lang="en-US" altLang="zh-CN" dirty="0">
              <a:cs typeface="Times New Roman" pitchFamily="18" charset="0"/>
            </a:endParaRPr>
          </a:p>
          <a:p>
            <a:r>
              <a:rPr lang="en-US" altLang="zh-CN" dirty="0">
                <a:cs typeface="Times New Roman" pitchFamily="18" charset="0"/>
              </a:rPr>
              <a:t>A (possibly concurrent) schedule is serializable if it is equivalent to a serial schedule.  </a:t>
            </a:r>
          </a:p>
          <a:p>
            <a:pPr lvl="1"/>
            <a:r>
              <a:rPr lang="en-US" altLang="zh-CN" dirty="0">
                <a:cs typeface="Times New Roman" pitchFamily="18" charset="0"/>
              </a:rPr>
              <a:t>/*</a:t>
            </a:r>
            <a:r>
              <a:rPr lang="zh-CN" altLang="en-US" dirty="0">
                <a:cs typeface="Times New Roman" pitchFamily="18" charset="0"/>
              </a:rPr>
              <a:t>将对</a:t>
            </a:r>
            <a:r>
              <a:rPr lang="en-US" altLang="zh-CN" dirty="0">
                <a:cs typeface="Times New Roman" pitchFamily="18" charset="0"/>
              </a:rPr>
              <a:t>S</a:t>
            </a:r>
            <a:r>
              <a:rPr lang="zh-CN" altLang="en-US" dirty="0">
                <a:cs typeface="Times New Roman" pitchFamily="18" charset="0"/>
              </a:rPr>
              <a:t>正确性的判断转换为对</a:t>
            </a:r>
            <a:r>
              <a:rPr lang="en-US" altLang="zh-CN" dirty="0">
                <a:cs typeface="Times New Roman" pitchFamily="18" charset="0"/>
              </a:rPr>
              <a:t>S</a:t>
            </a:r>
            <a:r>
              <a:rPr lang="zh-CN" altLang="en-US" dirty="0">
                <a:cs typeface="Times New Roman" pitchFamily="18" charset="0"/>
              </a:rPr>
              <a:t>可串行性的判断</a:t>
            </a:r>
            <a:endParaRPr lang="en-US" altLang="zh-CN" dirty="0">
              <a:cs typeface="Times New Roman" pitchFamily="18" charset="0"/>
            </a:endParaRPr>
          </a:p>
          <a:p>
            <a:endParaRPr lang="en-US" altLang="zh-CN" dirty="0">
              <a:cs typeface="Times New Roman" pitchFamily="18" charset="0"/>
            </a:endParaRPr>
          </a:p>
          <a:p>
            <a:r>
              <a:rPr lang="en-US" altLang="zh-CN" dirty="0">
                <a:cs typeface="Times New Roman" pitchFamily="18" charset="0"/>
              </a:rPr>
              <a:t>Different forms of schedule equivalence give rise to the notions of:</a:t>
            </a:r>
          </a:p>
          <a:p>
            <a:pPr marL="742950" lvl="1" indent="-285750" eaLnBrk="1" hangingPunct="1"/>
            <a:r>
              <a:rPr lang="en-US" altLang="zh-CN" dirty="0"/>
              <a:t>conflict equivalence/</a:t>
            </a:r>
            <a:r>
              <a:rPr lang="en-US" altLang="zh-CN" dirty="0">
                <a:solidFill>
                  <a:srgbClr val="000099"/>
                </a:solidFill>
                <a:cs typeface="Times New Roman" pitchFamily="18" charset="0"/>
              </a:rPr>
              <a:t> conflict serializability</a:t>
            </a:r>
            <a:endParaRPr lang="en-US" altLang="zh-CN" dirty="0"/>
          </a:p>
          <a:p>
            <a:pPr marL="742950" lvl="1" indent="-285750" eaLnBrk="1" hangingPunct="1"/>
            <a:r>
              <a:rPr lang="en-US" altLang="zh-CN" dirty="0"/>
              <a:t>view equivalence/</a:t>
            </a:r>
            <a:r>
              <a:rPr lang="en-US" altLang="zh-CN" dirty="0">
                <a:solidFill>
                  <a:srgbClr val="000099"/>
                </a:solidFill>
                <a:cs typeface="Times New Roman" pitchFamily="18" charset="0"/>
              </a:rPr>
              <a:t> view serializability</a:t>
            </a:r>
            <a:endParaRPr lang="zh-CN" altLang="en-US" dirty="0"/>
          </a:p>
        </p:txBody>
      </p:sp>
      <p:sp>
        <p:nvSpPr>
          <p:cNvPr id="4" name="日期占位符 3">
            <a:extLst>
              <a:ext uri="{FF2B5EF4-FFF2-40B4-BE49-F238E27FC236}">
                <a16:creationId xmlns:a16="http://schemas.microsoft.com/office/drawing/2014/main" id="{A79F3DB9-1292-4880-BBCF-D6CA5677E81B}"/>
              </a:ext>
            </a:extLst>
          </p:cNvPr>
          <p:cNvSpPr>
            <a:spLocks noGrp="1"/>
          </p:cNvSpPr>
          <p:nvPr>
            <p:ph type="dt" sz="half" idx="10"/>
          </p:nvPr>
        </p:nvSpPr>
        <p:spPr/>
        <p:txBody>
          <a:bodyPr/>
          <a:lstStyle/>
          <a:p>
            <a:fld id="{2F19AB32-5B46-4E5C-A406-0573125EBBB9}"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9BF206BB-5554-4C1F-8BAB-BEBA2BCE6FA9}"/>
              </a:ext>
            </a:extLst>
          </p:cNvPr>
          <p:cNvSpPr>
            <a:spLocks noGrp="1"/>
          </p:cNvSpPr>
          <p:nvPr>
            <p:ph type="sldNum" sz="quarter" idx="12"/>
          </p:nvPr>
        </p:nvSpPr>
        <p:spPr/>
        <p:txBody>
          <a:bodyPr/>
          <a:lstStyle/>
          <a:p>
            <a:fld id="{47C4BD23-150C-4A56-8E66-9482A3FB2E80}" type="slidenum">
              <a:rPr lang="zh-CN" altLang="en-US" smtClean="0"/>
              <a:pPr/>
              <a:t>52</a:t>
            </a:fld>
            <a:endParaRPr lang="zh-CN" altLang="en-US" dirty="0"/>
          </a:p>
        </p:txBody>
      </p:sp>
    </p:spTree>
    <p:extLst>
      <p:ext uri="{BB962C8B-B14F-4D97-AF65-F5344CB8AC3E}">
        <p14:creationId xmlns:p14="http://schemas.microsoft.com/office/powerpoint/2010/main" val="27057433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69244C-93A7-4BAC-BC14-04405A979051}"/>
              </a:ext>
            </a:extLst>
          </p:cNvPr>
          <p:cNvSpPr>
            <a:spLocks noGrp="1"/>
          </p:cNvSpPr>
          <p:nvPr>
            <p:ph type="title"/>
          </p:nvPr>
        </p:nvSpPr>
        <p:spPr/>
        <p:txBody>
          <a:bodyPr/>
          <a:lstStyle/>
          <a:p>
            <a:r>
              <a:rPr lang="en-US" altLang="zh-CN" sz="2800" dirty="0"/>
              <a:t>Conflict Serializability</a:t>
            </a:r>
            <a:endParaRPr lang="zh-CN" altLang="en-US" dirty="0"/>
          </a:p>
        </p:txBody>
      </p:sp>
      <p:sp>
        <p:nvSpPr>
          <p:cNvPr id="3" name="内容占位符 2">
            <a:extLst>
              <a:ext uri="{FF2B5EF4-FFF2-40B4-BE49-F238E27FC236}">
                <a16:creationId xmlns:a16="http://schemas.microsoft.com/office/drawing/2014/main" id="{B7E6A4A8-4094-470F-93EB-7A5276CD0921}"/>
              </a:ext>
            </a:extLst>
          </p:cNvPr>
          <p:cNvSpPr>
            <a:spLocks noGrp="1"/>
          </p:cNvSpPr>
          <p:nvPr>
            <p:ph idx="1"/>
          </p:nvPr>
        </p:nvSpPr>
        <p:spPr/>
        <p:txBody>
          <a:bodyPr/>
          <a:lstStyle/>
          <a:p>
            <a:r>
              <a:rPr lang="en-US" altLang="zh-CN" dirty="0"/>
              <a:t>Given two transactions </a:t>
            </a:r>
            <a:r>
              <a:rPr lang="en-US" altLang="zh-CN" i="1" dirty="0" err="1"/>
              <a:t>T</a:t>
            </a:r>
            <a:r>
              <a:rPr lang="en-US" altLang="zh-CN" i="1" baseline="-25000" dirty="0" err="1"/>
              <a:t>i</a:t>
            </a:r>
            <a:r>
              <a:rPr lang="en-US" altLang="zh-CN" dirty="0"/>
              <a:t> = { </a:t>
            </a:r>
            <a:r>
              <a:rPr lang="en-US" altLang="zh-CN" dirty="0" err="1"/>
              <a:t>I</a:t>
            </a:r>
            <a:r>
              <a:rPr lang="en-US" altLang="zh-CN" baseline="-25000" dirty="0" err="1"/>
              <a:t>i</a:t>
            </a:r>
            <a:r>
              <a:rPr lang="en-US" altLang="zh-CN" dirty="0"/>
              <a:t> },  </a:t>
            </a:r>
            <a:r>
              <a:rPr lang="en-US" altLang="zh-CN" i="1" dirty="0" err="1"/>
              <a:t>T</a:t>
            </a:r>
            <a:r>
              <a:rPr lang="en-US" altLang="zh-CN" i="1" baseline="-25000" dirty="0" err="1"/>
              <a:t>j</a:t>
            </a:r>
            <a:r>
              <a:rPr lang="en-US" altLang="zh-CN" i="1" dirty="0"/>
              <a:t> </a:t>
            </a:r>
            <a:r>
              <a:rPr lang="en-US" altLang="zh-CN" dirty="0"/>
              <a:t>= { </a:t>
            </a:r>
            <a:r>
              <a:rPr lang="en-US" altLang="zh-CN" dirty="0" err="1"/>
              <a:t>I</a:t>
            </a:r>
            <a:r>
              <a:rPr lang="en-US" altLang="zh-CN" baseline="-25000" dirty="0" err="1"/>
              <a:t>j</a:t>
            </a:r>
            <a:r>
              <a:rPr lang="en-US" altLang="zh-CN" dirty="0"/>
              <a:t> }, and a schedule S on </a:t>
            </a:r>
            <a:r>
              <a:rPr lang="en-US" altLang="zh-CN" dirty="0" err="1"/>
              <a:t>T</a:t>
            </a:r>
            <a:r>
              <a:rPr lang="en-US" altLang="zh-CN" baseline="-25000" dirty="0" err="1"/>
              <a:t>i</a:t>
            </a:r>
            <a:r>
              <a:rPr lang="en-US" altLang="zh-CN" dirty="0"/>
              <a:t> and </a:t>
            </a:r>
            <a:r>
              <a:rPr lang="en-US" altLang="zh-CN" dirty="0" err="1"/>
              <a:t>T</a:t>
            </a:r>
            <a:r>
              <a:rPr lang="en-US" altLang="zh-CN" baseline="-25000" dirty="0" err="1"/>
              <a:t>j</a:t>
            </a:r>
            <a:endParaRPr lang="en-US" altLang="zh-CN" baseline="-25000" dirty="0"/>
          </a:p>
          <a:p>
            <a:pPr marL="342900" indent="-342900" eaLnBrk="1" hangingPunct="1">
              <a:spcBef>
                <a:spcPct val="0"/>
              </a:spcBef>
            </a:pPr>
            <a:endParaRPr lang="en-US" altLang="zh-CN" b="1" dirty="0"/>
          </a:p>
          <a:p>
            <a:pPr marL="342900" indent="-342900" eaLnBrk="1" hangingPunct="1">
              <a:spcBef>
                <a:spcPct val="0"/>
              </a:spcBef>
            </a:pPr>
            <a:r>
              <a:rPr lang="en-US" altLang="zh-CN" dirty="0" err="1"/>
              <a:t>I</a:t>
            </a:r>
            <a:r>
              <a:rPr lang="en-US" altLang="zh-CN" i="1" baseline="-25000" dirty="0" err="1"/>
              <a:t>i</a:t>
            </a:r>
            <a:r>
              <a:rPr lang="en-US" altLang="zh-CN" dirty="0"/>
              <a:t> of transactions </a:t>
            </a:r>
            <a:r>
              <a:rPr lang="en-US" altLang="zh-CN" i="1" dirty="0" err="1"/>
              <a:t>T</a:t>
            </a:r>
            <a:r>
              <a:rPr lang="en-US" altLang="zh-CN" i="1" baseline="-25000" dirty="0" err="1"/>
              <a:t>i</a:t>
            </a:r>
            <a:r>
              <a:rPr lang="en-US" altLang="zh-CN" dirty="0"/>
              <a:t> and </a:t>
            </a:r>
            <a:r>
              <a:rPr lang="en-US" altLang="zh-CN" dirty="0" err="1"/>
              <a:t>I</a:t>
            </a:r>
            <a:r>
              <a:rPr lang="en-US" altLang="zh-CN" baseline="-25000" dirty="0" err="1"/>
              <a:t>j</a:t>
            </a:r>
            <a:r>
              <a:rPr lang="en-US" altLang="zh-CN" dirty="0"/>
              <a:t> of </a:t>
            </a:r>
            <a:r>
              <a:rPr lang="en-US" altLang="zh-CN" i="1" dirty="0" err="1"/>
              <a:t>T</a:t>
            </a:r>
            <a:r>
              <a:rPr lang="en-US" altLang="zh-CN" i="1" baseline="-25000" dirty="0" err="1"/>
              <a:t>j</a:t>
            </a:r>
            <a:r>
              <a:rPr lang="en-US" altLang="zh-CN" dirty="0"/>
              <a:t> are </a:t>
            </a:r>
            <a:r>
              <a:rPr lang="en-US" altLang="zh-CN" b="1" dirty="0"/>
              <a:t>conflict</a:t>
            </a:r>
            <a:r>
              <a:rPr lang="en-US" altLang="zh-CN" dirty="0"/>
              <a:t>,</a:t>
            </a:r>
            <a:r>
              <a:rPr lang="en-US" altLang="zh-CN" b="1" dirty="0"/>
              <a:t> </a:t>
            </a:r>
            <a:r>
              <a:rPr lang="en-US" altLang="zh-CN" dirty="0"/>
              <a:t>if and only if </a:t>
            </a:r>
          </a:p>
          <a:p>
            <a:pPr marL="742950" lvl="1" indent="-285750" eaLnBrk="1" hangingPunct="1"/>
            <a:r>
              <a:rPr lang="en-US" altLang="zh-CN" dirty="0">
                <a:solidFill>
                  <a:srgbClr val="2D0EE4"/>
                </a:solidFill>
              </a:rPr>
              <a:t>there exists some item </a:t>
            </a:r>
            <a:r>
              <a:rPr lang="en-US" altLang="zh-CN" i="1" dirty="0">
                <a:solidFill>
                  <a:srgbClr val="2D0EE4"/>
                </a:solidFill>
              </a:rPr>
              <a:t>Q</a:t>
            </a:r>
            <a:r>
              <a:rPr lang="en-US" altLang="zh-CN" dirty="0">
                <a:solidFill>
                  <a:srgbClr val="2D0EE4"/>
                </a:solidFill>
              </a:rPr>
              <a:t> accessed by both </a:t>
            </a:r>
            <a:r>
              <a:rPr lang="en-US" altLang="zh-CN" dirty="0" err="1">
                <a:solidFill>
                  <a:srgbClr val="2D0EE4"/>
                </a:solidFill>
              </a:rPr>
              <a:t>I</a:t>
            </a:r>
            <a:r>
              <a:rPr lang="en-US" altLang="zh-CN" baseline="-25000" dirty="0" err="1">
                <a:solidFill>
                  <a:srgbClr val="2D0EE4"/>
                </a:solidFill>
              </a:rPr>
              <a:t>i</a:t>
            </a:r>
            <a:r>
              <a:rPr lang="en-US" altLang="zh-CN" dirty="0">
                <a:solidFill>
                  <a:srgbClr val="2D0EE4"/>
                </a:solidFill>
              </a:rPr>
              <a:t> and </a:t>
            </a:r>
            <a:r>
              <a:rPr lang="en-US" altLang="zh-CN" dirty="0" err="1">
                <a:solidFill>
                  <a:srgbClr val="2D0EE4"/>
                </a:solidFill>
              </a:rPr>
              <a:t>I</a:t>
            </a:r>
            <a:r>
              <a:rPr lang="en-US" altLang="zh-CN" baseline="-25000" dirty="0" err="1">
                <a:solidFill>
                  <a:srgbClr val="2D0EE4"/>
                </a:solidFill>
              </a:rPr>
              <a:t>j</a:t>
            </a:r>
            <a:r>
              <a:rPr lang="en-US" altLang="zh-CN" dirty="0"/>
              <a:t>, and at least one of these two instructions is </a:t>
            </a:r>
            <a:r>
              <a:rPr lang="en-US" altLang="zh-CN" b="1" i="1" dirty="0"/>
              <a:t>write</a:t>
            </a:r>
            <a:r>
              <a:rPr lang="en-US" altLang="zh-CN" dirty="0"/>
              <a:t>(</a:t>
            </a:r>
            <a:r>
              <a:rPr lang="en-US" altLang="zh-CN" i="1" dirty="0"/>
              <a:t>Q)</a:t>
            </a:r>
          </a:p>
          <a:p>
            <a:pPr marL="742950" lvl="1" indent="-285750" eaLnBrk="1" hangingPunct="1"/>
            <a:r>
              <a:rPr lang="en-US" altLang="zh-CN" i="1" dirty="0"/>
              <a:t> i.e.</a:t>
            </a:r>
            <a:endParaRPr lang="en-US" altLang="zh-CN" dirty="0">
              <a:cs typeface="Times New Roman" pitchFamily="18" charset="0"/>
            </a:endParaRPr>
          </a:p>
          <a:p>
            <a:pPr marL="1143000" lvl="2" indent="-228600" eaLnBrk="1" hangingPunct="1"/>
            <a:r>
              <a:rPr lang="en-US" altLang="zh-CN" dirty="0" err="1"/>
              <a:t>I</a:t>
            </a:r>
            <a:r>
              <a:rPr lang="en-US" altLang="zh-CN" baseline="-25000" dirty="0" err="1"/>
              <a:t>i</a:t>
            </a:r>
            <a:r>
              <a:rPr lang="en-US" altLang="zh-CN" dirty="0"/>
              <a:t> = </a:t>
            </a:r>
            <a:r>
              <a:rPr lang="en-US" altLang="zh-CN" b="1" dirty="0"/>
              <a:t>read</a:t>
            </a:r>
            <a:r>
              <a:rPr lang="en-US" altLang="zh-CN" dirty="0"/>
              <a:t>(Q),  </a:t>
            </a:r>
            <a:r>
              <a:rPr lang="en-US" altLang="zh-CN" dirty="0" err="1"/>
              <a:t>I</a:t>
            </a:r>
            <a:r>
              <a:rPr lang="en-US" altLang="zh-CN" baseline="-25000" dirty="0" err="1"/>
              <a:t>j</a:t>
            </a:r>
            <a:r>
              <a:rPr lang="en-US" altLang="zh-CN" dirty="0"/>
              <a:t> = </a:t>
            </a:r>
            <a:r>
              <a:rPr lang="en-US" altLang="zh-CN" b="1" dirty="0"/>
              <a:t>write</a:t>
            </a:r>
            <a:r>
              <a:rPr lang="en-US" altLang="zh-CN" dirty="0"/>
              <a:t>(Q)</a:t>
            </a:r>
          </a:p>
          <a:p>
            <a:pPr marL="1143000" lvl="2" indent="-228600" eaLnBrk="1" hangingPunct="1"/>
            <a:r>
              <a:rPr lang="en-US" altLang="zh-CN" dirty="0" err="1"/>
              <a:t>I</a:t>
            </a:r>
            <a:r>
              <a:rPr lang="en-US" altLang="zh-CN" baseline="-25000" dirty="0" err="1"/>
              <a:t>i</a:t>
            </a:r>
            <a:r>
              <a:rPr lang="en-US" altLang="zh-CN" dirty="0"/>
              <a:t> = </a:t>
            </a:r>
            <a:r>
              <a:rPr lang="en-US" altLang="zh-CN" b="1" dirty="0"/>
              <a:t>write</a:t>
            </a:r>
            <a:r>
              <a:rPr lang="en-US" altLang="zh-CN" dirty="0"/>
              <a:t>(Q), </a:t>
            </a:r>
            <a:r>
              <a:rPr lang="en-US" altLang="zh-CN" dirty="0" err="1"/>
              <a:t>I</a:t>
            </a:r>
            <a:r>
              <a:rPr lang="en-US" altLang="zh-CN" baseline="-25000" dirty="0" err="1"/>
              <a:t>j</a:t>
            </a:r>
            <a:r>
              <a:rPr lang="en-US" altLang="zh-CN" dirty="0"/>
              <a:t> = </a:t>
            </a:r>
            <a:r>
              <a:rPr lang="en-US" altLang="zh-CN" b="1" dirty="0"/>
              <a:t>read</a:t>
            </a:r>
            <a:r>
              <a:rPr lang="en-US" altLang="zh-CN" dirty="0"/>
              <a:t>(Q)</a:t>
            </a:r>
          </a:p>
          <a:p>
            <a:pPr marL="1143000" lvl="2" indent="-228600" eaLnBrk="1" hangingPunct="1"/>
            <a:r>
              <a:rPr lang="en-US" altLang="zh-CN" dirty="0" err="1"/>
              <a:t>I</a:t>
            </a:r>
            <a:r>
              <a:rPr lang="en-US" altLang="zh-CN" baseline="-25000" dirty="0" err="1"/>
              <a:t>i</a:t>
            </a:r>
            <a:r>
              <a:rPr lang="en-US" altLang="zh-CN" dirty="0"/>
              <a:t> = </a:t>
            </a:r>
            <a:r>
              <a:rPr lang="en-US" altLang="zh-CN" b="1" dirty="0"/>
              <a:t>write</a:t>
            </a:r>
            <a:r>
              <a:rPr lang="en-US" altLang="zh-CN" dirty="0"/>
              <a:t>(Q), </a:t>
            </a:r>
            <a:r>
              <a:rPr lang="en-US" altLang="zh-CN" dirty="0" err="1"/>
              <a:t>I</a:t>
            </a:r>
            <a:r>
              <a:rPr lang="en-US" altLang="zh-CN" baseline="-25000" dirty="0" err="1"/>
              <a:t>j</a:t>
            </a:r>
            <a:r>
              <a:rPr lang="en-US" altLang="zh-CN" dirty="0"/>
              <a:t> = </a:t>
            </a:r>
            <a:r>
              <a:rPr lang="en-US" altLang="zh-CN" b="1" dirty="0"/>
              <a:t>write</a:t>
            </a:r>
            <a:r>
              <a:rPr lang="en-US" altLang="zh-CN" dirty="0"/>
              <a:t>(Q)</a:t>
            </a:r>
            <a:endParaRPr lang="zh-CN" altLang="en-US" dirty="0"/>
          </a:p>
          <a:p>
            <a:endParaRPr lang="zh-CN" altLang="en-US" dirty="0"/>
          </a:p>
        </p:txBody>
      </p:sp>
      <p:sp>
        <p:nvSpPr>
          <p:cNvPr id="4" name="日期占位符 3">
            <a:extLst>
              <a:ext uri="{FF2B5EF4-FFF2-40B4-BE49-F238E27FC236}">
                <a16:creationId xmlns:a16="http://schemas.microsoft.com/office/drawing/2014/main" id="{6BD2C1CD-29B0-4072-B130-0431E2FA291C}"/>
              </a:ext>
            </a:extLst>
          </p:cNvPr>
          <p:cNvSpPr>
            <a:spLocks noGrp="1"/>
          </p:cNvSpPr>
          <p:nvPr>
            <p:ph type="dt" sz="half" idx="10"/>
          </p:nvPr>
        </p:nvSpPr>
        <p:spPr/>
        <p:txBody>
          <a:bodyPr/>
          <a:lstStyle/>
          <a:p>
            <a:fld id="{8E092FCA-C6B5-4FBC-9C15-2A5054E7DD7F}"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3E07C05E-9AC3-4269-8D8C-FAFC11683339}"/>
              </a:ext>
            </a:extLst>
          </p:cNvPr>
          <p:cNvSpPr>
            <a:spLocks noGrp="1"/>
          </p:cNvSpPr>
          <p:nvPr>
            <p:ph type="sldNum" sz="quarter" idx="12"/>
          </p:nvPr>
        </p:nvSpPr>
        <p:spPr/>
        <p:txBody>
          <a:bodyPr/>
          <a:lstStyle/>
          <a:p>
            <a:fld id="{47C4BD23-150C-4A56-8E66-9482A3FB2E80}" type="slidenum">
              <a:rPr lang="zh-CN" altLang="en-US" smtClean="0"/>
              <a:pPr/>
              <a:t>53</a:t>
            </a:fld>
            <a:endParaRPr lang="zh-CN" altLang="en-US" dirty="0"/>
          </a:p>
        </p:txBody>
      </p:sp>
      <p:sp>
        <p:nvSpPr>
          <p:cNvPr id="6" name="TextBox 1">
            <a:extLst>
              <a:ext uri="{FF2B5EF4-FFF2-40B4-BE49-F238E27FC236}">
                <a16:creationId xmlns:a16="http://schemas.microsoft.com/office/drawing/2014/main" id="{44BFFF51-29D3-4AB2-BB37-F023D6C77EF6}"/>
              </a:ext>
            </a:extLst>
          </p:cNvPr>
          <p:cNvSpPr txBox="1"/>
          <p:nvPr/>
        </p:nvSpPr>
        <p:spPr>
          <a:xfrm>
            <a:off x="6191642" y="3495675"/>
            <a:ext cx="3227387" cy="831850"/>
          </a:xfrm>
          <a:prstGeom prst="rect">
            <a:avLst/>
          </a:prstGeom>
          <a:solidFill>
            <a:schemeClr val="bg1">
              <a:lumMod val="95000"/>
            </a:schemeClr>
          </a:solidFill>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defRPr/>
            </a:pPr>
            <a:r>
              <a:rPr lang="en-US" altLang="zh-CN" i="1" dirty="0">
                <a:latin typeface="+mn-lt"/>
                <a:ea typeface="ＭＳ Ｐゴシック" pitchFamily="34" charset="-128"/>
                <a:cs typeface="Times New Roman" pitchFamily="18" charset="0"/>
              </a:rPr>
              <a:t>l</a:t>
            </a:r>
            <a:r>
              <a:rPr lang="en-US" altLang="zh-CN" i="1" baseline="-25000" dirty="0">
                <a:latin typeface="+mn-lt"/>
                <a:ea typeface="ＭＳ Ｐゴシック" pitchFamily="34" charset="-128"/>
                <a:cs typeface="Times New Roman" pitchFamily="18" charset="0"/>
              </a:rPr>
              <a:t>i</a:t>
            </a:r>
            <a:r>
              <a:rPr lang="en-US" altLang="zh-CN" dirty="0">
                <a:latin typeface="+mn-lt"/>
                <a:ea typeface="ＭＳ Ｐゴシック" pitchFamily="34" charset="-128"/>
                <a:cs typeface="Times New Roman" pitchFamily="18" charset="0"/>
              </a:rPr>
              <a:t> = </a:t>
            </a:r>
            <a:r>
              <a:rPr lang="en-US" altLang="zh-CN" b="1" dirty="0">
                <a:latin typeface="+mn-lt"/>
                <a:ea typeface="ＭＳ Ｐゴシック" pitchFamily="34" charset="-128"/>
                <a:cs typeface="Times New Roman" pitchFamily="18" charset="0"/>
              </a:rPr>
              <a:t>read</a:t>
            </a:r>
            <a:r>
              <a:rPr lang="en-US" altLang="zh-CN" dirty="0">
                <a:latin typeface="+mn-lt"/>
                <a:ea typeface="ＭＳ Ｐゴシック" pitchFamily="34" charset="-128"/>
                <a:cs typeface="Times New Roman" pitchFamily="18" charset="0"/>
              </a:rPr>
              <a:t>(</a:t>
            </a:r>
            <a:r>
              <a:rPr lang="en-US" altLang="zh-CN" i="1" dirty="0">
                <a:latin typeface="+mn-lt"/>
                <a:ea typeface="ＭＳ Ｐゴシック" pitchFamily="34" charset="-128"/>
                <a:cs typeface="Times New Roman" pitchFamily="18" charset="0"/>
              </a:rPr>
              <a:t>Q), </a:t>
            </a:r>
            <a:r>
              <a:rPr lang="en-US" altLang="zh-CN" i="1" dirty="0" err="1">
                <a:latin typeface="+mn-lt"/>
                <a:ea typeface="ＭＳ Ｐゴシック" pitchFamily="34" charset="-128"/>
                <a:cs typeface="Times New Roman" pitchFamily="18" charset="0"/>
              </a:rPr>
              <a:t>l</a:t>
            </a:r>
            <a:r>
              <a:rPr lang="en-US" altLang="zh-CN" i="1" baseline="-25000" dirty="0" err="1">
                <a:latin typeface="+mn-lt"/>
                <a:ea typeface="ＭＳ Ｐゴシック" pitchFamily="34" charset="-128"/>
                <a:cs typeface="Times New Roman" pitchFamily="18" charset="0"/>
              </a:rPr>
              <a:t>j</a:t>
            </a:r>
            <a:r>
              <a:rPr lang="en-US" altLang="zh-CN" i="1" dirty="0">
                <a:latin typeface="+mn-lt"/>
                <a:ea typeface="ＭＳ Ｐゴシック" pitchFamily="34" charset="-128"/>
                <a:cs typeface="Times New Roman" pitchFamily="18" charset="0"/>
              </a:rPr>
              <a:t> = </a:t>
            </a:r>
            <a:r>
              <a:rPr lang="en-US" altLang="zh-CN" b="1" dirty="0">
                <a:latin typeface="+mn-lt"/>
                <a:ea typeface="ＭＳ Ｐゴシック" pitchFamily="34" charset="-128"/>
                <a:cs typeface="Times New Roman" pitchFamily="18" charset="0"/>
              </a:rPr>
              <a:t>read</a:t>
            </a:r>
            <a:r>
              <a:rPr lang="en-US" altLang="zh-CN" dirty="0">
                <a:latin typeface="+mn-lt"/>
                <a:ea typeface="ＭＳ Ｐゴシック" pitchFamily="34" charset="-128"/>
                <a:cs typeface="Times New Roman" pitchFamily="18" charset="0"/>
              </a:rPr>
              <a:t>(</a:t>
            </a:r>
            <a:r>
              <a:rPr lang="en-US" altLang="zh-CN" i="1" dirty="0">
                <a:latin typeface="+mn-lt"/>
                <a:ea typeface="ＭＳ Ｐゴシック" pitchFamily="34" charset="-128"/>
                <a:cs typeface="Times New Roman" pitchFamily="18" charset="0"/>
              </a:rPr>
              <a:t>Q</a:t>
            </a:r>
            <a:r>
              <a:rPr lang="en-US" altLang="zh-CN" dirty="0">
                <a:latin typeface="+mn-lt"/>
                <a:ea typeface="ＭＳ Ｐゴシック" pitchFamily="34" charset="-128"/>
                <a:cs typeface="Times New Roman" pitchFamily="18" charset="0"/>
              </a:rPr>
              <a:t>), </a:t>
            </a:r>
          </a:p>
          <a:p>
            <a:pPr eaLnBrk="1" hangingPunct="1">
              <a:defRPr/>
            </a:pPr>
            <a:r>
              <a:rPr lang="en-US" altLang="zh-CN" i="1" dirty="0">
                <a:latin typeface="+mn-lt"/>
                <a:ea typeface="ＭＳ Ｐゴシック" pitchFamily="34" charset="-128"/>
                <a:cs typeface="Times New Roman" pitchFamily="18" charset="0"/>
              </a:rPr>
              <a:t>l</a:t>
            </a:r>
            <a:r>
              <a:rPr lang="en-US" altLang="zh-CN" i="1" baseline="-25000" dirty="0">
                <a:latin typeface="+mn-lt"/>
                <a:ea typeface="ＭＳ Ｐゴシック" pitchFamily="34" charset="-128"/>
                <a:cs typeface="Times New Roman" pitchFamily="18" charset="0"/>
              </a:rPr>
              <a:t>i</a:t>
            </a:r>
            <a:r>
              <a:rPr lang="en-US" altLang="zh-CN" dirty="0">
                <a:latin typeface="+mn-lt"/>
                <a:ea typeface="ＭＳ Ｐゴシック" pitchFamily="34" charset="-128"/>
                <a:cs typeface="Times New Roman" pitchFamily="18" charset="0"/>
              </a:rPr>
              <a:t> and </a:t>
            </a:r>
            <a:r>
              <a:rPr lang="en-US" altLang="zh-CN" i="1" dirty="0" err="1">
                <a:latin typeface="+mn-lt"/>
                <a:ea typeface="ＭＳ Ｐゴシック" pitchFamily="34" charset="-128"/>
                <a:cs typeface="Times New Roman" pitchFamily="18" charset="0"/>
              </a:rPr>
              <a:t>l</a:t>
            </a:r>
            <a:r>
              <a:rPr lang="en-US" altLang="zh-CN" i="1" baseline="-25000" dirty="0" err="1">
                <a:latin typeface="+mn-lt"/>
                <a:ea typeface="ＭＳ Ｐゴシック" pitchFamily="34" charset="-128"/>
                <a:cs typeface="Times New Roman" pitchFamily="18" charset="0"/>
              </a:rPr>
              <a:t>j</a:t>
            </a:r>
            <a:r>
              <a:rPr lang="en-US" altLang="zh-CN" i="1" dirty="0">
                <a:latin typeface="+mn-lt"/>
                <a:ea typeface="ＭＳ Ｐゴシック" pitchFamily="34" charset="-128"/>
                <a:cs typeface="Times New Roman" pitchFamily="18" charset="0"/>
              </a:rPr>
              <a:t> </a:t>
            </a:r>
            <a:r>
              <a:rPr lang="en-US" altLang="zh-CN" dirty="0">
                <a:latin typeface="+mn-lt"/>
                <a:ea typeface="ＭＳ Ｐゴシック" pitchFamily="34" charset="-128"/>
                <a:cs typeface="Times New Roman" pitchFamily="18" charset="0"/>
              </a:rPr>
              <a:t>don’t conflict.</a:t>
            </a:r>
            <a:endParaRPr lang="zh-CN" altLang="en-US" dirty="0">
              <a:latin typeface="+mn-lt"/>
              <a:ea typeface="ＭＳ Ｐゴシック" pitchFamily="34" charset="-128"/>
              <a:cs typeface="Times New Roman" pitchFamily="18" charset="0"/>
            </a:endParaRPr>
          </a:p>
        </p:txBody>
      </p:sp>
    </p:spTree>
    <p:extLst>
      <p:ext uri="{BB962C8B-B14F-4D97-AF65-F5344CB8AC3E}">
        <p14:creationId xmlns:p14="http://schemas.microsoft.com/office/powerpoint/2010/main" val="2085335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AB092-14DA-42B1-8978-0E3998B8D8E7}"/>
              </a:ext>
            </a:extLst>
          </p:cNvPr>
          <p:cNvSpPr>
            <a:spLocks noGrp="1"/>
          </p:cNvSpPr>
          <p:nvPr>
            <p:ph type="title"/>
          </p:nvPr>
        </p:nvSpPr>
        <p:spPr/>
        <p:txBody>
          <a:bodyPr/>
          <a:lstStyle/>
          <a:p>
            <a:r>
              <a:rPr lang="en-US" altLang="zh-CN" sz="2800" dirty="0"/>
              <a:t>Conflict Serializability</a:t>
            </a:r>
            <a:endParaRPr lang="zh-CN" altLang="en-US" dirty="0"/>
          </a:p>
        </p:txBody>
      </p:sp>
      <p:sp>
        <p:nvSpPr>
          <p:cNvPr id="3" name="内容占位符 2">
            <a:extLst>
              <a:ext uri="{FF2B5EF4-FFF2-40B4-BE49-F238E27FC236}">
                <a16:creationId xmlns:a16="http://schemas.microsoft.com/office/drawing/2014/main" id="{5F0F41F0-8D60-4225-9F44-8E76F4C01A7F}"/>
              </a:ext>
            </a:extLst>
          </p:cNvPr>
          <p:cNvSpPr>
            <a:spLocks noGrp="1"/>
          </p:cNvSpPr>
          <p:nvPr>
            <p:ph idx="1"/>
          </p:nvPr>
        </p:nvSpPr>
        <p:spPr/>
        <p:txBody>
          <a:bodyPr/>
          <a:lstStyle/>
          <a:p>
            <a:pPr eaLnBrk="1" hangingPunct="1">
              <a:spcBef>
                <a:spcPct val="0"/>
              </a:spcBef>
            </a:pPr>
            <a:r>
              <a:rPr lang="en-US" altLang="zh-CN" dirty="0"/>
              <a:t>S and S’ are </a:t>
            </a:r>
            <a:r>
              <a:rPr lang="en-US" altLang="zh-CN" b="1" i="1" dirty="0"/>
              <a:t>conflict equivalent</a:t>
            </a:r>
            <a:endParaRPr lang="en-US" altLang="zh-CN" dirty="0"/>
          </a:p>
          <a:p>
            <a:pPr lvl="1" eaLnBrk="1" hangingPunct="1"/>
            <a:r>
              <a:rPr lang="en-US" altLang="zh-CN" dirty="0"/>
              <a:t>if the schedule </a:t>
            </a:r>
            <a:r>
              <a:rPr lang="en-US" altLang="zh-CN" i="1" dirty="0"/>
              <a:t>S</a:t>
            </a:r>
            <a:r>
              <a:rPr lang="en-US" altLang="zh-CN" dirty="0"/>
              <a:t> can be transformed into </a:t>
            </a:r>
            <a:r>
              <a:rPr lang="en-US" altLang="zh-CN" i="1" dirty="0"/>
              <a:t>S’ </a:t>
            </a:r>
            <a:r>
              <a:rPr lang="en-US" altLang="zh-CN" dirty="0"/>
              <a:t>by a series of swaps of </a:t>
            </a:r>
            <a:r>
              <a:rPr lang="en-US" altLang="zh-CN" dirty="0">
                <a:solidFill>
                  <a:srgbClr val="2D0EE4"/>
                </a:solidFill>
              </a:rPr>
              <a:t>non-conflicting </a:t>
            </a:r>
            <a:r>
              <a:rPr lang="en-US" altLang="zh-CN" dirty="0"/>
              <a:t>instructions</a:t>
            </a:r>
          </a:p>
          <a:p>
            <a:pPr lvl="1" eaLnBrk="1" hangingPunct="1"/>
            <a:r>
              <a:rPr lang="en-US" altLang="zh-CN" dirty="0"/>
              <a:t>e.g. </a:t>
            </a:r>
          </a:p>
          <a:p>
            <a:endParaRPr lang="zh-CN" altLang="en-US" dirty="0"/>
          </a:p>
        </p:txBody>
      </p:sp>
      <p:sp>
        <p:nvSpPr>
          <p:cNvPr id="4" name="日期占位符 3">
            <a:extLst>
              <a:ext uri="{FF2B5EF4-FFF2-40B4-BE49-F238E27FC236}">
                <a16:creationId xmlns:a16="http://schemas.microsoft.com/office/drawing/2014/main" id="{0CC2CDC1-32C0-4733-8F7F-9B45BB598DF8}"/>
              </a:ext>
            </a:extLst>
          </p:cNvPr>
          <p:cNvSpPr>
            <a:spLocks noGrp="1"/>
          </p:cNvSpPr>
          <p:nvPr>
            <p:ph type="dt" sz="half" idx="10"/>
          </p:nvPr>
        </p:nvSpPr>
        <p:spPr/>
        <p:txBody>
          <a:bodyPr/>
          <a:lstStyle/>
          <a:p>
            <a:fld id="{41211886-43A3-4986-B030-0A8BBA8099A6}"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34982D3F-D2E3-46A4-850C-000DBE8548BF}"/>
              </a:ext>
            </a:extLst>
          </p:cNvPr>
          <p:cNvSpPr>
            <a:spLocks noGrp="1"/>
          </p:cNvSpPr>
          <p:nvPr>
            <p:ph type="sldNum" sz="quarter" idx="12"/>
          </p:nvPr>
        </p:nvSpPr>
        <p:spPr/>
        <p:txBody>
          <a:bodyPr/>
          <a:lstStyle/>
          <a:p>
            <a:fld id="{47C4BD23-150C-4A56-8E66-9482A3FB2E80}" type="slidenum">
              <a:rPr lang="zh-CN" altLang="en-US" smtClean="0"/>
              <a:pPr/>
              <a:t>54</a:t>
            </a:fld>
            <a:endParaRPr lang="zh-CN" altLang="en-US" dirty="0"/>
          </a:p>
        </p:txBody>
      </p:sp>
      <p:sp>
        <p:nvSpPr>
          <p:cNvPr id="6" name="Text Box 8">
            <a:extLst>
              <a:ext uri="{FF2B5EF4-FFF2-40B4-BE49-F238E27FC236}">
                <a16:creationId xmlns:a16="http://schemas.microsoft.com/office/drawing/2014/main" id="{7C7A72EB-CED9-421E-9FBD-AEA8C5F36425}"/>
              </a:ext>
            </a:extLst>
          </p:cNvPr>
          <p:cNvSpPr txBox="1">
            <a:spLocks noChangeArrowheads="1"/>
          </p:cNvSpPr>
          <p:nvPr/>
        </p:nvSpPr>
        <p:spPr bwMode="auto">
          <a:xfrm>
            <a:off x="2909492" y="5411988"/>
            <a:ext cx="15263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dirty="0">
                <a:latin typeface="+mn-lt"/>
              </a:rPr>
              <a:t>Fig.17.7 S5</a:t>
            </a:r>
          </a:p>
        </p:txBody>
      </p:sp>
      <p:grpSp>
        <p:nvGrpSpPr>
          <p:cNvPr id="7" name="Group 16">
            <a:extLst>
              <a:ext uri="{FF2B5EF4-FFF2-40B4-BE49-F238E27FC236}">
                <a16:creationId xmlns:a16="http://schemas.microsoft.com/office/drawing/2014/main" id="{4CC9BF6D-8B94-4AC9-9FB2-2C4931AAB7B7}"/>
              </a:ext>
            </a:extLst>
          </p:cNvPr>
          <p:cNvGrpSpPr>
            <a:grpSpLocks/>
          </p:cNvGrpSpPr>
          <p:nvPr/>
        </p:nvGrpSpPr>
        <p:grpSpPr bwMode="auto">
          <a:xfrm>
            <a:off x="2216151" y="2214563"/>
            <a:ext cx="2913062" cy="2922588"/>
            <a:chOff x="1824" y="2276"/>
            <a:chExt cx="1835" cy="2044"/>
          </a:xfrm>
        </p:grpSpPr>
        <p:pic>
          <p:nvPicPr>
            <p:cNvPr id="8" name="Picture 3">
              <a:extLst>
                <a:ext uri="{FF2B5EF4-FFF2-40B4-BE49-F238E27FC236}">
                  <a16:creationId xmlns:a16="http://schemas.microsoft.com/office/drawing/2014/main" id="{5A9FFD97-34FE-4AF3-821F-70C775D2E1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772" t="4988" r="19951" b="5463"/>
            <a:stretch>
              <a:fillRect/>
            </a:stretch>
          </p:blipFill>
          <p:spPr bwMode="auto">
            <a:xfrm>
              <a:off x="1824" y="2276"/>
              <a:ext cx="1835" cy="2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cmpd="tri">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4">
              <a:extLst>
                <a:ext uri="{FF2B5EF4-FFF2-40B4-BE49-F238E27FC236}">
                  <a16:creationId xmlns:a16="http://schemas.microsoft.com/office/drawing/2014/main" id="{F7FD29D0-294D-4435-9B33-CFB5EF739D1C}"/>
                </a:ext>
              </a:extLst>
            </p:cNvPr>
            <p:cNvSpPr>
              <a:spLocks noChangeArrowheads="1"/>
            </p:cNvSpPr>
            <p:nvPr/>
          </p:nvSpPr>
          <p:spPr bwMode="auto">
            <a:xfrm>
              <a:off x="2832" y="3216"/>
              <a:ext cx="67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5">
              <a:extLst>
                <a:ext uri="{FF2B5EF4-FFF2-40B4-BE49-F238E27FC236}">
                  <a16:creationId xmlns:a16="http://schemas.microsoft.com/office/drawing/2014/main" id="{B979168C-3DAB-4C47-9046-CFE050AC23DE}"/>
                </a:ext>
              </a:extLst>
            </p:cNvPr>
            <p:cNvSpPr>
              <a:spLocks noChangeArrowheads="1"/>
            </p:cNvSpPr>
            <p:nvPr/>
          </p:nvSpPr>
          <p:spPr bwMode="auto">
            <a:xfrm>
              <a:off x="1968" y="3408"/>
              <a:ext cx="672" cy="24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6">
              <a:extLst>
                <a:ext uri="{FF2B5EF4-FFF2-40B4-BE49-F238E27FC236}">
                  <a16:creationId xmlns:a16="http://schemas.microsoft.com/office/drawing/2014/main" id="{48623DA7-3DC3-4D40-8E78-60187EBC9C10}"/>
                </a:ext>
              </a:extLst>
            </p:cNvPr>
            <p:cNvSpPr txBox="1">
              <a:spLocks noChangeArrowheads="1"/>
            </p:cNvSpPr>
            <p:nvPr/>
          </p:nvSpPr>
          <p:spPr bwMode="auto">
            <a:xfrm>
              <a:off x="2784" y="3408"/>
              <a:ext cx="778"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rPr>
                <a:t>write(A)</a:t>
              </a:r>
            </a:p>
          </p:txBody>
        </p:sp>
        <p:sp>
          <p:nvSpPr>
            <p:cNvPr id="12" name="Text Box 7">
              <a:extLst>
                <a:ext uri="{FF2B5EF4-FFF2-40B4-BE49-F238E27FC236}">
                  <a16:creationId xmlns:a16="http://schemas.microsoft.com/office/drawing/2014/main" id="{62679CA9-53A0-4828-B049-51F0DF7E2719}"/>
                </a:ext>
              </a:extLst>
            </p:cNvPr>
            <p:cNvSpPr txBox="1">
              <a:spLocks noChangeArrowheads="1"/>
            </p:cNvSpPr>
            <p:nvPr/>
          </p:nvSpPr>
          <p:spPr bwMode="auto">
            <a:xfrm>
              <a:off x="1920" y="3216"/>
              <a:ext cx="778"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rPr>
                <a:t>read(B)</a:t>
              </a:r>
            </a:p>
          </p:txBody>
        </p:sp>
        <p:sp>
          <p:nvSpPr>
            <p:cNvPr id="13" name="Line 10">
              <a:extLst>
                <a:ext uri="{FF2B5EF4-FFF2-40B4-BE49-F238E27FC236}">
                  <a16:creationId xmlns:a16="http://schemas.microsoft.com/office/drawing/2014/main" id="{60E3E52D-4AB2-499A-AA68-2623621512EE}"/>
                </a:ext>
              </a:extLst>
            </p:cNvPr>
            <p:cNvSpPr>
              <a:spLocks noChangeShapeType="1"/>
            </p:cNvSpPr>
            <p:nvPr/>
          </p:nvSpPr>
          <p:spPr bwMode="auto">
            <a:xfrm flipV="1">
              <a:off x="1920" y="3072"/>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hlink"/>
                  </a:solidFill>
                  <a:miter lim="800000"/>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Line 11">
              <a:extLst>
                <a:ext uri="{FF2B5EF4-FFF2-40B4-BE49-F238E27FC236}">
                  <a16:creationId xmlns:a16="http://schemas.microsoft.com/office/drawing/2014/main" id="{04921590-9CCD-4A6F-9905-21FA1D5FC69D}"/>
                </a:ext>
              </a:extLst>
            </p:cNvPr>
            <p:cNvSpPr>
              <a:spLocks noChangeShapeType="1"/>
            </p:cNvSpPr>
            <p:nvPr/>
          </p:nvSpPr>
          <p:spPr bwMode="auto">
            <a:xfrm flipV="1">
              <a:off x="1920" y="350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hlink"/>
                  </a:solidFill>
                  <a:miter lim="800000"/>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12">
              <a:extLst>
                <a:ext uri="{FF2B5EF4-FFF2-40B4-BE49-F238E27FC236}">
                  <a16:creationId xmlns:a16="http://schemas.microsoft.com/office/drawing/2014/main" id="{8F640DA0-DF41-4262-9E85-DA80D969B454}"/>
                </a:ext>
              </a:extLst>
            </p:cNvPr>
            <p:cNvSpPr>
              <a:spLocks noChangeShapeType="1"/>
            </p:cNvSpPr>
            <p:nvPr/>
          </p:nvSpPr>
          <p:spPr bwMode="auto">
            <a:xfrm>
              <a:off x="3552" y="3072"/>
              <a:ext cx="0" cy="24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hlink"/>
                  </a:solidFill>
                  <a:miter lim="800000"/>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Line 13">
              <a:extLst>
                <a:ext uri="{FF2B5EF4-FFF2-40B4-BE49-F238E27FC236}">
                  <a16:creationId xmlns:a16="http://schemas.microsoft.com/office/drawing/2014/main" id="{F4A32392-C8A5-4CA5-996A-751222F67077}"/>
                </a:ext>
              </a:extLst>
            </p:cNvPr>
            <p:cNvSpPr>
              <a:spLocks noChangeShapeType="1"/>
            </p:cNvSpPr>
            <p:nvPr/>
          </p:nvSpPr>
          <p:spPr bwMode="auto">
            <a:xfrm>
              <a:off x="3552" y="3552"/>
              <a:ext cx="0" cy="24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hlink"/>
                  </a:solidFill>
                  <a:miter lim="800000"/>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7" name="Line 19">
            <a:extLst>
              <a:ext uri="{FF2B5EF4-FFF2-40B4-BE49-F238E27FC236}">
                <a16:creationId xmlns:a16="http://schemas.microsoft.com/office/drawing/2014/main" id="{2B9E9F34-0501-4B9B-9ED6-E803B07BFC99}"/>
              </a:ext>
            </a:extLst>
          </p:cNvPr>
          <p:cNvSpPr>
            <a:spLocks noChangeShapeType="1"/>
          </p:cNvSpPr>
          <p:nvPr/>
        </p:nvSpPr>
        <p:spPr bwMode="auto">
          <a:xfrm flipV="1">
            <a:off x="3376613" y="3433763"/>
            <a:ext cx="381000" cy="304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Line 20">
            <a:extLst>
              <a:ext uri="{FF2B5EF4-FFF2-40B4-BE49-F238E27FC236}">
                <a16:creationId xmlns:a16="http://schemas.microsoft.com/office/drawing/2014/main" id="{865E5D31-E24F-4DC7-9604-0AF36EC76AB6}"/>
              </a:ext>
            </a:extLst>
          </p:cNvPr>
          <p:cNvSpPr>
            <a:spLocks noChangeShapeType="1"/>
          </p:cNvSpPr>
          <p:nvPr/>
        </p:nvSpPr>
        <p:spPr bwMode="auto">
          <a:xfrm flipV="1">
            <a:off x="3376613" y="4119563"/>
            <a:ext cx="381000" cy="228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AutoShape 21">
            <a:hlinkClick r:id="" action="ppaction://hlinkshowjump?jump=lastslideviewed" highlightClick="1"/>
            <a:extLst>
              <a:ext uri="{FF2B5EF4-FFF2-40B4-BE49-F238E27FC236}">
                <a16:creationId xmlns:a16="http://schemas.microsoft.com/office/drawing/2014/main" id="{EF7BA0DA-D56F-4BA7-B287-B56ADE77316A}"/>
              </a:ext>
            </a:extLst>
          </p:cNvPr>
          <p:cNvSpPr>
            <a:spLocks noChangeArrowheads="1"/>
          </p:cNvSpPr>
          <p:nvPr/>
        </p:nvSpPr>
        <p:spPr bwMode="auto">
          <a:xfrm>
            <a:off x="11606965" y="5557889"/>
            <a:ext cx="327025" cy="169862"/>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80">
            <a:extLst>
              <a:ext uri="{FF2B5EF4-FFF2-40B4-BE49-F238E27FC236}">
                <a16:creationId xmlns:a16="http://schemas.microsoft.com/office/drawing/2014/main" id="{199AD697-C3A5-4065-AD38-F635B639ECBA}"/>
              </a:ext>
            </a:extLst>
          </p:cNvPr>
          <p:cNvSpPr txBox="1">
            <a:spLocks noChangeArrowheads="1"/>
          </p:cNvSpPr>
          <p:nvPr/>
        </p:nvSpPr>
        <p:spPr bwMode="auto">
          <a:xfrm>
            <a:off x="6816726" y="5411988"/>
            <a:ext cx="15263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Fig.17.8 S6</a:t>
            </a:r>
          </a:p>
        </p:txBody>
      </p:sp>
      <p:pic>
        <p:nvPicPr>
          <p:cNvPr id="21" name="Picture 18">
            <a:extLst>
              <a:ext uri="{FF2B5EF4-FFF2-40B4-BE49-F238E27FC236}">
                <a16:creationId xmlns:a16="http://schemas.microsoft.com/office/drawing/2014/main" id="{CE91F3ED-7E36-4898-A3B0-D4435BB89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8938" y="2168526"/>
            <a:ext cx="407035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95011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95933-315C-401D-839B-565028D23F3B}"/>
              </a:ext>
            </a:extLst>
          </p:cNvPr>
          <p:cNvSpPr>
            <a:spLocks noGrp="1"/>
          </p:cNvSpPr>
          <p:nvPr>
            <p:ph type="title"/>
          </p:nvPr>
        </p:nvSpPr>
        <p:spPr/>
        <p:txBody>
          <a:bodyPr/>
          <a:lstStyle/>
          <a:p>
            <a:r>
              <a:rPr lang="en-US" altLang="zh-CN" sz="2800" dirty="0"/>
              <a:t>Conflict Serializability</a:t>
            </a:r>
            <a:endParaRPr lang="zh-CN" altLang="en-US" dirty="0"/>
          </a:p>
        </p:txBody>
      </p:sp>
      <p:sp>
        <p:nvSpPr>
          <p:cNvPr id="3" name="内容占位符 2">
            <a:extLst>
              <a:ext uri="{FF2B5EF4-FFF2-40B4-BE49-F238E27FC236}">
                <a16:creationId xmlns:a16="http://schemas.microsoft.com/office/drawing/2014/main" id="{CA351FEF-E20A-4F11-B695-138FB2E3DB10}"/>
              </a:ext>
            </a:extLst>
          </p:cNvPr>
          <p:cNvSpPr>
            <a:spLocks noGrp="1"/>
          </p:cNvSpPr>
          <p:nvPr>
            <p:ph idx="1"/>
          </p:nvPr>
        </p:nvSpPr>
        <p:spPr/>
        <p:txBody>
          <a:bodyPr/>
          <a:lstStyle/>
          <a:p>
            <a:pPr eaLnBrk="1" hangingPunct="1">
              <a:spcBef>
                <a:spcPct val="0"/>
              </a:spcBef>
            </a:pPr>
            <a:r>
              <a:rPr lang="en-US" altLang="zh-CN" dirty="0"/>
              <a:t>Note:</a:t>
            </a:r>
            <a:r>
              <a:rPr lang="en-US" altLang="zh-CN" b="1" dirty="0"/>
              <a:t> </a:t>
            </a:r>
            <a:endParaRPr lang="zh-CN" altLang="en-US" dirty="0"/>
          </a:p>
          <a:p>
            <a:pPr lvl="1" eaLnBrk="1" hangingPunct="1"/>
            <a:r>
              <a:rPr lang="en-US" altLang="zh-CN" dirty="0"/>
              <a:t>only swapping of two operations/instructions </a:t>
            </a:r>
            <a:r>
              <a:rPr lang="en-US" altLang="zh-CN" dirty="0" err="1"/>
              <a:t>I</a:t>
            </a:r>
            <a:r>
              <a:rPr lang="en-US" altLang="zh-CN" baseline="-25000" dirty="0" err="1"/>
              <a:t>i</a:t>
            </a:r>
            <a:r>
              <a:rPr lang="en-US" altLang="zh-CN" baseline="-25000" dirty="0"/>
              <a:t> </a:t>
            </a:r>
            <a:r>
              <a:rPr lang="en-US" altLang="zh-CN" dirty="0"/>
              <a:t>and </a:t>
            </a:r>
            <a:r>
              <a:rPr lang="en-US" altLang="zh-CN" dirty="0" err="1"/>
              <a:t>I</a:t>
            </a:r>
            <a:r>
              <a:rPr lang="en-US" altLang="zh-CN" baseline="-25000" dirty="0" err="1"/>
              <a:t>j</a:t>
            </a:r>
            <a:r>
              <a:rPr lang="en-US" altLang="zh-CN" dirty="0"/>
              <a:t> that belong to two different </a:t>
            </a:r>
            <a:r>
              <a:rPr lang="en-US" altLang="zh-CN" dirty="0" err="1"/>
              <a:t>T</a:t>
            </a:r>
            <a:r>
              <a:rPr lang="en-US" altLang="zh-CN" baseline="-25000" dirty="0" err="1"/>
              <a:t>i</a:t>
            </a:r>
            <a:r>
              <a:rPr lang="en-US" altLang="zh-CN" dirty="0"/>
              <a:t> and </a:t>
            </a:r>
            <a:r>
              <a:rPr lang="en-US" altLang="zh-CN" dirty="0" err="1"/>
              <a:t>T</a:t>
            </a:r>
            <a:r>
              <a:rPr lang="en-US" altLang="zh-CN" baseline="-25000" dirty="0" err="1"/>
              <a:t>j</a:t>
            </a:r>
            <a:r>
              <a:rPr lang="en-US" altLang="zh-CN" dirty="0"/>
              <a:t> respectively are permitted</a:t>
            </a:r>
          </a:p>
          <a:p>
            <a:pPr lvl="1" eaLnBrk="1" hangingPunct="1"/>
            <a:r>
              <a:rPr lang="en-US" altLang="zh-CN" dirty="0"/>
              <a:t>swapping should not change the orders of instruction executing in each transaction</a:t>
            </a:r>
            <a:endParaRPr lang="en-US" altLang="zh-CN" dirty="0">
              <a:cs typeface="Times New Roman" pitchFamily="18" charset="0"/>
            </a:endParaRPr>
          </a:p>
          <a:p>
            <a:pPr lvl="2" eaLnBrk="1" hangingPunct="1"/>
            <a:r>
              <a:rPr lang="en-US" altLang="zh-CN" dirty="0"/>
              <a:t>e.g. in Fig.17.7, swapping of </a:t>
            </a:r>
            <a:r>
              <a:rPr lang="en-US" altLang="zh-CN" b="1" i="1" dirty="0"/>
              <a:t>read</a:t>
            </a:r>
            <a:r>
              <a:rPr lang="en-US" altLang="zh-CN" dirty="0"/>
              <a:t>(B) and </a:t>
            </a:r>
            <a:r>
              <a:rPr lang="en-US" altLang="zh-CN" b="1" i="1" dirty="0"/>
              <a:t>write</a:t>
            </a:r>
            <a:r>
              <a:rPr lang="en-US" altLang="zh-CN" dirty="0"/>
              <a:t>(B) in T</a:t>
            </a:r>
            <a:r>
              <a:rPr lang="en-US" altLang="zh-CN" baseline="-25000" dirty="0"/>
              <a:t>1</a:t>
            </a:r>
            <a:r>
              <a:rPr lang="en-US" altLang="zh-CN" dirty="0"/>
              <a:t> is not allowed</a:t>
            </a:r>
          </a:p>
          <a:p>
            <a:pPr lvl="1" eaLnBrk="1" hangingPunct="1"/>
            <a:r>
              <a:rPr lang="en-US" altLang="zh-CN" dirty="0"/>
              <a:t>swapping should not change the orders of </a:t>
            </a:r>
            <a:r>
              <a:rPr lang="en-US" altLang="zh-CN" dirty="0">
                <a:solidFill>
                  <a:srgbClr val="FF0000"/>
                </a:solidFill>
              </a:rPr>
              <a:t>conflict</a:t>
            </a:r>
            <a:r>
              <a:rPr lang="en-US" altLang="zh-CN" dirty="0"/>
              <a:t> instruction executing  in S</a:t>
            </a:r>
            <a:endParaRPr lang="en-US" altLang="zh-CN" dirty="0">
              <a:cs typeface="Times New Roman" pitchFamily="18" charset="0"/>
            </a:endParaRPr>
          </a:p>
          <a:p>
            <a:pPr lvl="2" eaLnBrk="1" hangingPunct="1"/>
            <a:r>
              <a:rPr lang="en-US" altLang="zh-CN" dirty="0"/>
              <a:t> e.g. in Fig.17.7, swapping of </a:t>
            </a:r>
            <a:r>
              <a:rPr lang="en-US" altLang="zh-CN" b="1" i="1" dirty="0"/>
              <a:t>write</a:t>
            </a:r>
            <a:r>
              <a:rPr lang="en-US" altLang="zh-CN" dirty="0"/>
              <a:t>(A) in T</a:t>
            </a:r>
            <a:r>
              <a:rPr lang="en-US" altLang="zh-CN" baseline="-25000" dirty="0"/>
              <a:t>1</a:t>
            </a:r>
            <a:r>
              <a:rPr lang="en-US" altLang="zh-CN" dirty="0"/>
              <a:t> and </a:t>
            </a:r>
            <a:r>
              <a:rPr lang="en-US" altLang="zh-CN" b="1" i="1" dirty="0"/>
              <a:t>read</a:t>
            </a:r>
            <a:r>
              <a:rPr lang="en-US" altLang="zh-CN" dirty="0"/>
              <a:t>(A) in T</a:t>
            </a:r>
            <a:r>
              <a:rPr lang="en-US" altLang="zh-CN" baseline="-25000" dirty="0"/>
              <a:t>2</a:t>
            </a:r>
            <a:r>
              <a:rPr lang="en-US" altLang="zh-CN" dirty="0"/>
              <a:t> is not allowed</a:t>
            </a:r>
          </a:p>
          <a:p>
            <a:endParaRPr lang="zh-CN" altLang="en-US" dirty="0"/>
          </a:p>
        </p:txBody>
      </p:sp>
      <p:sp>
        <p:nvSpPr>
          <p:cNvPr id="4" name="日期占位符 3">
            <a:extLst>
              <a:ext uri="{FF2B5EF4-FFF2-40B4-BE49-F238E27FC236}">
                <a16:creationId xmlns:a16="http://schemas.microsoft.com/office/drawing/2014/main" id="{81C44129-43DC-454F-8546-2EE6DADA6CA5}"/>
              </a:ext>
            </a:extLst>
          </p:cNvPr>
          <p:cNvSpPr>
            <a:spLocks noGrp="1"/>
          </p:cNvSpPr>
          <p:nvPr>
            <p:ph type="dt" sz="half" idx="10"/>
          </p:nvPr>
        </p:nvSpPr>
        <p:spPr/>
        <p:txBody>
          <a:bodyPr/>
          <a:lstStyle/>
          <a:p>
            <a:fld id="{07D50BD3-45BB-417B-A15F-DDADDD2CFFFA}"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433E0A87-5CA8-43CE-9E4E-6D66BD3C9982}"/>
              </a:ext>
            </a:extLst>
          </p:cNvPr>
          <p:cNvSpPr>
            <a:spLocks noGrp="1"/>
          </p:cNvSpPr>
          <p:nvPr>
            <p:ph type="sldNum" sz="quarter" idx="12"/>
          </p:nvPr>
        </p:nvSpPr>
        <p:spPr/>
        <p:txBody>
          <a:bodyPr/>
          <a:lstStyle/>
          <a:p>
            <a:fld id="{47C4BD23-150C-4A56-8E66-9482A3FB2E80}" type="slidenum">
              <a:rPr lang="zh-CN" altLang="en-US" smtClean="0"/>
              <a:pPr/>
              <a:t>55</a:t>
            </a:fld>
            <a:endParaRPr lang="zh-CN" altLang="en-US" dirty="0"/>
          </a:p>
        </p:txBody>
      </p:sp>
    </p:spTree>
    <p:extLst>
      <p:ext uri="{BB962C8B-B14F-4D97-AF65-F5344CB8AC3E}">
        <p14:creationId xmlns:p14="http://schemas.microsoft.com/office/powerpoint/2010/main" val="2473038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194793-5981-4719-841B-193E0B6CBADB}"/>
              </a:ext>
            </a:extLst>
          </p:cNvPr>
          <p:cNvSpPr>
            <a:spLocks noGrp="1"/>
          </p:cNvSpPr>
          <p:nvPr>
            <p:ph type="title"/>
          </p:nvPr>
        </p:nvSpPr>
        <p:spPr/>
        <p:txBody>
          <a:bodyPr/>
          <a:lstStyle/>
          <a:p>
            <a:r>
              <a:rPr lang="en-US" altLang="zh-CN" sz="2800" dirty="0"/>
              <a:t>Conflict Serializability</a:t>
            </a:r>
            <a:endParaRPr lang="zh-CN" altLang="en-US" dirty="0"/>
          </a:p>
        </p:txBody>
      </p:sp>
      <p:sp>
        <p:nvSpPr>
          <p:cNvPr id="3" name="内容占位符 2">
            <a:extLst>
              <a:ext uri="{FF2B5EF4-FFF2-40B4-BE49-F238E27FC236}">
                <a16:creationId xmlns:a16="http://schemas.microsoft.com/office/drawing/2014/main" id="{E5E90650-B40A-4427-8ABE-4C40C0BFFDEF}"/>
              </a:ext>
            </a:extLst>
          </p:cNvPr>
          <p:cNvSpPr>
            <a:spLocks noGrp="1"/>
          </p:cNvSpPr>
          <p:nvPr>
            <p:ph idx="1"/>
          </p:nvPr>
        </p:nvSpPr>
        <p:spPr/>
        <p:txBody>
          <a:bodyPr/>
          <a:lstStyle/>
          <a:p>
            <a:pPr eaLnBrk="1" hangingPunct="1">
              <a:spcBef>
                <a:spcPct val="0"/>
              </a:spcBef>
            </a:pPr>
            <a:r>
              <a:rPr lang="en-US" altLang="zh-CN" dirty="0"/>
              <a:t>A </a:t>
            </a:r>
            <a:r>
              <a:rPr lang="en-US" altLang="zh-CN" b="1" i="1" dirty="0"/>
              <a:t>concurrent</a:t>
            </a:r>
            <a:r>
              <a:rPr lang="en-US" altLang="zh-CN" dirty="0"/>
              <a:t> schedule </a:t>
            </a:r>
            <a:r>
              <a:rPr lang="en-US" altLang="zh-CN" i="1" dirty="0"/>
              <a:t>S</a:t>
            </a:r>
            <a:r>
              <a:rPr lang="en-US" altLang="zh-CN" dirty="0"/>
              <a:t> is </a:t>
            </a:r>
            <a:r>
              <a:rPr lang="en-US" altLang="zh-CN" b="1" i="1" dirty="0">
                <a:solidFill>
                  <a:schemeClr val="tx2"/>
                </a:solidFill>
              </a:rPr>
              <a:t>conflict serializable</a:t>
            </a:r>
            <a:r>
              <a:rPr lang="en-US" altLang="zh-CN" dirty="0"/>
              <a:t> if it is conflict equivalent to a serial schedule S’</a:t>
            </a:r>
            <a:endParaRPr lang="zh-CN" altLang="en-US" dirty="0"/>
          </a:p>
          <a:p>
            <a:pPr lvl="1" eaLnBrk="1" hangingPunct="1"/>
            <a:r>
              <a:rPr lang="en-US" altLang="zh-CN" dirty="0"/>
              <a:t>e.g. concurrent S5 in Fig.17.7 is equivalent to S6 in Fig.17.8</a:t>
            </a:r>
            <a:endParaRPr lang="en-US" altLang="zh-CN" b="1" dirty="0"/>
          </a:p>
          <a:p>
            <a:pPr eaLnBrk="1" hangingPunct="1">
              <a:spcBef>
                <a:spcPct val="0"/>
              </a:spcBef>
            </a:pPr>
            <a:endParaRPr lang="en-US" altLang="zh-CN" dirty="0"/>
          </a:p>
          <a:p>
            <a:pPr eaLnBrk="1" hangingPunct="1">
              <a:spcBef>
                <a:spcPct val="0"/>
              </a:spcBef>
            </a:pPr>
            <a:r>
              <a:rPr lang="en-US" altLang="zh-CN" dirty="0"/>
              <a:t>There are some schedules of transactions, which are not conflict serializable </a:t>
            </a:r>
            <a:endParaRPr lang="zh-CN" altLang="en-US" dirty="0"/>
          </a:p>
          <a:p>
            <a:pPr lvl="1" eaLnBrk="1" hangingPunct="1"/>
            <a:r>
              <a:rPr lang="en-US" altLang="zh-CN" dirty="0"/>
              <a:t>e.g. </a:t>
            </a:r>
          </a:p>
          <a:p>
            <a:pPr eaLnBrk="1" hangingPunct="1">
              <a:buFont typeface="Wingdings" pitchFamily="2" charset="2"/>
              <a:buNone/>
            </a:pPr>
            <a:r>
              <a:rPr lang="en-US" altLang="zh-CN" i="1" dirty="0"/>
              <a:t>		</a:t>
            </a:r>
            <a:endParaRPr lang="zh-CN" altLang="en-US" dirty="0"/>
          </a:p>
        </p:txBody>
      </p:sp>
      <p:sp>
        <p:nvSpPr>
          <p:cNvPr id="4" name="日期占位符 3">
            <a:extLst>
              <a:ext uri="{FF2B5EF4-FFF2-40B4-BE49-F238E27FC236}">
                <a16:creationId xmlns:a16="http://schemas.microsoft.com/office/drawing/2014/main" id="{459C142C-272C-4DAF-A59A-B961F61DDE10}"/>
              </a:ext>
            </a:extLst>
          </p:cNvPr>
          <p:cNvSpPr>
            <a:spLocks noGrp="1"/>
          </p:cNvSpPr>
          <p:nvPr>
            <p:ph type="dt" sz="half" idx="10"/>
          </p:nvPr>
        </p:nvSpPr>
        <p:spPr/>
        <p:txBody>
          <a:bodyPr/>
          <a:lstStyle/>
          <a:p>
            <a:fld id="{422B037D-200E-4B55-B282-052449580863}"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65B12D41-FB9A-4673-BBA8-7D71906F713F}"/>
              </a:ext>
            </a:extLst>
          </p:cNvPr>
          <p:cNvSpPr>
            <a:spLocks noGrp="1"/>
          </p:cNvSpPr>
          <p:nvPr>
            <p:ph type="sldNum" sz="quarter" idx="12"/>
          </p:nvPr>
        </p:nvSpPr>
        <p:spPr/>
        <p:txBody>
          <a:bodyPr/>
          <a:lstStyle/>
          <a:p>
            <a:fld id="{47C4BD23-150C-4A56-8E66-9482A3FB2E80}" type="slidenum">
              <a:rPr lang="zh-CN" altLang="en-US" smtClean="0"/>
              <a:pPr/>
              <a:t>56</a:t>
            </a:fld>
            <a:endParaRPr lang="zh-CN" altLang="en-US" dirty="0"/>
          </a:p>
        </p:txBody>
      </p:sp>
      <p:pic>
        <p:nvPicPr>
          <p:cNvPr id="6" name="Picture 8">
            <a:extLst>
              <a:ext uri="{FF2B5EF4-FFF2-40B4-BE49-F238E27FC236}">
                <a16:creationId xmlns:a16="http://schemas.microsoft.com/office/drawing/2014/main" id="{1332FF8F-AB33-4DE6-BEA6-057E22AD7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076" y="3381476"/>
            <a:ext cx="57880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32459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2179A-A98F-4E05-9F1E-D2EC8C15E217}"/>
              </a:ext>
            </a:extLst>
          </p:cNvPr>
          <p:cNvSpPr>
            <a:spLocks noGrp="1"/>
          </p:cNvSpPr>
          <p:nvPr>
            <p:ph type="title"/>
          </p:nvPr>
        </p:nvSpPr>
        <p:spPr/>
        <p:txBody>
          <a:bodyPr/>
          <a:lstStyle/>
          <a:p>
            <a:r>
              <a:rPr lang="en-US" altLang="zh-CN" sz="2800" dirty="0"/>
              <a:t>Identification of Conflict Serializability </a:t>
            </a:r>
            <a:endParaRPr lang="zh-CN" altLang="en-US" dirty="0"/>
          </a:p>
        </p:txBody>
      </p:sp>
      <p:sp>
        <p:nvSpPr>
          <p:cNvPr id="3" name="内容占位符 2">
            <a:extLst>
              <a:ext uri="{FF2B5EF4-FFF2-40B4-BE49-F238E27FC236}">
                <a16:creationId xmlns:a16="http://schemas.microsoft.com/office/drawing/2014/main" id="{F765C342-59A8-4875-8389-F80CD49FA0C9}"/>
              </a:ext>
            </a:extLst>
          </p:cNvPr>
          <p:cNvSpPr>
            <a:spLocks noGrp="1"/>
          </p:cNvSpPr>
          <p:nvPr>
            <p:ph idx="1"/>
          </p:nvPr>
        </p:nvSpPr>
        <p:spPr/>
        <p:txBody>
          <a:bodyPr/>
          <a:lstStyle/>
          <a:p>
            <a:pPr marL="342900" indent="-342900" eaLnBrk="1" hangingPunct="1">
              <a:spcBef>
                <a:spcPct val="0"/>
              </a:spcBef>
            </a:pPr>
            <a:r>
              <a:rPr lang="en-US" altLang="zh-CN" dirty="0"/>
              <a:t>Given </a:t>
            </a:r>
            <a:r>
              <a:rPr lang="en-US" altLang="zh-CN" dirty="0">
                <a:solidFill>
                  <a:srgbClr val="FF0000"/>
                </a:solidFill>
              </a:rPr>
              <a:t>a concurrent </a:t>
            </a:r>
            <a:r>
              <a:rPr lang="en-US" altLang="zh-CN" dirty="0"/>
              <a:t>schedule S, how to determine whether or not S is conflict serializable (i.e. is right) ?</a:t>
            </a:r>
          </a:p>
          <a:p>
            <a:pPr marL="342900" indent="-342900" eaLnBrk="1" hangingPunct="1">
              <a:spcBef>
                <a:spcPct val="0"/>
              </a:spcBef>
            </a:pPr>
            <a:endParaRPr lang="en-US" altLang="zh-CN" dirty="0"/>
          </a:p>
          <a:p>
            <a:pPr marL="342900" indent="-342900" eaLnBrk="1" hangingPunct="1">
              <a:spcBef>
                <a:spcPct val="0"/>
              </a:spcBef>
            </a:pPr>
            <a:r>
              <a:rPr lang="en-US" altLang="zh-CN" dirty="0"/>
              <a:t>Method 1 </a:t>
            </a:r>
          </a:p>
          <a:p>
            <a:pPr marL="742950" lvl="1" indent="-285750" eaLnBrk="1" hangingPunct="1"/>
            <a:r>
              <a:rPr lang="en-US" altLang="zh-CN" dirty="0"/>
              <a:t>starting from the concurrent </a:t>
            </a:r>
            <a:r>
              <a:rPr lang="en-US" altLang="zh-CN" i="1" dirty="0"/>
              <a:t>S</a:t>
            </a:r>
            <a:r>
              <a:rPr lang="en-US" altLang="zh-CN" dirty="0"/>
              <a:t>, maintaining executing orders of conflicting operations in </a:t>
            </a:r>
            <a:r>
              <a:rPr lang="en-US" altLang="zh-CN" i="1" dirty="0"/>
              <a:t>S</a:t>
            </a:r>
            <a:r>
              <a:rPr lang="en-US" altLang="zh-CN" dirty="0"/>
              <a:t>, and swapping executing orders of non-conflicting operations in </a:t>
            </a:r>
            <a:r>
              <a:rPr lang="en-US" altLang="zh-CN" i="1" dirty="0"/>
              <a:t>S</a:t>
            </a:r>
          </a:p>
          <a:p>
            <a:pPr marL="742950" lvl="1" indent="-285750" eaLnBrk="1" hangingPunct="1"/>
            <a:r>
              <a:rPr lang="en-US" altLang="zh-CN" dirty="0"/>
              <a:t>observing whether or not a serial S’ can be obtained</a:t>
            </a:r>
          </a:p>
          <a:p>
            <a:pPr marL="342900" indent="-342900" eaLnBrk="1" hangingPunct="1">
              <a:spcBef>
                <a:spcPct val="0"/>
              </a:spcBef>
            </a:pPr>
            <a:endParaRPr lang="en-US" altLang="zh-CN" dirty="0"/>
          </a:p>
          <a:p>
            <a:pPr marL="342900" indent="-342900" eaLnBrk="1" hangingPunct="1">
              <a:spcBef>
                <a:spcPct val="0"/>
              </a:spcBef>
            </a:pPr>
            <a:r>
              <a:rPr lang="en-US" altLang="zh-CN" dirty="0"/>
              <a:t>Method 2 </a:t>
            </a:r>
          </a:p>
          <a:p>
            <a:pPr marL="742950" lvl="1" indent="-285750" eaLnBrk="1" hangingPunct="1"/>
            <a:r>
              <a:rPr lang="en-US" altLang="zh-CN" dirty="0"/>
              <a:t>precedence-graph in Fig.17.10, 17.11</a:t>
            </a:r>
          </a:p>
          <a:p>
            <a:endParaRPr lang="zh-CN" altLang="en-US" dirty="0"/>
          </a:p>
        </p:txBody>
      </p:sp>
      <p:sp>
        <p:nvSpPr>
          <p:cNvPr id="4" name="日期占位符 3">
            <a:extLst>
              <a:ext uri="{FF2B5EF4-FFF2-40B4-BE49-F238E27FC236}">
                <a16:creationId xmlns:a16="http://schemas.microsoft.com/office/drawing/2014/main" id="{A3C85AB9-C286-4994-BE1D-F78EE2535FF0}"/>
              </a:ext>
            </a:extLst>
          </p:cNvPr>
          <p:cNvSpPr>
            <a:spLocks noGrp="1"/>
          </p:cNvSpPr>
          <p:nvPr>
            <p:ph type="dt" sz="half" idx="10"/>
          </p:nvPr>
        </p:nvSpPr>
        <p:spPr/>
        <p:txBody>
          <a:bodyPr/>
          <a:lstStyle/>
          <a:p>
            <a:fld id="{2D9680F5-15AA-4AA9-AE2E-752A0B683123}"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7A9B2E73-34FF-4B72-BE1D-A2B6D668229A}"/>
              </a:ext>
            </a:extLst>
          </p:cNvPr>
          <p:cNvSpPr>
            <a:spLocks noGrp="1"/>
          </p:cNvSpPr>
          <p:nvPr>
            <p:ph type="sldNum" sz="quarter" idx="12"/>
          </p:nvPr>
        </p:nvSpPr>
        <p:spPr/>
        <p:txBody>
          <a:bodyPr/>
          <a:lstStyle/>
          <a:p>
            <a:fld id="{47C4BD23-150C-4A56-8E66-9482A3FB2E80}" type="slidenum">
              <a:rPr lang="zh-CN" altLang="en-US" smtClean="0"/>
              <a:pPr/>
              <a:t>57</a:t>
            </a:fld>
            <a:endParaRPr lang="zh-CN" altLang="en-US" dirty="0"/>
          </a:p>
        </p:txBody>
      </p:sp>
    </p:spTree>
    <p:extLst>
      <p:ext uri="{BB962C8B-B14F-4D97-AF65-F5344CB8AC3E}">
        <p14:creationId xmlns:p14="http://schemas.microsoft.com/office/powerpoint/2010/main" val="42079141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CD9F32-6F31-44CE-AE0F-C394530A1835}"/>
              </a:ext>
            </a:extLst>
          </p:cNvPr>
          <p:cNvSpPr>
            <a:spLocks noGrp="1"/>
          </p:cNvSpPr>
          <p:nvPr>
            <p:ph type="title"/>
          </p:nvPr>
        </p:nvSpPr>
        <p:spPr/>
        <p:txBody>
          <a:bodyPr/>
          <a:lstStyle/>
          <a:p>
            <a:r>
              <a:rPr lang="en-US" altLang="zh-CN" sz="2800" dirty="0">
                <a:solidFill>
                  <a:schemeClr val="tx2"/>
                </a:solidFill>
              </a:rPr>
              <a:t>An Example</a:t>
            </a:r>
            <a:endParaRPr lang="zh-CN" altLang="en-US" dirty="0"/>
          </a:p>
        </p:txBody>
      </p:sp>
      <p:sp>
        <p:nvSpPr>
          <p:cNvPr id="3" name="内容占位符 2">
            <a:extLst>
              <a:ext uri="{FF2B5EF4-FFF2-40B4-BE49-F238E27FC236}">
                <a16:creationId xmlns:a16="http://schemas.microsoft.com/office/drawing/2014/main" id="{DFD70784-8C30-4CB5-AEE7-4D88A190E52E}"/>
              </a:ext>
            </a:extLst>
          </p:cNvPr>
          <p:cNvSpPr>
            <a:spLocks noGrp="1"/>
          </p:cNvSpPr>
          <p:nvPr>
            <p:ph idx="1"/>
          </p:nvPr>
        </p:nvSpPr>
        <p:spPr/>
        <p:txBody>
          <a:bodyPr/>
          <a:lstStyle/>
          <a:p>
            <a:r>
              <a:rPr lang="en-US" altLang="zh-CN" dirty="0"/>
              <a:t>Given the following concurrent schedule S on transactions T1, T2, T3, and T4</a:t>
            </a:r>
          </a:p>
          <a:p>
            <a:pPr lvl="1"/>
            <a:r>
              <a:rPr lang="en-US" altLang="zh-CN" dirty="0"/>
              <a:t>determine whether or not S is conflict-serializable ?</a:t>
            </a:r>
          </a:p>
          <a:p>
            <a:pPr lvl="1"/>
            <a:r>
              <a:rPr lang="en-US" altLang="zh-CN" dirty="0"/>
              <a:t>if  S is conflict-serializable, give its equivalent serial schedule; and if it is  not,  give the reason</a:t>
            </a:r>
          </a:p>
          <a:p>
            <a:endParaRPr lang="zh-CN" altLang="en-US" dirty="0"/>
          </a:p>
        </p:txBody>
      </p:sp>
      <p:sp>
        <p:nvSpPr>
          <p:cNvPr id="4" name="日期占位符 3">
            <a:extLst>
              <a:ext uri="{FF2B5EF4-FFF2-40B4-BE49-F238E27FC236}">
                <a16:creationId xmlns:a16="http://schemas.microsoft.com/office/drawing/2014/main" id="{41E38BB7-B3D1-4C73-BAB1-1B9D83B1B3F3}"/>
              </a:ext>
            </a:extLst>
          </p:cNvPr>
          <p:cNvSpPr>
            <a:spLocks noGrp="1"/>
          </p:cNvSpPr>
          <p:nvPr>
            <p:ph type="dt" sz="half" idx="10"/>
          </p:nvPr>
        </p:nvSpPr>
        <p:spPr/>
        <p:txBody>
          <a:bodyPr/>
          <a:lstStyle/>
          <a:p>
            <a:fld id="{1A2F7904-9A06-4391-A004-2915A4ED417B}"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EB201547-E92A-48B0-9472-48ED156A44E4}"/>
              </a:ext>
            </a:extLst>
          </p:cNvPr>
          <p:cNvSpPr>
            <a:spLocks noGrp="1"/>
          </p:cNvSpPr>
          <p:nvPr>
            <p:ph type="sldNum" sz="quarter" idx="12"/>
          </p:nvPr>
        </p:nvSpPr>
        <p:spPr/>
        <p:txBody>
          <a:bodyPr/>
          <a:lstStyle/>
          <a:p>
            <a:fld id="{47C4BD23-150C-4A56-8E66-9482A3FB2E80}" type="slidenum">
              <a:rPr lang="zh-CN" altLang="en-US" smtClean="0"/>
              <a:pPr/>
              <a:t>58</a:t>
            </a:fld>
            <a:endParaRPr lang="zh-CN" altLang="en-US" dirty="0"/>
          </a:p>
        </p:txBody>
      </p:sp>
      <p:sp>
        <p:nvSpPr>
          <p:cNvPr id="6" name="Rectangle 2">
            <a:extLst>
              <a:ext uri="{FF2B5EF4-FFF2-40B4-BE49-F238E27FC236}">
                <a16:creationId xmlns:a16="http://schemas.microsoft.com/office/drawing/2014/main" id="{0BA95EE3-A320-47E9-B4BF-59DC72D545A6}"/>
              </a:ext>
            </a:extLst>
          </p:cNvPr>
          <p:cNvSpPr>
            <a:spLocks noChangeArrowheads="1"/>
          </p:cNvSpPr>
          <p:nvPr/>
        </p:nvSpPr>
        <p:spPr bwMode="auto">
          <a:xfrm>
            <a:off x="3007499" y="2236362"/>
            <a:ext cx="8503463" cy="4524315"/>
          </a:xfrm>
          <a:prstGeom prst="rect">
            <a:avLst/>
          </a:prstGeom>
          <a:solidFill>
            <a:schemeClr val="bg1">
              <a:lumMod val="95000"/>
            </a:schemeClr>
          </a:solidFill>
          <a:ln>
            <a:noFill/>
          </a:ln>
          <a:effectLst/>
        </p:spPr>
        <p:txBody>
          <a:bodyPr wrap="square">
            <a:spAutoFit/>
          </a:bodyPr>
          <a:lstStyle/>
          <a:p>
            <a:pPr marL="195263" indent="-195263" algn="just" eaLnBrk="0" hangingPunct="0">
              <a:buClr>
                <a:schemeClr val="hlink"/>
              </a:buClr>
              <a:buFont typeface="Wingdings" pitchFamily="2" charset="2"/>
              <a:buNone/>
            </a:pPr>
            <a:r>
              <a:rPr lang="en-US" altLang="zh-CN" sz="2400" dirty="0"/>
              <a:t>Time T1                  T2                  T3                         T4</a:t>
            </a:r>
          </a:p>
          <a:p>
            <a:pPr marL="195263" indent="-195263" algn="just" eaLnBrk="0" hangingPunct="0"/>
            <a:r>
              <a:rPr lang="en-US" altLang="zh-CN" sz="2400" dirty="0"/>
              <a:t>    1                                              read(X)</a:t>
            </a:r>
          </a:p>
          <a:p>
            <a:pPr marL="195263" indent="-195263" algn="just" eaLnBrk="0" hangingPunct="0"/>
            <a:r>
              <a:rPr lang="en-US" altLang="zh-CN" sz="2400" dirty="0"/>
              <a:t>    2                           write(X)</a:t>
            </a:r>
          </a:p>
          <a:p>
            <a:pPr marL="195263" indent="-195263" algn="just" eaLnBrk="0" hangingPunct="0"/>
            <a:r>
              <a:rPr lang="en-US" altLang="zh-CN" sz="2400" dirty="0"/>
              <a:t>    3                                              write(Y)</a:t>
            </a:r>
          </a:p>
          <a:p>
            <a:pPr marL="195263" indent="-195263" algn="just" eaLnBrk="0" hangingPunct="0"/>
            <a:r>
              <a:rPr lang="en-US" altLang="zh-CN" sz="2400" dirty="0"/>
              <a:t>    4                                                                              read(Y)</a:t>
            </a:r>
          </a:p>
          <a:p>
            <a:pPr marL="195263" indent="-195263" algn="just" eaLnBrk="0" hangingPunct="0"/>
            <a:r>
              <a:rPr lang="en-US" altLang="zh-CN" sz="2400" dirty="0"/>
              <a:t>    5    read(Y)</a:t>
            </a:r>
          </a:p>
          <a:p>
            <a:pPr marL="195263" indent="-195263" algn="just" eaLnBrk="0" hangingPunct="0"/>
            <a:r>
              <a:rPr lang="en-US" altLang="zh-CN" sz="2400" dirty="0"/>
              <a:t>    6                                                                              read(X)</a:t>
            </a:r>
          </a:p>
          <a:p>
            <a:pPr marL="195263" indent="-195263" algn="just" eaLnBrk="0" hangingPunct="0"/>
            <a:r>
              <a:rPr lang="en-US" altLang="zh-CN" sz="2400" dirty="0"/>
              <a:t>    7                                                                              write(Z)</a:t>
            </a:r>
          </a:p>
          <a:p>
            <a:pPr marL="195263" indent="-195263" algn="just" eaLnBrk="0" hangingPunct="0"/>
            <a:r>
              <a:rPr lang="en-US" altLang="zh-CN" sz="2400" dirty="0"/>
              <a:t>    8    write(X)</a:t>
            </a:r>
          </a:p>
          <a:p>
            <a:pPr marL="195263" indent="-195263" algn="just" eaLnBrk="0" hangingPunct="0">
              <a:buClr>
                <a:schemeClr val="hlink"/>
              </a:buClr>
              <a:buFont typeface="Wingdings" pitchFamily="2" charset="2"/>
              <a:buNone/>
            </a:pPr>
            <a:r>
              <a:rPr lang="en-US" altLang="zh-CN" sz="2400" dirty="0"/>
              <a:t>                                  Fig.17.0.10  </a:t>
            </a:r>
          </a:p>
          <a:p>
            <a:pPr marL="195263" indent="-195263" algn="just" eaLnBrk="0" hangingPunct="0">
              <a:buClr>
                <a:schemeClr val="hlink"/>
              </a:buClr>
              <a:buFont typeface="Wingdings" pitchFamily="2" charset="2"/>
              <a:buChar char="§"/>
            </a:pPr>
            <a:endParaRPr lang="en-US" altLang="zh-CN" sz="2400" dirty="0"/>
          </a:p>
          <a:p>
            <a:pPr marL="195263" indent="-195263" algn="just" eaLnBrk="0" hangingPunct="0">
              <a:buClr>
                <a:schemeClr val="hlink"/>
              </a:buClr>
              <a:buFont typeface="Wingdings" pitchFamily="2" charset="2"/>
              <a:buChar char="§"/>
            </a:pPr>
            <a:r>
              <a:rPr lang="en-US" altLang="zh-CN" sz="2400" dirty="0"/>
              <a:t>Answer:  S is equivalent to &lt;T3; T2; T4; T1&gt;</a:t>
            </a:r>
          </a:p>
        </p:txBody>
      </p:sp>
    </p:spTree>
    <p:extLst>
      <p:ext uri="{BB962C8B-B14F-4D97-AF65-F5344CB8AC3E}">
        <p14:creationId xmlns:p14="http://schemas.microsoft.com/office/powerpoint/2010/main" val="33505338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C3F1D1-7C74-4107-8DDE-FC201751767E}"/>
              </a:ext>
            </a:extLst>
          </p:cNvPr>
          <p:cNvSpPr>
            <a:spLocks noGrp="1"/>
          </p:cNvSpPr>
          <p:nvPr>
            <p:ph type="title"/>
          </p:nvPr>
        </p:nvSpPr>
        <p:spPr/>
        <p:txBody>
          <a:bodyPr>
            <a:normAutofit/>
          </a:bodyPr>
          <a:lstStyle/>
          <a:p>
            <a:r>
              <a:rPr lang="en-US" altLang="zh-CN" sz="2800" dirty="0">
                <a:solidFill>
                  <a:schemeClr val="tx2"/>
                </a:solidFill>
              </a:rPr>
              <a:t>Precedence-graph</a:t>
            </a:r>
            <a:endParaRPr lang="zh-CN" altLang="en-US" dirty="0"/>
          </a:p>
        </p:txBody>
      </p:sp>
      <p:sp>
        <p:nvSpPr>
          <p:cNvPr id="3" name="内容占位符 2">
            <a:extLst>
              <a:ext uri="{FF2B5EF4-FFF2-40B4-BE49-F238E27FC236}">
                <a16:creationId xmlns:a16="http://schemas.microsoft.com/office/drawing/2014/main" id="{D1C15083-7D2D-4AF4-9462-9C10C2FB2438}"/>
              </a:ext>
            </a:extLst>
          </p:cNvPr>
          <p:cNvSpPr>
            <a:spLocks noGrp="1"/>
          </p:cNvSpPr>
          <p:nvPr>
            <p:ph idx="1"/>
          </p:nvPr>
        </p:nvSpPr>
        <p:spPr/>
        <p:txBody>
          <a:bodyPr/>
          <a:lstStyle/>
          <a:p>
            <a:r>
              <a:rPr lang="en-US" altLang="zh-CN" dirty="0"/>
              <a:t>Given a schedule S of a set of transactions </a:t>
            </a:r>
            <a:r>
              <a:rPr lang="en-US" altLang="zh-CN" i="1" dirty="0"/>
              <a:t>T</a:t>
            </a:r>
            <a:r>
              <a:rPr lang="en-US" altLang="zh-CN" baseline="-25000" dirty="0"/>
              <a:t>1</a:t>
            </a:r>
            <a:r>
              <a:rPr lang="en-US" altLang="zh-CN" dirty="0"/>
              <a:t>, </a:t>
            </a:r>
            <a:r>
              <a:rPr lang="en-US" altLang="zh-CN" i="1" dirty="0"/>
              <a:t>T</a:t>
            </a:r>
            <a:r>
              <a:rPr lang="en-US" altLang="zh-CN" baseline="-25000" dirty="0"/>
              <a:t>2</a:t>
            </a:r>
            <a:r>
              <a:rPr lang="en-US" altLang="zh-CN" dirty="0"/>
              <a:t>, ..., </a:t>
            </a:r>
            <a:r>
              <a:rPr lang="en-US" altLang="zh-CN" i="1" dirty="0"/>
              <a:t>T</a:t>
            </a:r>
            <a:r>
              <a:rPr lang="en-US" altLang="zh-CN" i="1" baseline="-25000" dirty="0"/>
              <a:t>n</a:t>
            </a:r>
            <a:r>
              <a:rPr lang="en-US" altLang="zh-CN" dirty="0"/>
              <a:t> , the precedence graph (</a:t>
            </a:r>
            <a:r>
              <a:rPr lang="zh-CN" altLang="en-US" dirty="0"/>
              <a:t>前趋图) </a:t>
            </a:r>
            <a:r>
              <a:rPr lang="en-US" altLang="zh-CN" dirty="0"/>
              <a:t>G(S) for S is</a:t>
            </a:r>
          </a:p>
          <a:p>
            <a:pPr lvl="1" eaLnBrk="1" hangingPunct="1"/>
            <a:r>
              <a:rPr lang="en-US" altLang="zh-CN" dirty="0"/>
              <a:t>a direct graph G(V, E) where the vertices are the transactions</a:t>
            </a:r>
          </a:p>
          <a:p>
            <a:pPr lvl="1" eaLnBrk="1" hangingPunct="1"/>
            <a:r>
              <a:rPr lang="en-US" altLang="zh-CN" dirty="0"/>
              <a:t>an arc from </a:t>
            </a:r>
            <a:r>
              <a:rPr lang="en-US" altLang="zh-CN" i="1" dirty="0" err="1"/>
              <a:t>T</a:t>
            </a:r>
            <a:r>
              <a:rPr lang="en-US" altLang="zh-CN" i="1" baseline="-25000" dirty="0" err="1"/>
              <a:t>i</a:t>
            </a:r>
            <a:r>
              <a:rPr lang="en-US" altLang="zh-CN" i="1" dirty="0"/>
              <a:t> </a:t>
            </a:r>
            <a:r>
              <a:rPr lang="en-US" altLang="zh-CN" i="1" dirty="0">
                <a:sym typeface="Wingdings" pitchFamily="2" charset="2"/>
              </a:rPr>
              <a:t></a:t>
            </a:r>
            <a:r>
              <a:rPr lang="en-US" altLang="zh-CN" dirty="0"/>
              <a:t> </a:t>
            </a:r>
            <a:r>
              <a:rPr lang="en-US" altLang="zh-CN" i="1" dirty="0" err="1"/>
              <a:t>T</a:t>
            </a:r>
            <a:r>
              <a:rPr lang="en-US" altLang="zh-CN" i="1" baseline="-25000" dirty="0" err="1"/>
              <a:t>j</a:t>
            </a:r>
            <a:r>
              <a:rPr lang="en-US" altLang="zh-CN" i="1" dirty="0"/>
              <a:t> , </a:t>
            </a:r>
            <a:r>
              <a:rPr lang="en-US" altLang="zh-CN" dirty="0"/>
              <a:t>for which one of three conditions holds</a:t>
            </a:r>
            <a:endParaRPr lang="en-US" altLang="zh-CN" dirty="0">
              <a:cs typeface="Times New Roman" pitchFamily="18" charset="0"/>
            </a:endParaRPr>
          </a:p>
          <a:p>
            <a:pPr lvl="2"/>
            <a:r>
              <a:rPr lang="en-US" altLang="zh-CN" i="1" dirty="0" err="1"/>
              <a:t>T</a:t>
            </a:r>
            <a:r>
              <a:rPr lang="en-US" altLang="zh-CN" i="1" baseline="-25000" dirty="0" err="1"/>
              <a:t>i</a:t>
            </a:r>
            <a:r>
              <a:rPr lang="en-US" altLang="zh-CN" dirty="0"/>
              <a:t> executes write(Q) before</a:t>
            </a:r>
            <a:r>
              <a:rPr lang="en-US" altLang="zh-CN" i="1" dirty="0"/>
              <a:t> </a:t>
            </a:r>
            <a:r>
              <a:rPr lang="en-US" altLang="zh-CN" i="1" dirty="0" err="1"/>
              <a:t>T</a:t>
            </a:r>
            <a:r>
              <a:rPr lang="en-US" altLang="zh-CN" i="1" baseline="-25000" dirty="0" err="1"/>
              <a:t>j</a:t>
            </a:r>
            <a:r>
              <a:rPr lang="en-US" altLang="zh-CN" dirty="0"/>
              <a:t> executes read(Q),  </a:t>
            </a:r>
          </a:p>
          <a:p>
            <a:pPr lvl="2"/>
            <a:r>
              <a:rPr lang="en-US" altLang="zh-CN" i="1" dirty="0" err="1"/>
              <a:t>T</a:t>
            </a:r>
            <a:r>
              <a:rPr lang="en-US" altLang="zh-CN" i="1" baseline="-25000" dirty="0" err="1"/>
              <a:t>i</a:t>
            </a:r>
            <a:r>
              <a:rPr lang="en-US" altLang="zh-CN" dirty="0"/>
              <a:t> executes read(Q) before </a:t>
            </a:r>
            <a:r>
              <a:rPr lang="en-US" altLang="zh-CN" i="1" dirty="0" err="1"/>
              <a:t>T</a:t>
            </a:r>
            <a:r>
              <a:rPr lang="en-US" altLang="zh-CN" i="1" baseline="-25000" dirty="0" err="1"/>
              <a:t>j</a:t>
            </a:r>
            <a:r>
              <a:rPr lang="en-US" altLang="zh-CN" i="1" baseline="-25000" dirty="0"/>
              <a:t> </a:t>
            </a:r>
            <a:r>
              <a:rPr lang="en-US" altLang="zh-CN" dirty="0"/>
              <a:t>executes write(Q)</a:t>
            </a:r>
          </a:p>
          <a:p>
            <a:pPr lvl="2"/>
            <a:r>
              <a:rPr lang="en-US" altLang="zh-CN" i="1" dirty="0" err="1"/>
              <a:t>T</a:t>
            </a:r>
            <a:r>
              <a:rPr lang="en-US" altLang="zh-CN" i="1" baseline="-25000" dirty="0" err="1"/>
              <a:t>i</a:t>
            </a:r>
            <a:r>
              <a:rPr lang="en-US" altLang="zh-CN" dirty="0"/>
              <a:t> executes write(Q) before </a:t>
            </a:r>
            <a:r>
              <a:rPr lang="en-US" altLang="zh-CN" i="1" dirty="0" err="1"/>
              <a:t>T</a:t>
            </a:r>
            <a:r>
              <a:rPr lang="en-US" altLang="zh-CN" i="1" baseline="-25000" dirty="0" err="1"/>
              <a:t>j</a:t>
            </a:r>
            <a:r>
              <a:rPr lang="en-US" altLang="zh-CN" dirty="0"/>
              <a:t> executes write(Q)</a:t>
            </a:r>
          </a:p>
          <a:p>
            <a:endParaRPr lang="zh-CN" altLang="en-US" dirty="0"/>
          </a:p>
        </p:txBody>
      </p:sp>
      <p:sp>
        <p:nvSpPr>
          <p:cNvPr id="4" name="日期占位符 3">
            <a:extLst>
              <a:ext uri="{FF2B5EF4-FFF2-40B4-BE49-F238E27FC236}">
                <a16:creationId xmlns:a16="http://schemas.microsoft.com/office/drawing/2014/main" id="{20665C4D-AB95-43ED-9E1F-077158B5EA76}"/>
              </a:ext>
            </a:extLst>
          </p:cNvPr>
          <p:cNvSpPr>
            <a:spLocks noGrp="1"/>
          </p:cNvSpPr>
          <p:nvPr>
            <p:ph type="dt" sz="half" idx="10"/>
          </p:nvPr>
        </p:nvSpPr>
        <p:spPr/>
        <p:txBody>
          <a:bodyPr/>
          <a:lstStyle/>
          <a:p>
            <a:fld id="{DD1154C2-4BA7-4E8F-938B-2D779BCC73E9}"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ED3860E3-3B0E-4986-9D74-D221C7697A4F}"/>
              </a:ext>
            </a:extLst>
          </p:cNvPr>
          <p:cNvSpPr>
            <a:spLocks noGrp="1"/>
          </p:cNvSpPr>
          <p:nvPr>
            <p:ph type="sldNum" sz="quarter" idx="12"/>
          </p:nvPr>
        </p:nvSpPr>
        <p:spPr/>
        <p:txBody>
          <a:bodyPr/>
          <a:lstStyle/>
          <a:p>
            <a:fld id="{47C4BD23-150C-4A56-8E66-9482A3FB2E80}" type="slidenum">
              <a:rPr lang="zh-CN" altLang="en-US" smtClean="0"/>
              <a:pPr/>
              <a:t>59</a:t>
            </a:fld>
            <a:endParaRPr lang="zh-CN" altLang="en-US" dirty="0"/>
          </a:p>
        </p:txBody>
      </p:sp>
      <p:sp>
        <p:nvSpPr>
          <p:cNvPr id="6" name="Text Box 5">
            <a:extLst>
              <a:ext uri="{FF2B5EF4-FFF2-40B4-BE49-F238E27FC236}">
                <a16:creationId xmlns:a16="http://schemas.microsoft.com/office/drawing/2014/main" id="{4773E2AB-55A7-4593-B139-6264E58B9F32}"/>
              </a:ext>
            </a:extLst>
          </p:cNvPr>
          <p:cNvSpPr txBox="1">
            <a:spLocks noChangeArrowheads="1"/>
          </p:cNvSpPr>
          <p:nvPr/>
        </p:nvSpPr>
        <p:spPr bwMode="auto">
          <a:xfrm>
            <a:off x="1362270" y="3733800"/>
            <a:ext cx="167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i="1">
                <a:latin typeface="+mn-lt"/>
              </a:rPr>
              <a:t>T</a:t>
            </a:r>
            <a:r>
              <a:rPr lang="en-US" altLang="zh-CN" i="1" baseline="-25000">
                <a:latin typeface="+mn-lt"/>
              </a:rPr>
              <a:t>i</a:t>
            </a:r>
            <a:r>
              <a:rPr lang="en-US" altLang="zh-CN" i="1">
                <a:latin typeface="+mn-lt"/>
              </a:rPr>
              <a:t>           T</a:t>
            </a:r>
            <a:r>
              <a:rPr lang="en-US" altLang="zh-CN" i="1" baseline="-25000">
                <a:latin typeface="+mn-lt"/>
              </a:rPr>
              <a:t>j</a:t>
            </a:r>
            <a:r>
              <a:rPr lang="en-US" altLang="zh-CN">
                <a:latin typeface="+mn-lt"/>
              </a:rPr>
              <a:t>  </a:t>
            </a:r>
          </a:p>
        </p:txBody>
      </p:sp>
      <p:sp>
        <p:nvSpPr>
          <p:cNvPr id="7" name="Line 6">
            <a:extLst>
              <a:ext uri="{FF2B5EF4-FFF2-40B4-BE49-F238E27FC236}">
                <a16:creationId xmlns:a16="http://schemas.microsoft.com/office/drawing/2014/main" id="{2371D1D3-E2C2-41D1-AC2F-FBDB600ED664}"/>
              </a:ext>
            </a:extLst>
          </p:cNvPr>
          <p:cNvSpPr>
            <a:spLocks noChangeShapeType="1"/>
          </p:cNvSpPr>
          <p:nvPr/>
        </p:nvSpPr>
        <p:spPr bwMode="auto">
          <a:xfrm flipV="1">
            <a:off x="1133670" y="4191000"/>
            <a:ext cx="1905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 name="Text Box 7">
            <a:extLst>
              <a:ext uri="{FF2B5EF4-FFF2-40B4-BE49-F238E27FC236}">
                <a16:creationId xmlns:a16="http://schemas.microsoft.com/office/drawing/2014/main" id="{A1FB94CD-2D96-4101-A56C-0AAC58CECC42}"/>
              </a:ext>
            </a:extLst>
          </p:cNvPr>
          <p:cNvSpPr txBox="1">
            <a:spLocks noChangeArrowheads="1"/>
          </p:cNvSpPr>
          <p:nvPr/>
        </p:nvSpPr>
        <p:spPr bwMode="auto">
          <a:xfrm>
            <a:off x="828870" y="4311650"/>
            <a:ext cx="12954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i="1">
                <a:latin typeface="+mn-lt"/>
              </a:rPr>
              <a:t>write(Q)</a:t>
            </a:r>
          </a:p>
          <a:p>
            <a:pPr algn="ctr" eaLnBrk="1" hangingPunct="1"/>
            <a:r>
              <a:rPr lang="en-US" altLang="zh-CN" i="1">
                <a:latin typeface="+mn-lt"/>
              </a:rPr>
              <a:t>.</a:t>
            </a:r>
          </a:p>
          <a:p>
            <a:pPr algn="ctr" eaLnBrk="1" hangingPunct="1"/>
            <a:r>
              <a:rPr lang="en-US" altLang="zh-CN" i="1">
                <a:latin typeface="+mn-lt"/>
              </a:rPr>
              <a:t>.</a:t>
            </a:r>
          </a:p>
          <a:p>
            <a:pPr algn="ctr" eaLnBrk="1" hangingPunct="1"/>
            <a:r>
              <a:rPr lang="en-US" altLang="zh-CN" i="1">
                <a:latin typeface="+mn-lt"/>
              </a:rPr>
              <a:t>.</a:t>
            </a:r>
          </a:p>
          <a:p>
            <a:pPr algn="ctr" eaLnBrk="1" hangingPunct="1"/>
            <a:r>
              <a:rPr lang="en-US" altLang="zh-CN" i="1">
                <a:latin typeface="+mn-lt"/>
              </a:rPr>
              <a:t>.</a:t>
            </a:r>
          </a:p>
        </p:txBody>
      </p:sp>
      <p:sp>
        <p:nvSpPr>
          <p:cNvPr id="9" name="Text Box 8">
            <a:extLst>
              <a:ext uri="{FF2B5EF4-FFF2-40B4-BE49-F238E27FC236}">
                <a16:creationId xmlns:a16="http://schemas.microsoft.com/office/drawing/2014/main" id="{D3464E20-5C5C-4EF1-AB75-554574D20EDB}"/>
              </a:ext>
            </a:extLst>
          </p:cNvPr>
          <p:cNvSpPr txBox="1">
            <a:spLocks noChangeArrowheads="1"/>
          </p:cNvSpPr>
          <p:nvPr/>
        </p:nvSpPr>
        <p:spPr bwMode="auto">
          <a:xfrm>
            <a:off x="1971870" y="4114800"/>
            <a:ext cx="1295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a:latin typeface="+mn-lt"/>
              </a:rPr>
              <a:t>. </a:t>
            </a:r>
          </a:p>
          <a:p>
            <a:pPr algn="ctr" eaLnBrk="1" hangingPunct="1"/>
            <a:r>
              <a:rPr lang="en-US" altLang="zh-CN">
                <a:latin typeface="+mn-lt"/>
              </a:rPr>
              <a:t>.</a:t>
            </a:r>
          </a:p>
          <a:p>
            <a:pPr algn="ctr" eaLnBrk="1" hangingPunct="1"/>
            <a:r>
              <a:rPr lang="en-US" altLang="zh-CN">
                <a:latin typeface="+mn-lt"/>
              </a:rPr>
              <a:t>.</a:t>
            </a:r>
          </a:p>
          <a:p>
            <a:pPr algn="ctr" eaLnBrk="1" hangingPunct="1"/>
            <a:r>
              <a:rPr lang="en-US" altLang="zh-CN" i="1">
                <a:latin typeface="+mn-lt"/>
              </a:rPr>
              <a:t>read(Q)</a:t>
            </a:r>
          </a:p>
          <a:p>
            <a:pPr algn="ctr" eaLnBrk="1" hangingPunct="1"/>
            <a:r>
              <a:rPr lang="en-US" altLang="zh-CN" i="1">
                <a:latin typeface="+mn-lt"/>
              </a:rPr>
              <a:t>.</a:t>
            </a:r>
          </a:p>
          <a:p>
            <a:pPr algn="ctr" eaLnBrk="1" hangingPunct="1"/>
            <a:r>
              <a:rPr lang="en-US" altLang="zh-CN" i="1">
                <a:latin typeface="+mn-lt"/>
              </a:rPr>
              <a:t>.</a:t>
            </a:r>
          </a:p>
        </p:txBody>
      </p:sp>
      <p:sp>
        <p:nvSpPr>
          <p:cNvPr id="10" name="Text Box 10">
            <a:extLst>
              <a:ext uri="{FF2B5EF4-FFF2-40B4-BE49-F238E27FC236}">
                <a16:creationId xmlns:a16="http://schemas.microsoft.com/office/drawing/2014/main" id="{9C8EF373-B243-418E-A971-25C02B211610}"/>
              </a:ext>
            </a:extLst>
          </p:cNvPr>
          <p:cNvSpPr txBox="1">
            <a:spLocks noChangeArrowheads="1"/>
          </p:cNvSpPr>
          <p:nvPr/>
        </p:nvSpPr>
        <p:spPr bwMode="auto">
          <a:xfrm>
            <a:off x="4181670" y="3733800"/>
            <a:ext cx="167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i="1">
                <a:latin typeface="+mn-lt"/>
              </a:rPr>
              <a:t>T</a:t>
            </a:r>
            <a:r>
              <a:rPr lang="en-US" altLang="zh-CN" i="1" baseline="-25000">
                <a:latin typeface="+mn-lt"/>
              </a:rPr>
              <a:t>i</a:t>
            </a:r>
            <a:r>
              <a:rPr lang="en-US" altLang="zh-CN" i="1">
                <a:latin typeface="+mn-lt"/>
              </a:rPr>
              <a:t>           T</a:t>
            </a:r>
            <a:r>
              <a:rPr lang="en-US" altLang="zh-CN" i="1" baseline="-25000">
                <a:latin typeface="+mn-lt"/>
              </a:rPr>
              <a:t>j</a:t>
            </a:r>
            <a:r>
              <a:rPr lang="en-US" altLang="zh-CN">
                <a:latin typeface="+mn-lt"/>
              </a:rPr>
              <a:t>  </a:t>
            </a:r>
          </a:p>
        </p:txBody>
      </p:sp>
      <p:sp>
        <p:nvSpPr>
          <p:cNvPr id="11" name="Line 11">
            <a:extLst>
              <a:ext uri="{FF2B5EF4-FFF2-40B4-BE49-F238E27FC236}">
                <a16:creationId xmlns:a16="http://schemas.microsoft.com/office/drawing/2014/main" id="{9B99914E-5585-48C7-B102-19D66F2ABFA4}"/>
              </a:ext>
            </a:extLst>
          </p:cNvPr>
          <p:cNvSpPr>
            <a:spLocks noChangeShapeType="1"/>
          </p:cNvSpPr>
          <p:nvPr/>
        </p:nvSpPr>
        <p:spPr bwMode="auto">
          <a:xfrm flipV="1">
            <a:off x="3953070" y="4191000"/>
            <a:ext cx="1905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Text Box 12">
            <a:extLst>
              <a:ext uri="{FF2B5EF4-FFF2-40B4-BE49-F238E27FC236}">
                <a16:creationId xmlns:a16="http://schemas.microsoft.com/office/drawing/2014/main" id="{BA3C1782-76F6-4925-8DED-8DF1CF40B923}"/>
              </a:ext>
            </a:extLst>
          </p:cNvPr>
          <p:cNvSpPr txBox="1">
            <a:spLocks noChangeArrowheads="1"/>
          </p:cNvSpPr>
          <p:nvPr/>
        </p:nvSpPr>
        <p:spPr bwMode="auto">
          <a:xfrm>
            <a:off x="3648270" y="4311650"/>
            <a:ext cx="12954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i="1" dirty="0">
                <a:latin typeface="+mn-lt"/>
              </a:rPr>
              <a:t>read(Q)</a:t>
            </a:r>
          </a:p>
          <a:p>
            <a:pPr algn="ctr" eaLnBrk="1" hangingPunct="1"/>
            <a:r>
              <a:rPr lang="en-US" altLang="zh-CN" i="1" dirty="0">
                <a:latin typeface="+mn-lt"/>
              </a:rPr>
              <a:t>.</a:t>
            </a:r>
          </a:p>
          <a:p>
            <a:pPr algn="ctr" eaLnBrk="1" hangingPunct="1"/>
            <a:r>
              <a:rPr lang="en-US" altLang="zh-CN" i="1" dirty="0">
                <a:latin typeface="+mn-lt"/>
              </a:rPr>
              <a:t>.</a:t>
            </a:r>
          </a:p>
          <a:p>
            <a:pPr algn="ctr" eaLnBrk="1" hangingPunct="1"/>
            <a:r>
              <a:rPr lang="en-US" altLang="zh-CN" i="1" dirty="0">
                <a:latin typeface="+mn-lt"/>
              </a:rPr>
              <a:t>.</a:t>
            </a:r>
          </a:p>
          <a:p>
            <a:pPr algn="ctr" eaLnBrk="1" hangingPunct="1"/>
            <a:r>
              <a:rPr lang="en-US" altLang="zh-CN" i="1" dirty="0">
                <a:latin typeface="+mn-lt"/>
              </a:rPr>
              <a:t>.</a:t>
            </a:r>
          </a:p>
        </p:txBody>
      </p:sp>
      <p:sp>
        <p:nvSpPr>
          <p:cNvPr id="13" name="Text Box 13">
            <a:extLst>
              <a:ext uri="{FF2B5EF4-FFF2-40B4-BE49-F238E27FC236}">
                <a16:creationId xmlns:a16="http://schemas.microsoft.com/office/drawing/2014/main" id="{D9517350-EB1A-46BA-A0DB-A409F25E1326}"/>
              </a:ext>
            </a:extLst>
          </p:cNvPr>
          <p:cNvSpPr txBox="1">
            <a:spLocks noChangeArrowheads="1"/>
          </p:cNvSpPr>
          <p:nvPr/>
        </p:nvSpPr>
        <p:spPr bwMode="auto">
          <a:xfrm>
            <a:off x="4791270" y="4114800"/>
            <a:ext cx="1295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a:latin typeface="+mn-lt"/>
              </a:rPr>
              <a:t>. </a:t>
            </a:r>
          </a:p>
          <a:p>
            <a:pPr algn="ctr" eaLnBrk="1" hangingPunct="1"/>
            <a:r>
              <a:rPr lang="en-US" altLang="zh-CN">
                <a:latin typeface="+mn-lt"/>
              </a:rPr>
              <a:t>.</a:t>
            </a:r>
          </a:p>
          <a:p>
            <a:pPr algn="ctr" eaLnBrk="1" hangingPunct="1"/>
            <a:r>
              <a:rPr lang="en-US" altLang="zh-CN">
                <a:latin typeface="+mn-lt"/>
              </a:rPr>
              <a:t>.</a:t>
            </a:r>
          </a:p>
          <a:p>
            <a:pPr algn="ctr" eaLnBrk="1" hangingPunct="1"/>
            <a:r>
              <a:rPr lang="en-US" altLang="zh-CN" i="1">
                <a:latin typeface="+mn-lt"/>
              </a:rPr>
              <a:t>write(Q)</a:t>
            </a:r>
          </a:p>
          <a:p>
            <a:pPr algn="ctr" eaLnBrk="1" hangingPunct="1"/>
            <a:r>
              <a:rPr lang="en-US" altLang="zh-CN" i="1">
                <a:latin typeface="+mn-lt"/>
              </a:rPr>
              <a:t>.</a:t>
            </a:r>
          </a:p>
          <a:p>
            <a:pPr algn="ctr" eaLnBrk="1" hangingPunct="1"/>
            <a:r>
              <a:rPr lang="en-US" altLang="zh-CN" i="1">
                <a:latin typeface="+mn-lt"/>
              </a:rPr>
              <a:t>.</a:t>
            </a:r>
          </a:p>
        </p:txBody>
      </p:sp>
      <p:sp>
        <p:nvSpPr>
          <p:cNvPr id="14" name="Text Box 15">
            <a:extLst>
              <a:ext uri="{FF2B5EF4-FFF2-40B4-BE49-F238E27FC236}">
                <a16:creationId xmlns:a16="http://schemas.microsoft.com/office/drawing/2014/main" id="{3649722A-7D43-4969-96F9-C1E6D65C57A0}"/>
              </a:ext>
            </a:extLst>
          </p:cNvPr>
          <p:cNvSpPr txBox="1">
            <a:spLocks noChangeArrowheads="1"/>
          </p:cNvSpPr>
          <p:nvPr/>
        </p:nvSpPr>
        <p:spPr bwMode="auto">
          <a:xfrm>
            <a:off x="7305870" y="3733800"/>
            <a:ext cx="167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i="1">
                <a:latin typeface="+mn-lt"/>
              </a:rPr>
              <a:t>T</a:t>
            </a:r>
            <a:r>
              <a:rPr lang="en-US" altLang="zh-CN" i="1" baseline="-25000">
                <a:latin typeface="+mn-lt"/>
              </a:rPr>
              <a:t>i</a:t>
            </a:r>
            <a:r>
              <a:rPr lang="en-US" altLang="zh-CN" i="1">
                <a:latin typeface="+mn-lt"/>
              </a:rPr>
              <a:t>           T</a:t>
            </a:r>
            <a:r>
              <a:rPr lang="en-US" altLang="zh-CN" i="1" baseline="-25000">
                <a:latin typeface="+mn-lt"/>
              </a:rPr>
              <a:t>j</a:t>
            </a:r>
            <a:r>
              <a:rPr lang="en-US" altLang="zh-CN">
                <a:latin typeface="+mn-lt"/>
              </a:rPr>
              <a:t>  </a:t>
            </a:r>
          </a:p>
        </p:txBody>
      </p:sp>
      <p:sp>
        <p:nvSpPr>
          <p:cNvPr id="15" name="Line 16">
            <a:extLst>
              <a:ext uri="{FF2B5EF4-FFF2-40B4-BE49-F238E27FC236}">
                <a16:creationId xmlns:a16="http://schemas.microsoft.com/office/drawing/2014/main" id="{BA70E403-4F6B-476C-9EDA-D3E51B865267}"/>
              </a:ext>
            </a:extLst>
          </p:cNvPr>
          <p:cNvSpPr>
            <a:spLocks noChangeShapeType="1"/>
          </p:cNvSpPr>
          <p:nvPr/>
        </p:nvSpPr>
        <p:spPr bwMode="auto">
          <a:xfrm flipV="1">
            <a:off x="7077270" y="4191000"/>
            <a:ext cx="1905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Text Box 17">
            <a:extLst>
              <a:ext uri="{FF2B5EF4-FFF2-40B4-BE49-F238E27FC236}">
                <a16:creationId xmlns:a16="http://schemas.microsoft.com/office/drawing/2014/main" id="{FA837CEF-0372-4486-B224-1764940E9AF1}"/>
              </a:ext>
            </a:extLst>
          </p:cNvPr>
          <p:cNvSpPr txBox="1">
            <a:spLocks noChangeArrowheads="1"/>
          </p:cNvSpPr>
          <p:nvPr/>
        </p:nvSpPr>
        <p:spPr bwMode="auto">
          <a:xfrm>
            <a:off x="6772470" y="4311650"/>
            <a:ext cx="1295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i="1">
                <a:latin typeface="+mn-lt"/>
              </a:rPr>
              <a:t>write(Q)</a:t>
            </a:r>
          </a:p>
          <a:p>
            <a:pPr algn="ctr" eaLnBrk="1" hangingPunct="1"/>
            <a:r>
              <a:rPr lang="en-US" altLang="zh-CN" i="1">
                <a:latin typeface="+mn-lt"/>
              </a:rPr>
              <a:t>.</a:t>
            </a:r>
          </a:p>
          <a:p>
            <a:pPr algn="ctr" eaLnBrk="1" hangingPunct="1"/>
            <a:r>
              <a:rPr lang="en-US" altLang="zh-CN" i="1">
                <a:latin typeface="+mn-lt"/>
              </a:rPr>
              <a:t>.</a:t>
            </a:r>
          </a:p>
          <a:p>
            <a:pPr algn="ctr" eaLnBrk="1" hangingPunct="1"/>
            <a:r>
              <a:rPr lang="en-US" altLang="zh-CN" i="1">
                <a:latin typeface="+mn-lt"/>
              </a:rPr>
              <a:t>.</a:t>
            </a:r>
          </a:p>
          <a:p>
            <a:pPr algn="ctr" eaLnBrk="1" hangingPunct="1"/>
            <a:r>
              <a:rPr lang="en-US" altLang="zh-CN" i="1">
                <a:latin typeface="+mn-lt"/>
              </a:rPr>
              <a:t>.</a:t>
            </a:r>
          </a:p>
          <a:p>
            <a:pPr algn="ctr" eaLnBrk="1" hangingPunct="1"/>
            <a:r>
              <a:rPr lang="en-US" altLang="zh-CN" i="1">
                <a:latin typeface="+mn-lt"/>
              </a:rPr>
              <a:t>.</a:t>
            </a:r>
          </a:p>
        </p:txBody>
      </p:sp>
      <p:sp>
        <p:nvSpPr>
          <p:cNvPr id="17" name="Text Box 18">
            <a:extLst>
              <a:ext uri="{FF2B5EF4-FFF2-40B4-BE49-F238E27FC236}">
                <a16:creationId xmlns:a16="http://schemas.microsoft.com/office/drawing/2014/main" id="{88195D42-5925-4018-A3D3-C98D4081D99A}"/>
              </a:ext>
            </a:extLst>
          </p:cNvPr>
          <p:cNvSpPr txBox="1">
            <a:spLocks noChangeArrowheads="1"/>
          </p:cNvSpPr>
          <p:nvPr/>
        </p:nvSpPr>
        <p:spPr bwMode="auto">
          <a:xfrm>
            <a:off x="7915470" y="4114800"/>
            <a:ext cx="1295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a:latin typeface="+mn-lt"/>
              </a:rPr>
              <a:t>. </a:t>
            </a:r>
          </a:p>
          <a:p>
            <a:pPr algn="ctr" eaLnBrk="1" hangingPunct="1"/>
            <a:r>
              <a:rPr lang="en-US" altLang="zh-CN">
                <a:latin typeface="+mn-lt"/>
              </a:rPr>
              <a:t>.</a:t>
            </a:r>
          </a:p>
          <a:p>
            <a:pPr algn="ctr" eaLnBrk="1" hangingPunct="1"/>
            <a:r>
              <a:rPr lang="en-US" altLang="zh-CN">
                <a:latin typeface="+mn-lt"/>
              </a:rPr>
              <a:t>.</a:t>
            </a:r>
          </a:p>
          <a:p>
            <a:pPr algn="ctr" eaLnBrk="1" hangingPunct="1"/>
            <a:r>
              <a:rPr lang="en-US" altLang="zh-CN" i="1">
                <a:latin typeface="+mn-lt"/>
              </a:rPr>
              <a:t>write(Q)</a:t>
            </a:r>
          </a:p>
          <a:p>
            <a:pPr algn="ctr" eaLnBrk="1" hangingPunct="1"/>
            <a:r>
              <a:rPr lang="en-US" altLang="zh-CN" i="1">
                <a:latin typeface="+mn-lt"/>
              </a:rPr>
              <a:t>.</a:t>
            </a:r>
          </a:p>
          <a:p>
            <a:pPr algn="ctr" eaLnBrk="1" hangingPunct="1"/>
            <a:r>
              <a:rPr lang="en-US" altLang="zh-CN" i="1">
                <a:latin typeface="+mn-lt"/>
              </a:rPr>
              <a:t>.</a:t>
            </a:r>
          </a:p>
        </p:txBody>
      </p:sp>
      <p:sp>
        <p:nvSpPr>
          <p:cNvPr id="18" name="Text Box 19">
            <a:extLst>
              <a:ext uri="{FF2B5EF4-FFF2-40B4-BE49-F238E27FC236}">
                <a16:creationId xmlns:a16="http://schemas.microsoft.com/office/drawing/2014/main" id="{782D5293-B3B5-4794-BF21-20A015121A9E}"/>
              </a:ext>
            </a:extLst>
          </p:cNvPr>
          <p:cNvSpPr txBox="1">
            <a:spLocks noChangeArrowheads="1"/>
          </p:cNvSpPr>
          <p:nvPr/>
        </p:nvSpPr>
        <p:spPr bwMode="auto">
          <a:xfrm>
            <a:off x="9454451" y="4536233"/>
            <a:ext cx="2771205"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Fig. 17.0.11 Cases for arc</a:t>
            </a:r>
            <a:r>
              <a:rPr lang="en-US" altLang="zh-CN" sz="2800" dirty="0">
                <a:latin typeface="+mn-lt"/>
              </a:rPr>
              <a:t> </a:t>
            </a:r>
            <a:r>
              <a:rPr lang="en-US" altLang="zh-CN" i="1" dirty="0" err="1">
                <a:latin typeface="+mn-lt"/>
              </a:rPr>
              <a:t>T</a:t>
            </a:r>
            <a:r>
              <a:rPr lang="en-US" altLang="zh-CN" i="1" baseline="-25000" dirty="0" err="1">
                <a:latin typeface="+mn-lt"/>
              </a:rPr>
              <a:t>i</a:t>
            </a:r>
            <a:r>
              <a:rPr lang="en-US" altLang="zh-CN" i="1" dirty="0">
                <a:latin typeface="+mn-lt"/>
              </a:rPr>
              <a:t> </a:t>
            </a:r>
            <a:r>
              <a:rPr lang="en-US" altLang="zh-CN" i="1" dirty="0">
                <a:latin typeface="+mn-lt"/>
                <a:sym typeface="Wingdings" pitchFamily="2" charset="2"/>
              </a:rPr>
              <a:t></a:t>
            </a:r>
            <a:r>
              <a:rPr lang="en-US" altLang="zh-CN" dirty="0">
                <a:latin typeface="+mn-lt"/>
              </a:rPr>
              <a:t> </a:t>
            </a:r>
            <a:r>
              <a:rPr lang="en-US" altLang="zh-CN" i="1" dirty="0" err="1">
                <a:latin typeface="+mn-lt"/>
              </a:rPr>
              <a:t>T</a:t>
            </a:r>
            <a:r>
              <a:rPr lang="en-US" altLang="zh-CN" i="1" baseline="-25000" dirty="0" err="1">
                <a:latin typeface="+mn-lt"/>
              </a:rPr>
              <a:t>j</a:t>
            </a:r>
            <a:r>
              <a:rPr lang="en-US" altLang="zh-CN" sz="2800" i="1" dirty="0">
                <a:latin typeface="+mn-lt"/>
              </a:rPr>
              <a:t> </a:t>
            </a:r>
            <a:r>
              <a:rPr lang="en-US" altLang="zh-CN" dirty="0">
                <a:latin typeface="+mn-lt"/>
              </a:rPr>
              <a:t>in precedence graphs</a:t>
            </a:r>
          </a:p>
        </p:txBody>
      </p:sp>
      <p:sp>
        <p:nvSpPr>
          <p:cNvPr id="19" name="Text Box 21">
            <a:extLst>
              <a:ext uri="{FF2B5EF4-FFF2-40B4-BE49-F238E27FC236}">
                <a16:creationId xmlns:a16="http://schemas.microsoft.com/office/drawing/2014/main" id="{4C94CB68-E450-4957-A0FC-5E4695E02F80}"/>
              </a:ext>
            </a:extLst>
          </p:cNvPr>
          <p:cNvSpPr txBox="1">
            <a:spLocks noChangeArrowheads="1"/>
          </p:cNvSpPr>
          <p:nvPr/>
        </p:nvSpPr>
        <p:spPr bwMode="auto">
          <a:xfrm>
            <a:off x="1995683" y="6324600"/>
            <a:ext cx="522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rPr>
              <a:t>(</a:t>
            </a:r>
            <a:r>
              <a:rPr lang="en-US" altLang="zh-CN">
                <a:latin typeface="+mn-lt"/>
              </a:rPr>
              <a:t>a)</a:t>
            </a:r>
          </a:p>
        </p:txBody>
      </p:sp>
      <p:sp>
        <p:nvSpPr>
          <p:cNvPr id="20" name="Text Box 22">
            <a:extLst>
              <a:ext uri="{FF2B5EF4-FFF2-40B4-BE49-F238E27FC236}">
                <a16:creationId xmlns:a16="http://schemas.microsoft.com/office/drawing/2014/main" id="{56405D56-C3AB-4A07-9741-0EB1BF081E54}"/>
              </a:ext>
            </a:extLst>
          </p:cNvPr>
          <p:cNvSpPr txBox="1">
            <a:spLocks noChangeArrowheads="1"/>
          </p:cNvSpPr>
          <p:nvPr/>
        </p:nvSpPr>
        <p:spPr bwMode="auto">
          <a:xfrm>
            <a:off x="4749995" y="63246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rPr>
              <a:t>(</a:t>
            </a:r>
            <a:r>
              <a:rPr lang="en-US" altLang="zh-CN">
                <a:latin typeface="+mn-lt"/>
              </a:rPr>
              <a:t>b)</a:t>
            </a:r>
          </a:p>
        </p:txBody>
      </p:sp>
      <p:sp>
        <p:nvSpPr>
          <p:cNvPr id="21" name="Text Box 23">
            <a:extLst>
              <a:ext uri="{FF2B5EF4-FFF2-40B4-BE49-F238E27FC236}">
                <a16:creationId xmlns:a16="http://schemas.microsoft.com/office/drawing/2014/main" id="{A5F7A766-9B88-4AF3-8D1B-349CF7095F08}"/>
              </a:ext>
            </a:extLst>
          </p:cNvPr>
          <p:cNvSpPr txBox="1">
            <a:spLocks noChangeArrowheads="1"/>
          </p:cNvSpPr>
          <p:nvPr/>
        </p:nvSpPr>
        <p:spPr bwMode="auto">
          <a:xfrm>
            <a:off x="7939283" y="6324600"/>
            <a:ext cx="5004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rPr>
              <a:t>(</a:t>
            </a:r>
            <a:r>
              <a:rPr lang="en-US" altLang="zh-CN">
                <a:latin typeface="+mn-lt"/>
              </a:rPr>
              <a:t>c)</a:t>
            </a:r>
          </a:p>
        </p:txBody>
      </p:sp>
      <p:sp>
        <p:nvSpPr>
          <p:cNvPr id="22" name="Line 25">
            <a:extLst>
              <a:ext uri="{FF2B5EF4-FFF2-40B4-BE49-F238E27FC236}">
                <a16:creationId xmlns:a16="http://schemas.microsoft.com/office/drawing/2014/main" id="{DFAF5A13-793B-4422-B422-2052C4931034}"/>
              </a:ext>
            </a:extLst>
          </p:cNvPr>
          <p:cNvSpPr>
            <a:spLocks noChangeShapeType="1"/>
          </p:cNvSpPr>
          <p:nvPr/>
        </p:nvSpPr>
        <p:spPr bwMode="auto">
          <a:xfrm flipH="1">
            <a:off x="747908" y="4171950"/>
            <a:ext cx="0" cy="224313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Text Box 26">
            <a:extLst>
              <a:ext uri="{FF2B5EF4-FFF2-40B4-BE49-F238E27FC236}">
                <a16:creationId xmlns:a16="http://schemas.microsoft.com/office/drawing/2014/main" id="{6DDA1E87-7528-4491-8CEB-E2A549FB2ADE}"/>
              </a:ext>
            </a:extLst>
          </p:cNvPr>
          <p:cNvSpPr txBox="1">
            <a:spLocks noChangeArrowheads="1"/>
          </p:cNvSpPr>
          <p:nvPr/>
        </p:nvSpPr>
        <p:spPr bwMode="auto">
          <a:xfrm>
            <a:off x="605033" y="6329065"/>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t</a:t>
            </a:r>
          </a:p>
        </p:txBody>
      </p:sp>
    </p:spTree>
    <p:extLst>
      <p:ext uri="{BB962C8B-B14F-4D97-AF65-F5344CB8AC3E}">
        <p14:creationId xmlns:p14="http://schemas.microsoft.com/office/powerpoint/2010/main" val="2960060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sz="2800" dirty="0">
                <a:effectLst>
                  <a:outerShdw blurRad="38100" dist="38100" dir="2700000" algn="tl">
                    <a:srgbClr val="C0C0C0"/>
                  </a:outerShdw>
                </a:effectLst>
              </a:rPr>
              <a:t>Chapter 17 Transactions: Outline</a:t>
            </a:r>
            <a:endParaRPr lang="zh-CN" altLang="en-US" dirty="0"/>
          </a:p>
        </p:txBody>
      </p:sp>
      <p:sp>
        <p:nvSpPr>
          <p:cNvPr id="3" name="内容占位符 2"/>
          <p:cNvSpPr>
            <a:spLocks noGrp="1"/>
          </p:cNvSpPr>
          <p:nvPr>
            <p:ph idx="1"/>
          </p:nvPr>
        </p:nvSpPr>
        <p:spPr/>
        <p:txBody>
          <a:bodyPr>
            <a:normAutofit/>
          </a:bodyPr>
          <a:lstStyle/>
          <a:p>
            <a:r>
              <a:rPr lang="en-US" altLang="en-US" dirty="0"/>
              <a:t>Transaction Concept</a:t>
            </a:r>
          </a:p>
          <a:p>
            <a:pPr lvl="1"/>
            <a:r>
              <a:rPr lang="en-US" altLang="en-US" dirty="0"/>
              <a:t>ACID</a:t>
            </a:r>
          </a:p>
          <a:p>
            <a:r>
              <a:rPr lang="en-US" altLang="en-US" dirty="0"/>
              <a:t>Transaction State</a:t>
            </a:r>
          </a:p>
          <a:p>
            <a:r>
              <a:rPr lang="en-US" altLang="en-US" dirty="0"/>
              <a:t>Concurrent Executions</a:t>
            </a:r>
          </a:p>
          <a:p>
            <a:endParaRPr lang="en-US" altLang="en-US" dirty="0"/>
          </a:p>
          <a:p>
            <a:r>
              <a:rPr lang="en-US" altLang="en-US" dirty="0"/>
              <a:t>Serializability</a:t>
            </a:r>
          </a:p>
          <a:p>
            <a:r>
              <a:rPr lang="en-US" altLang="en-US" dirty="0"/>
              <a:t>Recoverability</a:t>
            </a:r>
          </a:p>
          <a:p>
            <a:r>
              <a:rPr lang="en-US" altLang="en-US" dirty="0"/>
              <a:t>Implementation of Isolation</a:t>
            </a:r>
          </a:p>
          <a:p>
            <a:r>
              <a:rPr lang="en-US" altLang="en-US" dirty="0"/>
              <a:t>Testing for Serializability</a:t>
            </a:r>
          </a:p>
          <a:p>
            <a:endParaRPr lang="en-US" altLang="en-US" dirty="0"/>
          </a:p>
          <a:p>
            <a:r>
              <a:rPr lang="en-US" altLang="en-US" dirty="0"/>
              <a:t>Transaction Definition in SQL</a:t>
            </a:r>
          </a:p>
        </p:txBody>
      </p:sp>
      <p:sp>
        <p:nvSpPr>
          <p:cNvPr id="4" name="日期占位符 3"/>
          <p:cNvSpPr>
            <a:spLocks noGrp="1"/>
          </p:cNvSpPr>
          <p:nvPr>
            <p:ph type="dt" sz="half" idx="10"/>
          </p:nvPr>
        </p:nvSpPr>
        <p:spPr/>
        <p:txBody>
          <a:bodyPr/>
          <a:lstStyle/>
          <a:p>
            <a:fld id="{48F2F015-452B-48EC-A252-9A7C58735969}" type="datetime1">
              <a:rPr lang="zh-CN" altLang="en-US" smtClean="0"/>
              <a:t>2021/12/13</a:t>
            </a:fld>
            <a:endParaRPr lang="zh-CN" altLang="en-US" dirty="0"/>
          </a:p>
        </p:txBody>
      </p:sp>
      <p:sp>
        <p:nvSpPr>
          <p:cNvPr id="6" name="标注: 弯曲线形(带强调线) 5">
            <a:extLst>
              <a:ext uri="{FF2B5EF4-FFF2-40B4-BE49-F238E27FC236}">
                <a16:creationId xmlns:a16="http://schemas.microsoft.com/office/drawing/2014/main" id="{C5D9AC9D-6483-4459-8AB6-DBD6DD488CBF}"/>
              </a:ext>
            </a:extLst>
          </p:cNvPr>
          <p:cNvSpPr/>
          <p:nvPr/>
        </p:nvSpPr>
        <p:spPr>
          <a:xfrm>
            <a:off x="6573229" y="781965"/>
            <a:ext cx="3676449" cy="612648"/>
          </a:xfrm>
          <a:prstGeom prst="accentCallout2">
            <a:avLst>
              <a:gd name="adj1" fmla="val 14486"/>
              <a:gd name="adj2" fmla="val 74"/>
              <a:gd name="adj3" fmla="val 162939"/>
              <a:gd name="adj4" fmla="val -43997"/>
              <a:gd name="adj5" fmla="val 150029"/>
              <a:gd name="adj6" fmla="val -8039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tx1"/>
                </a:solidFill>
                <a:ea typeface="ＭＳ Ｐゴシック" pitchFamily="34" charset="-128"/>
                <a:cs typeface="Times New Roman" pitchFamily="18" charset="0"/>
              </a:rPr>
              <a:t>database access by transactions</a:t>
            </a:r>
            <a:endParaRPr lang="zh-CN" altLang="en-US" sz="2000" dirty="0">
              <a:solidFill>
                <a:schemeClr val="tx1"/>
              </a:solidFill>
            </a:endParaRPr>
          </a:p>
        </p:txBody>
      </p:sp>
      <p:sp>
        <p:nvSpPr>
          <p:cNvPr id="7" name="标注: 弯曲线形(带强调线) 6">
            <a:extLst>
              <a:ext uri="{FF2B5EF4-FFF2-40B4-BE49-F238E27FC236}">
                <a16:creationId xmlns:a16="http://schemas.microsoft.com/office/drawing/2014/main" id="{193F340D-CE8C-4823-A482-0CDE2700B76B}"/>
              </a:ext>
            </a:extLst>
          </p:cNvPr>
          <p:cNvSpPr/>
          <p:nvPr/>
        </p:nvSpPr>
        <p:spPr>
          <a:xfrm>
            <a:off x="5968096" y="3518649"/>
            <a:ext cx="4020251" cy="612648"/>
          </a:xfrm>
          <a:prstGeom prst="accentCallout2">
            <a:avLst>
              <a:gd name="adj1" fmla="val 11440"/>
              <a:gd name="adj2" fmla="val 10866"/>
              <a:gd name="adj3" fmla="val 75831"/>
              <a:gd name="adj4" fmla="val -18646"/>
              <a:gd name="adj5" fmla="val 64742"/>
              <a:gd name="adj6" fmla="val -4056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65175" lvl="1" indent="-285750" eaLnBrk="1" hangingPunct="1"/>
            <a:r>
              <a:rPr lang="en-US" altLang="zh-CN" sz="2000" dirty="0">
                <a:solidFill>
                  <a:schemeClr val="tx1"/>
                </a:solidFill>
                <a:ea typeface="ＭＳ Ｐゴシック" pitchFamily="34" charset="-128"/>
                <a:cs typeface="Times New Roman" pitchFamily="18" charset="0"/>
              </a:rPr>
              <a:t>transaction properties</a:t>
            </a:r>
          </a:p>
        </p:txBody>
      </p:sp>
      <p:sp>
        <p:nvSpPr>
          <p:cNvPr id="9" name="右大括号 8">
            <a:extLst>
              <a:ext uri="{FF2B5EF4-FFF2-40B4-BE49-F238E27FC236}">
                <a16:creationId xmlns:a16="http://schemas.microsoft.com/office/drawing/2014/main" id="{D49E8067-20D7-4209-AC0E-5B6B036C5B7F}"/>
              </a:ext>
            </a:extLst>
          </p:cNvPr>
          <p:cNvSpPr/>
          <p:nvPr/>
        </p:nvSpPr>
        <p:spPr>
          <a:xfrm>
            <a:off x="4092557" y="3222547"/>
            <a:ext cx="186965" cy="1406014"/>
          </a:xfrm>
          <a:prstGeom prst="rightBrace">
            <a:avLst>
              <a:gd name="adj1" fmla="val 0"/>
              <a:gd name="adj2" fmla="val 50000"/>
            </a:avLst>
          </a:prstGeom>
          <a:ln w="1905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右大括号 9">
            <a:extLst>
              <a:ext uri="{FF2B5EF4-FFF2-40B4-BE49-F238E27FC236}">
                <a16:creationId xmlns:a16="http://schemas.microsoft.com/office/drawing/2014/main" id="{85250977-7215-4876-93E2-906333C1C8E1}"/>
              </a:ext>
            </a:extLst>
          </p:cNvPr>
          <p:cNvSpPr/>
          <p:nvPr/>
        </p:nvSpPr>
        <p:spPr>
          <a:xfrm>
            <a:off x="3418351" y="1016189"/>
            <a:ext cx="159122" cy="1373506"/>
          </a:xfrm>
          <a:prstGeom prst="rightBrace">
            <a:avLst>
              <a:gd name="adj1" fmla="val 0"/>
              <a:gd name="adj2" fmla="val 50000"/>
            </a:avLst>
          </a:prstGeom>
          <a:ln w="1905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1649485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EAED-411B-448D-B57D-4479A698EB54}"/>
              </a:ext>
            </a:extLst>
          </p:cNvPr>
          <p:cNvSpPr>
            <a:spLocks noGrp="1"/>
          </p:cNvSpPr>
          <p:nvPr>
            <p:ph type="title"/>
          </p:nvPr>
        </p:nvSpPr>
        <p:spPr/>
        <p:txBody>
          <a:bodyPr/>
          <a:lstStyle/>
          <a:p>
            <a:r>
              <a:rPr lang="en-US" altLang="zh-CN" sz="2800" dirty="0">
                <a:solidFill>
                  <a:schemeClr val="tx2"/>
                </a:solidFill>
              </a:rPr>
              <a:t>Precedence-graph</a:t>
            </a:r>
            <a:endParaRPr lang="zh-CN" altLang="en-US" dirty="0"/>
          </a:p>
        </p:txBody>
      </p:sp>
      <p:sp>
        <p:nvSpPr>
          <p:cNvPr id="3" name="内容占位符 2">
            <a:extLst>
              <a:ext uri="{FF2B5EF4-FFF2-40B4-BE49-F238E27FC236}">
                <a16:creationId xmlns:a16="http://schemas.microsoft.com/office/drawing/2014/main" id="{F8E72014-0775-402F-8559-5976DB37FF6E}"/>
              </a:ext>
            </a:extLst>
          </p:cNvPr>
          <p:cNvSpPr>
            <a:spLocks noGrp="1"/>
          </p:cNvSpPr>
          <p:nvPr>
            <p:ph idx="1"/>
          </p:nvPr>
        </p:nvSpPr>
        <p:spPr/>
        <p:txBody>
          <a:bodyPr/>
          <a:lstStyle/>
          <a:p>
            <a:r>
              <a:rPr lang="en-US" altLang="zh-CN" dirty="0"/>
              <a:t>A schedule is </a:t>
            </a:r>
            <a:r>
              <a:rPr lang="en-US" altLang="zh-CN" b="1" i="1" dirty="0">
                <a:solidFill>
                  <a:srgbClr val="FF0000"/>
                </a:solidFill>
              </a:rPr>
              <a:t>conflict serializable</a:t>
            </a:r>
            <a:r>
              <a:rPr lang="en-US" altLang="zh-CN" dirty="0"/>
              <a:t> if and only if its precedence graph is </a:t>
            </a:r>
            <a:r>
              <a:rPr lang="en-US" altLang="zh-CN" dirty="0">
                <a:solidFill>
                  <a:srgbClr val="FF0000"/>
                </a:solidFill>
              </a:rPr>
              <a:t>acyclic</a:t>
            </a:r>
          </a:p>
          <a:p>
            <a:pPr eaLnBrk="1" hangingPunct="1"/>
            <a:endParaRPr lang="en-US" altLang="zh-CN" dirty="0"/>
          </a:p>
          <a:p>
            <a:pPr eaLnBrk="1" hangingPunct="1"/>
            <a:r>
              <a:rPr lang="en-US" altLang="zh-CN" dirty="0"/>
              <a:t>E.g. Concurrent schedule S (in the next slide) and its precedence graph</a:t>
            </a:r>
          </a:p>
          <a:p>
            <a:endParaRPr lang="zh-CN" altLang="en-US" dirty="0"/>
          </a:p>
        </p:txBody>
      </p:sp>
      <p:sp>
        <p:nvSpPr>
          <p:cNvPr id="4" name="日期占位符 3">
            <a:extLst>
              <a:ext uri="{FF2B5EF4-FFF2-40B4-BE49-F238E27FC236}">
                <a16:creationId xmlns:a16="http://schemas.microsoft.com/office/drawing/2014/main" id="{51F012A6-3548-4E4D-AC66-4FC87D4AF1E2}"/>
              </a:ext>
            </a:extLst>
          </p:cNvPr>
          <p:cNvSpPr>
            <a:spLocks noGrp="1"/>
          </p:cNvSpPr>
          <p:nvPr>
            <p:ph type="dt" sz="half" idx="10"/>
          </p:nvPr>
        </p:nvSpPr>
        <p:spPr/>
        <p:txBody>
          <a:bodyPr/>
          <a:lstStyle/>
          <a:p>
            <a:fld id="{F09AAF06-F55E-4FF6-AD47-C1F604C87B13}"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87A8FEA7-681A-47D5-B371-37704269D5ED}"/>
              </a:ext>
            </a:extLst>
          </p:cNvPr>
          <p:cNvSpPr>
            <a:spLocks noGrp="1"/>
          </p:cNvSpPr>
          <p:nvPr>
            <p:ph type="sldNum" sz="quarter" idx="12"/>
          </p:nvPr>
        </p:nvSpPr>
        <p:spPr/>
        <p:txBody>
          <a:bodyPr/>
          <a:lstStyle/>
          <a:p>
            <a:fld id="{47C4BD23-150C-4A56-8E66-9482A3FB2E80}" type="slidenum">
              <a:rPr lang="zh-CN" altLang="en-US" smtClean="0"/>
              <a:pPr/>
              <a:t>60</a:t>
            </a:fld>
            <a:endParaRPr lang="zh-CN" altLang="en-US" dirty="0"/>
          </a:p>
        </p:txBody>
      </p:sp>
      <p:grpSp>
        <p:nvGrpSpPr>
          <p:cNvPr id="6" name="Group 5">
            <a:extLst>
              <a:ext uri="{FF2B5EF4-FFF2-40B4-BE49-F238E27FC236}">
                <a16:creationId xmlns:a16="http://schemas.microsoft.com/office/drawing/2014/main" id="{992BCDED-23B8-41D0-BE3D-7CC9BD74FA64}"/>
              </a:ext>
            </a:extLst>
          </p:cNvPr>
          <p:cNvGrpSpPr>
            <a:grpSpLocks/>
          </p:cNvGrpSpPr>
          <p:nvPr/>
        </p:nvGrpSpPr>
        <p:grpSpPr bwMode="auto">
          <a:xfrm>
            <a:off x="1838325" y="2468966"/>
            <a:ext cx="2778125" cy="2863850"/>
            <a:chOff x="1803" y="1440"/>
            <a:chExt cx="1750" cy="1804"/>
          </a:xfrm>
        </p:grpSpPr>
        <p:sp>
          <p:nvSpPr>
            <p:cNvPr id="7" name="Text Box 6">
              <a:extLst>
                <a:ext uri="{FF2B5EF4-FFF2-40B4-BE49-F238E27FC236}">
                  <a16:creationId xmlns:a16="http://schemas.microsoft.com/office/drawing/2014/main" id="{1FF94047-039F-4A11-8381-70B91787E974}"/>
                </a:ext>
              </a:extLst>
            </p:cNvPr>
            <p:cNvSpPr txBox="1">
              <a:spLocks noChangeArrowheads="1"/>
            </p:cNvSpPr>
            <p:nvPr/>
          </p:nvSpPr>
          <p:spPr bwMode="auto">
            <a:xfrm>
              <a:off x="1973" y="2908"/>
              <a:ext cx="348"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a:spcBef>
                  <a:spcPct val="50000"/>
                </a:spcBef>
              </a:pPr>
              <a:r>
                <a:rPr kumimoji="0" lang="en-US" altLang="zh-CN" i="1">
                  <a:latin typeface="+mn-lt"/>
                </a:rPr>
                <a:t>T</a:t>
              </a:r>
              <a:r>
                <a:rPr kumimoji="0" lang="en-US" altLang="zh-CN" baseline="-25000">
                  <a:latin typeface="+mn-lt"/>
                </a:rPr>
                <a:t>3</a:t>
              </a:r>
              <a:endParaRPr kumimoji="0" lang="en-US" altLang="zh-CN" i="1">
                <a:latin typeface="+mn-lt"/>
              </a:endParaRPr>
            </a:p>
          </p:txBody>
        </p:sp>
        <p:sp>
          <p:nvSpPr>
            <p:cNvPr id="8" name="Arc 7">
              <a:extLst>
                <a:ext uri="{FF2B5EF4-FFF2-40B4-BE49-F238E27FC236}">
                  <a16:creationId xmlns:a16="http://schemas.microsoft.com/office/drawing/2014/main" id="{F2DBA95F-50AE-4803-B49B-E80CEC3B4DE8}"/>
                </a:ext>
              </a:extLst>
            </p:cNvPr>
            <p:cNvSpPr>
              <a:spLocks/>
            </p:cNvSpPr>
            <p:nvPr/>
          </p:nvSpPr>
          <p:spPr bwMode="auto">
            <a:xfrm rot="10800000">
              <a:off x="2279" y="2944"/>
              <a:ext cx="991" cy="300"/>
            </a:xfrm>
            <a:custGeom>
              <a:avLst/>
              <a:gdLst>
                <a:gd name="T0" fmla="*/ 0 w 36403"/>
                <a:gd name="T1" fmla="*/ 0 h 21600"/>
                <a:gd name="T2" fmla="*/ 0 w 36403"/>
                <a:gd name="T3" fmla="*/ 0 h 21600"/>
                <a:gd name="T4" fmla="*/ 0 w 36403"/>
                <a:gd name="T5" fmla="*/ 0 h 21600"/>
                <a:gd name="T6" fmla="*/ 0 60000 65536"/>
                <a:gd name="T7" fmla="*/ 0 60000 65536"/>
                <a:gd name="T8" fmla="*/ 0 60000 65536"/>
              </a:gdLst>
              <a:ahLst/>
              <a:cxnLst>
                <a:cxn ang="T6">
                  <a:pos x="T0" y="T1"/>
                </a:cxn>
                <a:cxn ang="T7">
                  <a:pos x="T2" y="T3"/>
                </a:cxn>
                <a:cxn ang="T8">
                  <a:pos x="T4" y="T5"/>
                </a:cxn>
              </a:cxnLst>
              <a:rect l="0" t="0" r="r" b="b"/>
              <a:pathLst>
                <a:path w="36403" h="21600" fill="none" extrusionOk="0">
                  <a:moveTo>
                    <a:pt x="-1" y="14913"/>
                  </a:moveTo>
                  <a:cubicBezTo>
                    <a:pt x="2895" y="6020"/>
                    <a:pt x="11185" y="-1"/>
                    <a:pt x="20539" y="0"/>
                  </a:cubicBezTo>
                  <a:cubicBezTo>
                    <a:pt x="26563" y="0"/>
                    <a:pt x="32314" y="2516"/>
                    <a:pt x="36403" y="6940"/>
                  </a:cubicBezTo>
                </a:path>
                <a:path w="36403" h="21600" stroke="0" extrusionOk="0">
                  <a:moveTo>
                    <a:pt x="-1" y="14913"/>
                  </a:moveTo>
                  <a:cubicBezTo>
                    <a:pt x="2895" y="6020"/>
                    <a:pt x="11185" y="-1"/>
                    <a:pt x="20539" y="0"/>
                  </a:cubicBezTo>
                  <a:cubicBezTo>
                    <a:pt x="26563" y="0"/>
                    <a:pt x="32314" y="2516"/>
                    <a:pt x="36403" y="6940"/>
                  </a:cubicBezTo>
                  <a:lnTo>
                    <a:pt x="20539" y="21600"/>
                  </a:lnTo>
                  <a:lnTo>
                    <a:pt x="-1" y="14913"/>
                  </a:lnTo>
                  <a:close/>
                </a:path>
              </a:pathLst>
            </a:custGeom>
            <a:noFill/>
            <a:ln w="9525">
              <a:solidFill>
                <a:schemeClr val="tx1"/>
              </a:solidFill>
              <a:round/>
              <a:headEnd type="arrow" w="med" len="me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8">
              <a:extLst>
                <a:ext uri="{FF2B5EF4-FFF2-40B4-BE49-F238E27FC236}">
                  <a16:creationId xmlns:a16="http://schemas.microsoft.com/office/drawing/2014/main" id="{CE13D2CF-3A40-4483-B023-80616FC74F75}"/>
                </a:ext>
              </a:extLst>
            </p:cNvPr>
            <p:cNvSpPr txBox="1">
              <a:spLocks noChangeArrowheads="1"/>
            </p:cNvSpPr>
            <p:nvPr/>
          </p:nvSpPr>
          <p:spPr bwMode="auto">
            <a:xfrm>
              <a:off x="3205" y="2795"/>
              <a:ext cx="348"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a:spcBef>
                  <a:spcPct val="50000"/>
                </a:spcBef>
              </a:pPr>
              <a:r>
                <a:rPr kumimoji="0" lang="en-US" altLang="zh-CN" i="1">
                  <a:latin typeface="+mn-lt"/>
                </a:rPr>
                <a:t>T</a:t>
              </a:r>
              <a:r>
                <a:rPr kumimoji="0" lang="en-US" altLang="zh-CN" baseline="-25000">
                  <a:latin typeface="+mn-lt"/>
                </a:rPr>
                <a:t>4</a:t>
              </a:r>
              <a:endParaRPr kumimoji="0" lang="en-US" altLang="zh-CN" i="1">
                <a:latin typeface="+mn-lt"/>
              </a:endParaRPr>
            </a:p>
          </p:txBody>
        </p:sp>
        <p:sp>
          <p:nvSpPr>
            <p:cNvPr id="10" name="Text Box 9">
              <a:extLst>
                <a:ext uri="{FF2B5EF4-FFF2-40B4-BE49-F238E27FC236}">
                  <a16:creationId xmlns:a16="http://schemas.microsoft.com/office/drawing/2014/main" id="{9DFC752F-2D90-4E6B-9355-27E0A2B5CE99}"/>
                </a:ext>
              </a:extLst>
            </p:cNvPr>
            <p:cNvSpPr txBox="1">
              <a:spLocks noChangeArrowheads="1"/>
            </p:cNvSpPr>
            <p:nvPr/>
          </p:nvSpPr>
          <p:spPr bwMode="auto">
            <a:xfrm>
              <a:off x="1825" y="1532"/>
              <a:ext cx="348"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a:spcBef>
                  <a:spcPct val="50000"/>
                </a:spcBef>
              </a:pPr>
              <a:r>
                <a:rPr kumimoji="0" lang="en-US" altLang="zh-CN" i="1">
                  <a:latin typeface="+mn-lt"/>
                </a:rPr>
                <a:t>T</a:t>
              </a:r>
              <a:r>
                <a:rPr kumimoji="0" lang="en-US" altLang="zh-CN" baseline="-25000">
                  <a:latin typeface="+mn-lt"/>
                </a:rPr>
                <a:t>1</a:t>
              </a:r>
              <a:endParaRPr kumimoji="0" lang="en-US" altLang="zh-CN" i="1">
                <a:latin typeface="+mn-lt"/>
              </a:endParaRPr>
            </a:p>
          </p:txBody>
        </p:sp>
        <p:sp>
          <p:nvSpPr>
            <p:cNvPr id="11" name="Arc 10">
              <a:extLst>
                <a:ext uri="{FF2B5EF4-FFF2-40B4-BE49-F238E27FC236}">
                  <a16:creationId xmlns:a16="http://schemas.microsoft.com/office/drawing/2014/main" id="{4E0B3EBE-2709-4CCF-90C2-7F05EAE280B3}"/>
                </a:ext>
              </a:extLst>
            </p:cNvPr>
            <p:cNvSpPr>
              <a:spLocks/>
            </p:cNvSpPr>
            <p:nvPr/>
          </p:nvSpPr>
          <p:spPr bwMode="auto">
            <a:xfrm rot="16200000" flipV="1">
              <a:off x="2899" y="2121"/>
              <a:ext cx="923" cy="352"/>
            </a:xfrm>
            <a:custGeom>
              <a:avLst/>
              <a:gdLst>
                <a:gd name="T0" fmla="*/ 0 w 33913"/>
                <a:gd name="T1" fmla="*/ 0 h 21600"/>
                <a:gd name="T2" fmla="*/ 0 w 33913"/>
                <a:gd name="T3" fmla="*/ 0 h 21600"/>
                <a:gd name="T4" fmla="*/ 0 w 33913"/>
                <a:gd name="T5" fmla="*/ 0 h 21600"/>
                <a:gd name="T6" fmla="*/ 0 60000 65536"/>
                <a:gd name="T7" fmla="*/ 0 60000 65536"/>
                <a:gd name="T8" fmla="*/ 0 60000 65536"/>
              </a:gdLst>
              <a:ahLst/>
              <a:cxnLst>
                <a:cxn ang="T6">
                  <a:pos x="T0" y="T1"/>
                </a:cxn>
                <a:cxn ang="T7">
                  <a:pos x="T2" y="T3"/>
                </a:cxn>
                <a:cxn ang="T8">
                  <a:pos x="T4" y="T5"/>
                </a:cxn>
              </a:cxnLst>
              <a:rect l="0" t="0" r="r" b="b"/>
              <a:pathLst>
                <a:path w="33913" h="21600" fill="none" extrusionOk="0">
                  <a:moveTo>
                    <a:pt x="0" y="8547"/>
                  </a:moveTo>
                  <a:cubicBezTo>
                    <a:pt x="4083" y="3162"/>
                    <a:pt x="10452" y="-1"/>
                    <a:pt x="17210" y="0"/>
                  </a:cubicBezTo>
                  <a:cubicBezTo>
                    <a:pt x="23680" y="0"/>
                    <a:pt x="29810" y="2900"/>
                    <a:pt x="33912" y="7904"/>
                  </a:cubicBezTo>
                </a:path>
                <a:path w="33913" h="21600" stroke="0" extrusionOk="0">
                  <a:moveTo>
                    <a:pt x="0" y="8547"/>
                  </a:moveTo>
                  <a:cubicBezTo>
                    <a:pt x="4083" y="3162"/>
                    <a:pt x="10452" y="-1"/>
                    <a:pt x="17210" y="0"/>
                  </a:cubicBezTo>
                  <a:cubicBezTo>
                    <a:pt x="23680" y="0"/>
                    <a:pt x="29810" y="2900"/>
                    <a:pt x="33912" y="7904"/>
                  </a:cubicBezTo>
                  <a:lnTo>
                    <a:pt x="17210" y="21600"/>
                  </a:lnTo>
                  <a:lnTo>
                    <a:pt x="0" y="8547"/>
                  </a:lnTo>
                  <a:close/>
                </a:path>
              </a:pathLst>
            </a:custGeom>
            <a:noFill/>
            <a:ln w="9525">
              <a:solidFill>
                <a:schemeClr val="tx1"/>
              </a:solidFill>
              <a:round/>
              <a:headEnd type="arrow" w="med" len="me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11">
              <a:extLst>
                <a:ext uri="{FF2B5EF4-FFF2-40B4-BE49-F238E27FC236}">
                  <a16:creationId xmlns:a16="http://schemas.microsoft.com/office/drawing/2014/main" id="{D8FECFB0-C951-40E4-8C4F-80EC4D440B12}"/>
                </a:ext>
              </a:extLst>
            </p:cNvPr>
            <p:cNvSpPr txBox="1">
              <a:spLocks noChangeArrowheads="1"/>
            </p:cNvSpPr>
            <p:nvPr/>
          </p:nvSpPr>
          <p:spPr bwMode="auto">
            <a:xfrm>
              <a:off x="3156" y="1532"/>
              <a:ext cx="348"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a:spcBef>
                  <a:spcPct val="50000"/>
                </a:spcBef>
              </a:pPr>
              <a:r>
                <a:rPr kumimoji="0" lang="en-US" altLang="zh-CN" i="1">
                  <a:latin typeface="+mn-lt"/>
                </a:rPr>
                <a:t>T</a:t>
              </a:r>
              <a:r>
                <a:rPr kumimoji="0" lang="en-US" altLang="zh-CN" baseline="-25000">
                  <a:latin typeface="+mn-lt"/>
                </a:rPr>
                <a:t>2</a:t>
              </a:r>
              <a:endParaRPr kumimoji="0" lang="en-US" altLang="zh-CN" i="1">
                <a:latin typeface="+mn-lt"/>
              </a:endParaRPr>
            </a:p>
          </p:txBody>
        </p:sp>
        <p:sp>
          <p:nvSpPr>
            <p:cNvPr id="13" name="Arc 12">
              <a:extLst>
                <a:ext uri="{FF2B5EF4-FFF2-40B4-BE49-F238E27FC236}">
                  <a16:creationId xmlns:a16="http://schemas.microsoft.com/office/drawing/2014/main" id="{045DD3D3-04E8-457A-8D5B-1A4903FCABF9}"/>
                </a:ext>
              </a:extLst>
            </p:cNvPr>
            <p:cNvSpPr>
              <a:spLocks/>
            </p:cNvSpPr>
            <p:nvPr/>
          </p:nvSpPr>
          <p:spPr bwMode="auto">
            <a:xfrm rot="10800000" flipV="1">
              <a:off x="2112" y="1440"/>
              <a:ext cx="1081" cy="345"/>
            </a:xfrm>
            <a:custGeom>
              <a:avLst/>
              <a:gdLst>
                <a:gd name="T0" fmla="*/ 0 w 39702"/>
                <a:gd name="T1" fmla="*/ 0 h 21600"/>
                <a:gd name="T2" fmla="*/ 0 w 39702"/>
                <a:gd name="T3" fmla="*/ 0 h 21600"/>
                <a:gd name="T4" fmla="*/ 0 w 39702"/>
                <a:gd name="T5" fmla="*/ 0 h 21600"/>
                <a:gd name="T6" fmla="*/ 0 60000 65536"/>
                <a:gd name="T7" fmla="*/ 0 60000 65536"/>
                <a:gd name="T8" fmla="*/ 0 60000 65536"/>
              </a:gdLst>
              <a:ahLst/>
              <a:cxnLst>
                <a:cxn ang="T6">
                  <a:pos x="T0" y="T1"/>
                </a:cxn>
                <a:cxn ang="T7">
                  <a:pos x="T2" y="T3"/>
                </a:cxn>
                <a:cxn ang="T8">
                  <a:pos x="T4" y="T5"/>
                </a:cxn>
              </a:cxnLst>
              <a:rect l="0" t="0" r="r" b="b"/>
              <a:pathLst>
                <a:path w="39702" h="21600" fill="none" extrusionOk="0">
                  <a:moveTo>
                    <a:pt x="-1" y="14913"/>
                  </a:moveTo>
                  <a:cubicBezTo>
                    <a:pt x="2895" y="6020"/>
                    <a:pt x="11185" y="-1"/>
                    <a:pt x="20539" y="0"/>
                  </a:cubicBezTo>
                  <a:cubicBezTo>
                    <a:pt x="28596" y="0"/>
                    <a:pt x="35984" y="4484"/>
                    <a:pt x="39701" y="11633"/>
                  </a:cubicBezTo>
                </a:path>
                <a:path w="39702" h="21600" stroke="0" extrusionOk="0">
                  <a:moveTo>
                    <a:pt x="-1" y="14913"/>
                  </a:moveTo>
                  <a:cubicBezTo>
                    <a:pt x="2895" y="6020"/>
                    <a:pt x="11185" y="-1"/>
                    <a:pt x="20539" y="0"/>
                  </a:cubicBezTo>
                  <a:cubicBezTo>
                    <a:pt x="28596" y="0"/>
                    <a:pt x="35984" y="4484"/>
                    <a:pt x="39701" y="11633"/>
                  </a:cubicBezTo>
                  <a:lnTo>
                    <a:pt x="20539" y="21600"/>
                  </a:lnTo>
                  <a:lnTo>
                    <a:pt x="-1" y="14913"/>
                  </a:lnTo>
                  <a:close/>
                </a:path>
              </a:pathLst>
            </a:custGeom>
            <a:noFill/>
            <a:ln w="9525">
              <a:solidFill>
                <a:schemeClr val="tx1"/>
              </a:solidFill>
              <a:round/>
              <a:headEnd type="arrow" w="med" len="me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rc 13">
              <a:extLst>
                <a:ext uri="{FF2B5EF4-FFF2-40B4-BE49-F238E27FC236}">
                  <a16:creationId xmlns:a16="http://schemas.microsoft.com/office/drawing/2014/main" id="{7182379B-A7C0-42B3-BED5-699F2C4FC0AB}"/>
                </a:ext>
              </a:extLst>
            </p:cNvPr>
            <p:cNvSpPr>
              <a:spLocks/>
            </p:cNvSpPr>
            <p:nvPr/>
          </p:nvSpPr>
          <p:spPr bwMode="auto">
            <a:xfrm rot="-5400000">
              <a:off x="1367" y="2200"/>
              <a:ext cx="1151" cy="280"/>
            </a:xfrm>
            <a:custGeom>
              <a:avLst/>
              <a:gdLst>
                <a:gd name="T0" fmla="*/ 0 w 42266"/>
                <a:gd name="T1" fmla="*/ 0 h 22982"/>
                <a:gd name="T2" fmla="*/ 0 w 42266"/>
                <a:gd name="T3" fmla="*/ 0 h 22982"/>
                <a:gd name="T4" fmla="*/ 0 w 42266"/>
                <a:gd name="T5" fmla="*/ 0 h 22982"/>
                <a:gd name="T6" fmla="*/ 0 60000 65536"/>
                <a:gd name="T7" fmla="*/ 0 60000 65536"/>
                <a:gd name="T8" fmla="*/ 0 60000 65536"/>
              </a:gdLst>
              <a:ahLst/>
              <a:cxnLst>
                <a:cxn ang="T6">
                  <a:pos x="T0" y="T1"/>
                </a:cxn>
                <a:cxn ang="T7">
                  <a:pos x="T2" y="T3"/>
                </a:cxn>
                <a:cxn ang="T8">
                  <a:pos x="T4" y="T5"/>
                </a:cxn>
              </a:cxnLst>
              <a:rect l="0" t="0" r="r" b="b"/>
              <a:pathLst>
                <a:path w="42266" h="22982" fill="none" extrusionOk="0">
                  <a:moveTo>
                    <a:pt x="44" y="22981"/>
                  </a:moveTo>
                  <a:cubicBezTo>
                    <a:pt x="14" y="22521"/>
                    <a:pt x="0" y="22061"/>
                    <a:pt x="0" y="21600"/>
                  </a:cubicBezTo>
                  <a:cubicBezTo>
                    <a:pt x="0" y="9670"/>
                    <a:pt x="9670" y="0"/>
                    <a:pt x="21600" y="0"/>
                  </a:cubicBezTo>
                  <a:cubicBezTo>
                    <a:pt x="31108" y="-1"/>
                    <a:pt x="39499" y="6218"/>
                    <a:pt x="42265" y="15316"/>
                  </a:cubicBezTo>
                </a:path>
                <a:path w="42266" h="22982" stroke="0" extrusionOk="0">
                  <a:moveTo>
                    <a:pt x="44" y="22981"/>
                  </a:moveTo>
                  <a:cubicBezTo>
                    <a:pt x="14" y="22521"/>
                    <a:pt x="0" y="22061"/>
                    <a:pt x="0" y="21600"/>
                  </a:cubicBezTo>
                  <a:cubicBezTo>
                    <a:pt x="0" y="9670"/>
                    <a:pt x="9670" y="0"/>
                    <a:pt x="21600" y="0"/>
                  </a:cubicBezTo>
                  <a:cubicBezTo>
                    <a:pt x="31108" y="-1"/>
                    <a:pt x="39499" y="6218"/>
                    <a:pt x="42265" y="15316"/>
                  </a:cubicBezTo>
                  <a:lnTo>
                    <a:pt x="21600" y="21600"/>
                  </a:lnTo>
                  <a:lnTo>
                    <a:pt x="44" y="22981"/>
                  </a:lnTo>
                  <a:close/>
                </a:path>
              </a:pathLst>
            </a:custGeom>
            <a:noFill/>
            <a:ln w="9525">
              <a:solidFill>
                <a:schemeClr val="tx1"/>
              </a:solidFill>
              <a:round/>
              <a:headEnd type="arrow" w="med" len="me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 name="Rectangle 14">
            <a:extLst>
              <a:ext uri="{FF2B5EF4-FFF2-40B4-BE49-F238E27FC236}">
                <a16:creationId xmlns:a16="http://schemas.microsoft.com/office/drawing/2014/main" id="{4EFF3104-8704-411C-BFA1-A7CEBAD177EA}"/>
              </a:ext>
            </a:extLst>
          </p:cNvPr>
          <p:cNvSpPr txBox="1">
            <a:spLocks noChangeArrowheads="1"/>
          </p:cNvSpPr>
          <p:nvPr/>
        </p:nvSpPr>
        <p:spPr>
          <a:xfrm>
            <a:off x="543719" y="5517665"/>
            <a:ext cx="5465762" cy="952500"/>
          </a:xfrm>
          <a:prstGeom prst="rect">
            <a:avLst/>
          </a:prstGeom>
          <a:noFill/>
        </p:spPr>
        <p:txBody>
          <a:bodyPr vert="horz" lIns="91440" tIns="45720" rIns="91440" bIns="45720" rtlCol="0" anchor="ctr">
            <a:normAutofit/>
          </a:bodyPr>
          <a:lstStyle>
            <a:lvl1pPr algn="ctr" defTabSz="914400" rtl="0" eaLnBrk="1" latinLnBrk="0" hangingPunct="1">
              <a:lnSpc>
                <a:spcPct val="90000"/>
              </a:lnSpc>
              <a:spcBef>
                <a:spcPct val="0"/>
              </a:spcBef>
              <a:buNone/>
              <a:defRPr lang="zh-CN" altLang="en-US" sz="2800" b="1" kern="1200" dirty="0">
                <a:solidFill>
                  <a:schemeClr val="accent5">
                    <a:lumMod val="75000"/>
                  </a:schemeClr>
                </a:solidFill>
                <a:latin typeface="+mn-lt"/>
                <a:ea typeface="微软雅黑" panose="020B0503020204020204" pitchFamily="2" charset="-122"/>
                <a:cs typeface="+mj-cs"/>
              </a:defRPr>
            </a:lvl1pPr>
          </a:lstStyle>
          <a:p>
            <a:r>
              <a:rPr lang="en-US" altLang="zh-CN" sz="2400" b="0" dirty="0">
                <a:solidFill>
                  <a:schemeClr val="tx1"/>
                </a:solidFill>
              </a:rPr>
              <a:t>Fig.17.0.12 Precedence graph for S</a:t>
            </a:r>
          </a:p>
        </p:txBody>
      </p:sp>
      <p:sp>
        <p:nvSpPr>
          <p:cNvPr id="16" name="Line 15">
            <a:extLst>
              <a:ext uri="{FF2B5EF4-FFF2-40B4-BE49-F238E27FC236}">
                <a16:creationId xmlns:a16="http://schemas.microsoft.com/office/drawing/2014/main" id="{4506E175-16CB-48A3-B09B-11677195D1C3}"/>
              </a:ext>
            </a:extLst>
          </p:cNvPr>
          <p:cNvSpPr>
            <a:spLocks noChangeShapeType="1"/>
          </p:cNvSpPr>
          <p:nvPr/>
        </p:nvSpPr>
        <p:spPr bwMode="auto">
          <a:xfrm>
            <a:off x="2312988" y="2946803"/>
            <a:ext cx="1927225" cy="1801813"/>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Text Box 17">
            <a:extLst>
              <a:ext uri="{FF2B5EF4-FFF2-40B4-BE49-F238E27FC236}">
                <a16:creationId xmlns:a16="http://schemas.microsoft.com/office/drawing/2014/main" id="{AC7BE982-A631-408A-88FA-D1BE257DDA85}"/>
              </a:ext>
            </a:extLst>
          </p:cNvPr>
          <p:cNvSpPr txBox="1">
            <a:spLocks noChangeArrowheads="1"/>
          </p:cNvSpPr>
          <p:nvPr/>
        </p:nvSpPr>
        <p:spPr bwMode="auto">
          <a:xfrm>
            <a:off x="4686300" y="4054878"/>
            <a:ext cx="4395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rPr>
              <a:t>T</a:t>
            </a:r>
            <a:r>
              <a:rPr lang="en-US" altLang="zh-CN" baseline="-25000">
                <a:latin typeface="+mn-lt"/>
              </a:rPr>
              <a:t>5</a:t>
            </a:r>
          </a:p>
        </p:txBody>
      </p:sp>
    </p:spTree>
    <p:extLst>
      <p:ext uri="{BB962C8B-B14F-4D97-AF65-F5344CB8AC3E}">
        <p14:creationId xmlns:p14="http://schemas.microsoft.com/office/powerpoint/2010/main" val="12546599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918BABB-0175-41CA-B919-103F16A3BE65}"/>
              </a:ext>
            </a:extLst>
          </p:cNvPr>
          <p:cNvSpPr>
            <a:spLocks noGrp="1"/>
          </p:cNvSpPr>
          <p:nvPr>
            <p:ph type="sldNum" sz="quarter" idx="12"/>
          </p:nvPr>
        </p:nvSpPr>
        <p:spPr/>
        <p:txBody>
          <a:bodyPr/>
          <a:lstStyle/>
          <a:p>
            <a:fld id="{47C4BD23-150C-4A56-8E66-9482A3FB2E80}" type="slidenum">
              <a:rPr lang="zh-CN" altLang="en-US" smtClean="0"/>
              <a:t>61</a:t>
            </a:fld>
            <a:endParaRPr lang="zh-CN" altLang="en-US"/>
          </a:p>
        </p:txBody>
      </p:sp>
      <p:sp>
        <p:nvSpPr>
          <p:cNvPr id="4" name="日期占位符 3">
            <a:extLst>
              <a:ext uri="{FF2B5EF4-FFF2-40B4-BE49-F238E27FC236}">
                <a16:creationId xmlns:a16="http://schemas.microsoft.com/office/drawing/2014/main" id="{58448103-55D8-4CAC-AF27-F64905F65968}"/>
              </a:ext>
            </a:extLst>
          </p:cNvPr>
          <p:cNvSpPr>
            <a:spLocks noGrp="1"/>
          </p:cNvSpPr>
          <p:nvPr>
            <p:ph type="dt" sz="half" idx="10"/>
          </p:nvPr>
        </p:nvSpPr>
        <p:spPr/>
        <p:txBody>
          <a:bodyPr/>
          <a:lstStyle/>
          <a:p>
            <a:fld id="{F88AD15D-BCBE-4674-9D6E-9E86A5C565AC}" type="datetime1">
              <a:rPr lang="zh-CN" altLang="en-US" smtClean="0"/>
              <a:t>2021/12/13</a:t>
            </a:fld>
            <a:endParaRPr lang="zh-CN" altLang="en-US" dirty="0"/>
          </a:p>
        </p:txBody>
      </p:sp>
      <p:sp>
        <p:nvSpPr>
          <p:cNvPr id="16" name="Rectangle 3">
            <a:extLst>
              <a:ext uri="{FF2B5EF4-FFF2-40B4-BE49-F238E27FC236}">
                <a16:creationId xmlns:a16="http://schemas.microsoft.com/office/drawing/2014/main" id="{B369EE8C-2FA5-4AF8-99E2-5B2D67744F22}"/>
              </a:ext>
            </a:extLst>
          </p:cNvPr>
          <p:cNvSpPr txBox="1">
            <a:spLocks noChangeArrowheads="1"/>
          </p:cNvSpPr>
          <p:nvPr/>
        </p:nvSpPr>
        <p:spPr>
          <a:xfrm>
            <a:off x="943946" y="486872"/>
            <a:ext cx="6724650" cy="5884256"/>
          </a:xfrm>
          <a:prstGeom prst="rect">
            <a:avLst/>
          </a:prstGeom>
          <a:noFill/>
          <a:ln>
            <a:noFill/>
          </a:ln>
        </p:spPr>
        <p:txBody>
          <a:bodyPr vert="horz" lIns="91440" tIns="45720" rIns="91440" bIns="45720" rtlCol="0">
            <a:noAutofit/>
          </a:bodyPr>
          <a:lstStyle>
            <a:lvl1pPr marL="271463" indent="-271463" algn="l" defTabSz="914400" rtl="0" eaLnBrk="1" latinLnBrk="0" hangingPunct="1">
              <a:lnSpc>
                <a:spcPct val="100000"/>
              </a:lnSpc>
              <a:spcBef>
                <a:spcPts val="500"/>
              </a:spcBef>
              <a:buClr>
                <a:srgbClr val="1404E0"/>
              </a:buClr>
              <a:buSzPct val="80000"/>
              <a:buFont typeface="Wingdings" panose="05000000000000000000" pitchFamily="2" charset="2"/>
              <a:buChar char="l"/>
              <a:defRPr sz="2400" kern="1200">
                <a:solidFill>
                  <a:schemeClr val="tx1"/>
                </a:solidFill>
                <a:latin typeface="微软雅黑 Light" panose="020B0502040204020203" pitchFamily="34" charset="-122"/>
                <a:ea typeface="微软雅黑 Light" panose="020B0502040204020203" pitchFamily="34" charset="-122"/>
                <a:cs typeface="+mn-cs"/>
              </a:defRPr>
            </a:lvl1pPr>
            <a:lvl2pPr marL="627063" indent="-269875" algn="l" defTabSz="914400" rtl="0" eaLnBrk="1" latinLnBrk="0" hangingPunct="1">
              <a:lnSpc>
                <a:spcPct val="100000"/>
              </a:lnSpc>
              <a:spcBef>
                <a:spcPts val="500"/>
              </a:spcBef>
              <a:buClr>
                <a:srgbClr val="FF0000"/>
              </a:buClr>
              <a:buSzPct val="60000"/>
              <a:buFont typeface="Wingdings" panose="05000000000000000000" pitchFamily="2" charset="2"/>
              <a:buChar char="p"/>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898525" indent="-363538" algn="l" defTabSz="914400" rtl="0" eaLnBrk="1" latinLnBrk="0" hangingPunct="1">
              <a:lnSpc>
                <a:spcPct val="100000"/>
              </a:lnSpc>
              <a:spcBef>
                <a:spcPts val="500"/>
              </a:spcBef>
              <a:buClr>
                <a:schemeClr val="accent2">
                  <a:lumMod val="75000"/>
                </a:schemeClr>
              </a:buClr>
              <a:buSzPct val="133000"/>
              <a:buFont typeface="微软雅黑 Light" panose="020B0502040204020203" pitchFamily="34" charset="-122"/>
              <a:buChar char="－"/>
              <a:defRPr sz="24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6075" indent="0">
              <a:lnSpc>
                <a:spcPct val="110000"/>
              </a:lnSpc>
              <a:buFont typeface="Wingdings" panose="05000000000000000000" pitchFamily="2" charset="2"/>
              <a:buNone/>
              <a:tabLst>
                <a:tab pos="635000" algn="l"/>
                <a:tab pos="1485900" algn="l"/>
                <a:tab pos="1717675" algn="l"/>
                <a:tab pos="2684463" algn="l"/>
                <a:tab pos="2973388" algn="l"/>
                <a:tab pos="3767138" algn="l"/>
                <a:tab pos="3940175" algn="l"/>
                <a:tab pos="4805363" algn="l"/>
                <a:tab pos="4978400" algn="l"/>
              </a:tabLst>
            </a:pPr>
            <a:r>
              <a:rPr lang="zh-CN" altLang="en-US" sz="2000" dirty="0">
                <a:latin typeface="+mn-lt"/>
              </a:rPr>
              <a:t>	</a:t>
            </a:r>
            <a:r>
              <a:rPr lang="en-US" altLang="zh-CN" sz="2000" dirty="0">
                <a:latin typeface="+mn-lt"/>
              </a:rPr>
              <a:t>T</a:t>
            </a:r>
            <a:r>
              <a:rPr lang="en-US" altLang="zh-CN" sz="2000" baseline="-25000" dirty="0">
                <a:latin typeface="+mn-lt"/>
              </a:rPr>
              <a:t>1		 </a:t>
            </a:r>
            <a:r>
              <a:rPr lang="en-US" altLang="zh-CN" sz="2000" dirty="0">
                <a:latin typeface="+mn-lt"/>
              </a:rPr>
              <a:t>T</a:t>
            </a:r>
            <a:r>
              <a:rPr lang="en-US" altLang="zh-CN" sz="2000" baseline="-25000" dirty="0">
                <a:latin typeface="+mn-lt"/>
              </a:rPr>
              <a:t>2		 </a:t>
            </a:r>
            <a:r>
              <a:rPr lang="en-US" altLang="zh-CN" sz="2000" dirty="0">
                <a:latin typeface="+mn-lt"/>
              </a:rPr>
              <a:t>T</a:t>
            </a:r>
            <a:r>
              <a:rPr lang="en-US" altLang="zh-CN" sz="2000" baseline="-25000" dirty="0">
                <a:latin typeface="+mn-lt"/>
              </a:rPr>
              <a:t>3		 </a:t>
            </a:r>
            <a:r>
              <a:rPr lang="en-US" altLang="zh-CN" sz="2000" dirty="0">
                <a:latin typeface="+mn-lt"/>
              </a:rPr>
              <a:t>T</a:t>
            </a:r>
            <a:r>
              <a:rPr lang="en-US" altLang="zh-CN" sz="2000" baseline="-25000" dirty="0">
                <a:latin typeface="+mn-lt"/>
              </a:rPr>
              <a:t>4		 </a:t>
            </a:r>
            <a:r>
              <a:rPr lang="en-US" altLang="zh-CN" sz="2000" dirty="0">
                <a:latin typeface="+mn-lt"/>
              </a:rPr>
              <a:t>T</a:t>
            </a:r>
            <a:r>
              <a:rPr lang="en-US" altLang="zh-CN" sz="2000" baseline="-25000" dirty="0">
                <a:latin typeface="+mn-lt"/>
              </a:rPr>
              <a:t>5</a:t>
            </a:r>
            <a:br>
              <a:rPr lang="en-US" altLang="zh-CN" sz="2000" dirty="0">
                <a:latin typeface="+mn-lt"/>
              </a:rPr>
            </a:br>
            <a:r>
              <a:rPr lang="en-US" altLang="zh-CN" sz="2000" dirty="0">
                <a:latin typeface="+mn-lt"/>
              </a:rPr>
              <a:t>		read(X)</a:t>
            </a:r>
            <a:br>
              <a:rPr lang="en-US" altLang="zh-CN" sz="2000" dirty="0">
                <a:latin typeface="+mn-lt"/>
              </a:rPr>
            </a:br>
            <a:r>
              <a:rPr lang="en-US" altLang="zh-CN" sz="2000" dirty="0">
                <a:latin typeface="+mn-lt"/>
              </a:rPr>
              <a:t>read(</a:t>
            </a:r>
            <a:r>
              <a:rPr lang="en-US" altLang="zh-CN" sz="2000" dirty="0">
                <a:solidFill>
                  <a:srgbClr val="FF0000"/>
                </a:solidFill>
                <a:latin typeface="+mn-lt"/>
              </a:rPr>
              <a:t>Y</a:t>
            </a:r>
            <a:r>
              <a:rPr lang="en-US" altLang="zh-CN" sz="2000" dirty="0">
                <a:latin typeface="+mn-lt"/>
              </a:rPr>
              <a:t>)</a:t>
            </a:r>
            <a:br>
              <a:rPr lang="en-US" altLang="zh-CN" sz="2000" dirty="0">
                <a:latin typeface="+mn-lt"/>
              </a:rPr>
            </a:br>
            <a:r>
              <a:rPr lang="en-US" altLang="zh-CN" sz="2000" dirty="0">
                <a:latin typeface="+mn-lt"/>
              </a:rPr>
              <a:t>read(</a:t>
            </a:r>
            <a:r>
              <a:rPr lang="en-US" altLang="zh-CN" sz="2000" dirty="0">
                <a:solidFill>
                  <a:srgbClr val="2D0EE4"/>
                </a:solidFill>
                <a:latin typeface="+mn-lt"/>
              </a:rPr>
              <a:t>Z</a:t>
            </a:r>
            <a:r>
              <a:rPr lang="en-US" altLang="zh-CN" sz="2000" dirty="0">
                <a:latin typeface="+mn-lt"/>
              </a:rPr>
              <a:t>)</a:t>
            </a:r>
            <a:br>
              <a:rPr lang="en-US" altLang="zh-CN" sz="2000" dirty="0">
                <a:latin typeface="+mn-lt"/>
              </a:rPr>
            </a:br>
            <a:r>
              <a:rPr lang="en-US" altLang="zh-CN" sz="2000" dirty="0">
                <a:latin typeface="+mn-lt"/>
              </a:rPr>
              <a:t>								read(V)</a:t>
            </a:r>
            <a:br>
              <a:rPr lang="en-US" altLang="zh-CN" sz="2000" dirty="0">
                <a:latin typeface="+mn-lt"/>
              </a:rPr>
            </a:br>
            <a:r>
              <a:rPr lang="en-US" altLang="zh-CN" sz="2000" dirty="0">
                <a:latin typeface="+mn-lt"/>
              </a:rPr>
              <a:t>								read(W)</a:t>
            </a:r>
            <a:br>
              <a:rPr lang="en-US" altLang="zh-CN" sz="2000" dirty="0">
                <a:latin typeface="+mn-lt"/>
              </a:rPr>
            </a:br>
            <a:r>
              <a:rPr lang="en-US" altLang="zh-CN" sz="2000" dirty="0">
                <a:latin typeface="+mn-lt"/>
              </a:rPr>
              <a:t>								read(W)</a:t>
            </a:r>
            <a:br>
              <a:rPr lang="en-US" altLang="zh-CN" sz="2000" dirty="0">
                <a:latin typeface="+mn-lt"/>
              </a:rPr>
            </a:br>
            <a:r>
              <a:rPr lang="en-US" altLang="zh-CN" sz="2000" dirty="0">
                <a:latin typeface="+mn-lt"/>
              </a:rPr>
              <a:t>		read(</a:t>
            </a:r>
            <a:r>
              <a:rPr lang="en-US" altLang="zh-CN" sz="2000" dirty="0">
                <a:solidFill>
                  <a:srgbClr val="FF0000"/>
                </a:solidFill>
                <a:latin typeface="+mn-lt"/>
              </a:rPr>
              <a:t>Y</a:t>
            </a:r>
            <a:r>
              <a:rPr lang="en-US" altLang="zh-CN" sz="2000" dirty="0">
                <a:latin typeface="+mn-lt"/>
              </a:rPr>
              <a:t>)</a:t>
            </a:r>
            <a:br>
              <a:rPr lang="en-US" altLang="zh-CN" sz="2000" dirty="0">
                <a:latin typeface="+mn-lt"/>
              </a:rPr>
            </a:br>
            <a:r>
              <a:rPr lang="en-US" altLang="zh-CN" sz="2000" dirty="0">
                <a:latin typeface="+mn-lt"/>
              </a:rPr>
              <a:t>		write(</a:t>
            </a:r>
            <a:r>
              <a:rPr lang="en-US" altLang="zh-CN" sz="2000" dirty="0">
                <a:solidFill>
                  <a:srgbClr val="559E67"/>
                </a:solidFill>
                <a:latin typeface="+mn-lt"/>
              </a:rPr>
              <a:t>Y</a:t>
            </a:r>
            <a:r>
              <a:rPr lang="en-US" altLang="zh-CN" sz="2000" dirty="0">
                <a:latin typeface="+mn-lt"/>
              </a:rPr>
              <a:t>)</a:t>
            </a:r>
            <a:br>
              <a:rPr lang="en-US" altLang="zh-CN" sz="2000" dirty="0">
                <a:latin typeface="+mn-lt"/>
              </a:rPr>
            </a:br>
            <a:r>
              <a:rPr lang="en-US" altLang="zh-CN" sz="2000" dirty="0">
                <a:latin typeface="+mn-lt"/>
              </a:rPr>
              <a:t>				write(</a:t>
            </a:r>
            <a:r>
              <a:rPr lang="en-US" altLang="zh-CN" sz="2000" dirty="0">
                <a:solidFill>
                  <a:schemeClr val="folHlink"/>
                </a:solidFill>
                <a:latin typeface="+mn-lt"/>
              </a:rPr>
              <a:t>Z</a:t>
            </a:r>
            <a:r>
              <a:rPr lang="en-US" altLang="zh-CN" sz="2000" dirty="0">
                <a:latin typeface="+mn-lt"/>
              </a:rPr>
              <a:t>)</a:t>
            </a:r>
            <a:br>
              <a:rPr lang="en-US" altLang="zh-CN" sz="2000" dirty="0">
                <a:latin typeface="+mn-lt"/>
              </a:rPr>
            </a:br>
            <a:r>
              <a:rPr lang="en-US" altLang="zh-CN" sz="2000" dirty="0">
                <a:latin typeface="+mn-lt"/>
              </a:rPr>
              <a:t>read(U)</a:t>
            </a:r>
            <a:br>
              <a:rPr lang="en-US" altLang="zh-CN" sz="2000" dirty="0">
                <a:latin typeface="+mn-lt"/>
              </a:rPr>
            </a:br>
            <a:r>
              <a:rPr lang="en-US" altLang="zh-CN" sz="2000" dirty="0">
                <a:latin typeface="+mn-lt"/>
              </a:rPr>
              <a:t>						read(</a:t>
            </a:r>
            <a:r>
              <a:rPr lang="en-US" altLang="zh-CN" sz="2000" dirty="0">
                <a:solidFill>
                  <a:srgbClr val="559E67"/>
                </a:solidFill>
                <a:latin typeface="+mn-lt"/>
              </a:rPr>
              <a:t>Y</a:t>
            </a:r>
            <a:r>
              <a:rPr lang="en-US" altLang="zh-CN" sz="2000" dirty="0">
                <a:latin typeface="+mn-lt"/>
              </a:rPr>
              <a:t>)</a:t>
            </a:r>
            <a:br>
              <a:rPr lang="en-US" altLang="zh-CN" sz="2000" dirty="0">
                <a:latin typeface="+mn-lt"/>
              </a:rPr>
            </a:br>
            <a:r>
              <a:rPr lang="en-US" altLang="zh-CN" sz="2000" dirty="0">
                <a:latin typeface="+mn-lt"/>
              </a:rPr>
              <a:t>						write(Y)</a:t>
            </a:r>
            <a:br>
              <a:rPr lang="en-US" altLang="zh-CN" sz="2000" dirty="0">
                <a:latin typeface="+mn-lt"/>
              </a:rPr>
            </a:br>
            <a:r>
              <a:rPr lang="en-US" altLang="zh-CN" sz="2000" dirty="0">
                <a:latin typeface="+mn-lt"/>
              </a:rPr>
              <a:t>						read(Z)</a:t>
            </a:r>
            <a:br>
              <a:rPr lang="en-US" altLang="zh-CN" sz="2000" dirty="0">
                <a:latin typeface="+mn-lt"/>
              </a:rPr>
            </a:br>
            <a:r>
              <a:rPr lang="en-US" altLang="zh-CN" sz="2000" dirty="0">
                <a:latin typeface="+mn-lt"/>
              </a:rPr>
              <a:t>						write(Z)</a:t>
            </a:r>
          </a:p>
          <a:p>
            <a:pPr marL="346075" indent="0">
              <a:lnSpc>
                <a:spcPct val="110000"/>
              </a:lnSpc>
              <a:buFont typeface="Wingdings" panose="05000000000000000000" pitchFamily="2" charset="2"/>
              <a:buNone/>
              <a:tabLst>
                <a:tab pos="635000" algn="l"/>
                <a:tab pos="1485900" algn="l"/>
                <a:tab pos="1717675" algn="l"/>
                <a:tab pos="2684463" algn="l"/>
                <a:tab pos="2973388" algn="l"/>
                <a:tab pos="3767138" algn="l"/>
                <a:tab pos="3940175" algn="l"/>
                <a:tab pos="4805363" algn="l"/>
                <a:tab pos="4978400" algn="l"/>
              </a:tabLst>
            </a:pPr>
            <a:r>
              <a:rPr lang="en-US" altLang="zh-CN" sz="2000" dirty="0">
                <a:latin typeface="+mn-lt"/>
              </a:rPr>
              <a:t>read(U)</a:t>
            </a:r>
            <a:br>
              <a:rPr lang="en-US" altLang="zh-CN" sz="2000" dirty="0">
                <a:latin typeface="+mn-lt"/>
              </a:rPr>
            </a:br>
            <a:r>
              <a:rPr lang="en-US" altLang="zh-CN" sz="2000" dirty="0">
                <a:latin typeface="+mn-lt"/>
              </a:rPr>
              <a:t>write(U)</a:t>
            </a:r>
            <a:endParaRPr lang="en-US" altLang="zh-CN" sz="2000" baseline="-25000" dirty="0">
              <a:latin typeface="+mn-lt"/>
            </a:endParaRPr>
          </a:p>
        </p:txBody>
      </p:sp>
      <p:sp>
        <p:nvSpPr>
          <p:cNvPr id="17" name="Line 4">
            <a:extLst>
              <a:ext uri="{FF2B5EF4-FFF2-40B4-BE49-F238E27FC236}">
                <a16:creationId xmlns:a16="http://schemas.microsoft.com/office/drawing/2014/main" id="{9CF26254-09A2-4AB9-B26B-B209551B8F45}"/>
              </a:ext>
            </a:extLst>
          </p:cNvPr>
          <p:cNvSpPr>
            <a:spLocks noChangeShapeType="1"/>
          </p:cNvSpPr>
          <p:nvPr/>
        </p:nvSpPr>
        <p:spPr bwMode="auto">
          <a:xfrm>
            <a:off x="1163216" y="880187"/>
            <a:ext cx="55610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5">
            <a:extLst>
              <a:ext uri="{FF2B5EF4-FFF2-40B4-BE49-F238E27FC236}">
                <a16:creationId xmlns:a16="http://schemas.microsoft.com/office/drawing/2014/main" id="{85A161C5-3926-4EF1-BBB7-CCB62943A051}"/>
              </a:ext>
            </a:extLst>
          </p:cNvPr>
          <p:cNvSpPr>
            <a:spLocks noChangeShapeType="1"/>
          </p:cNvSpPr>
          <p:nvPr/>
        </p:nvSpPr>
        <p:spPr bwMode="auto">
          <a:xfrm>
            <a:off x="1163216" y="499187"/>
            <a:ext cx="0" cy="5810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6">
            <a:extLst>
              <a:ext uri="{FF2B5EF4-FFF2-40B4-BE49-F238E27FC236}">
                <a16:creationId xmlns:a16="http://schemas.microsoft.com/office/drawing/2014/main" id="{322069F0-522D-486D-9670-A2140DAE5EE5}"/>
              </a:ext>
            </a:extLst>
          </p:cNvPr>
          <p:cNvSpPr>
            <a:spLocks noChangeShapeType="1"/>
          </p:cNvSpPr>
          <p:nvPr/>
        </p:nvSpPr>
        <p:spPr bwMode="auto">
          <a:xfrm>
            <a:off x="2447504" y="430925"/>
            <a:ext cx="0" cy="5810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7">
            <a:extLst>
              <a:ext uri="{FF2B5EF4-FFF2-40B4-BE49-F238E27FC236}">
                <a16:creationId xmlns:a16="http://schemas.microsoft.com/office/drawing/2014/main" id="{6D936EF7-D969-4065-AA5A-ACEFD9518192}"/>
              </a:ext>
            </a:extLst>
          </p:cNvPr>
          <p:cNvSpPr>
            <a:spLocks noChangeShapeType="1"/>
          </p:cNvSpPr>
          <p:nvPr/>
        </p:nvSpPr>
        <p:spPr bwMode="auto">
          <a:xfrm>
            <a:off x="3569866" y="430925"/>
            <a:ext cx="0" cy="5800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8">
            <a:extLst>
              <a:ext uri="{FF2B5EF4-FFF2-40B4-BE49-F238E27FC236}">
                <a16:creationId xmlns:a16="http://schemas.microsoft.com/office/drawing/2014/main" id="{05A379D3-0212-4583-B479-61175E44E43C}"/>
              </a:ext>
            </a:extLst>
          </p:cNvPr>
          <p:cNvSpPr>
            <a:spLocks noChangeShapeType="1"/>
          </p:cNvSpPr>
          <p:nvPr/>
        </p:nvSpPr>
        <p:spPr bwMode="auto">
          <a:xfrm>
            <a:off x="4635079" y="430925"/>
            <a:ext cx="0" cy="5829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9">
            <a:extLst>
              <a:ext uri="{FF2B5EF4-FFF2-40B4-BE49-F238E27FC236}">
                <a16:creationId xmlns:a16="http://schemas.microsoft.com/office/drawing/2014/main" id="{786C87E5-B1C0-4D33-BB88-4C98715F1BA0}"/>
              </a:ext>
            </a:extLst>
          </p:cNvPr>
          <p:cNvSpPr>
            <a:spLocks noChangeShapeType="1"/>
          </p:cNvSpPr>
          <p:nvPr/>
        </p:nvSpPr>
        <p:spPr bwMode="auto">
          <a:xfrm>
            <a:off x="5686004" y="430925"/>
            <a:ext cx="0" cy="586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0">
            <a:extLst>
              <a:ext uri="{FF2B5EF4-FFF2-40B4-BE49-F238E27FC236}">
                <a16:creationId xmlns:a16="http://schemas.microsoft.com/office/drawing/2014/main" id="{3689C7E9-88FD-4B21-AE6C-B5B525A132ED}"/>
              </a:ext>
            </a:extLst>
          </p:cNvPr>
          <p:cNvSpPr>
            <a:spLocks noChangeShapeType="1"/>
          </p:cNvSpPr>
          <p:nvPr/>
        </p:nvSpPr>
        <p:spPr bwMode="auto">
          <a:xfrm>
            <a:off x="6751216" y="430925"/>
            <a:ext cx="0" cy="5857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1">
            <a:extLst>
              <a:ext uri="{FF2B5EF4-FFF2-40B4-BE49-F238E27FC236}">
                <a16:creationId xmlns:a16="http://schemas.microsoft.com/office/drawing/2014/main" id="{300CD2C2-23FD-4AE5-854D-C7B9D2FA3724}"/>
              </a:ext>
            </a:extLst>
          </p:cNvPr>
          <p:cNvSpPr>
            <a:spLocks noChangeShapeType="1"/>
          </p:cNvSpPr>
          <p:nvPr/>
        </p:nvSpPr>
        <p:spPr bwMode="auto">
          <a:xfrm>
            <a:off x="3634954" y="3890087"/>
            <a:ext cx="914400" cy="0"/>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12">
            <a:extLst>
              <a:ext uri="{FF2B5EF4-FFF2-40B4-BE49-F238E27FC236}">
                <a16:creationId xmlns:a16="http://schemas.microsoft.com/office/drawing/2014/main" id="{8295B22B-0834-4E54-82E4-640CC5D8C3A6}"/>
              </a:ext>
            </a:extLst>
          </p:cNvPr>
          <p:cNvSpPr>
            <a:spLocks noChangeShapeType="1"/>
          </p:cNvSpPr>
          <p:nvPr/>
        </p:nvSpPr>
        <p:spPr bwMode="auto">
          <a:xfrm>
            <a:off x="4744616" y="5223587"/>
            <a:ext cx="914400" cy="0"/>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extLst>
      <p:ext uri="{BB962C8B-B14F-4D97-AF65-F5344CB8AC3E}">
        <p14:creationId xmlns:p14="http://schemas.microsoft.com/office/powerpoint/2010/main" val="28217293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ADFC72-454F-4DB0-AEEC-83513B8ECF29}"/>
              </a:ext>
            </a:extLst>
          </p:cNvPr>
          <p:cNvSpPr>
            <a:spLocks noGrp="1"/>
          </p:cNvSpPr>
          <p:nvPr>
            <p:ph type="title"/>
          </p:nvPr>
        </p:nvSpPr>
        <p:spPr/>
        <p:txBody>
          <a:bodyPr/>
          <a:lstStyle/>
          <a:p>
            <a:r>
              <a:rPr lang="en-US" altLang="zh-CN" sz="2800" kern="1200" dirty="0">
                <a:cs typeface="+mn-cs"/>
              </a:rPr>
              <a:t>Testing for Conflict Serializability</a:t>
            </a:r>
            <a:endParaRPr lang="zh-CN" altLang="en-US" dirty="0"/>
          </a:p>
        </p:txBody>
      </p:sp>
      <p:sp>
        <p:nvSpPr>
          <p:cNvPr id="3" name="内容占位符 2">
            <a:extLst>
              <a:ext uri="{FF2B5EF4-FFF2-40B4-BE49-F238E27FC236}">
                <a16:creationId xmlns:a16="http://schemas.microsoft.com/office/drawing/2014/main" id="{0AACC5E4-BD80-4D5E-956B-0FF19685AA69}"/>
              </a:ext>
            </a:extLst>
          </p:cNvPr>
          <p:cNvSpPr>
            <a:spLocks noGrp="1"/>
          </p:cNvSpPr>
          <p:nvPr>
            <p:ph idx="1"/>
          </p:nvPr>
        </p:nvSpPr>
        <p:spPr>
          <a:xfrm>
            <a:off x="198362" y="772634"/>
            <a:ext cx="7965924" cy="5813231"/>
          </a:xfrm>
        </p:spPr>
        <p:txBody>
          <a:bodyPr/>
          <a:lstStyle/>
          <a:p>
            <a:r>
              <a:rPr lang="en-US" altLang="zh-CN" dirty="0">
                <a:solidFill>
                  <a:srgbClr val="FF0000"/>
                </a:solidFill>
                <a:ea typeface="ＭＳ Ｐゴシック" pitchFamily="34" charset="-128"/>
                <a:cs typeface="Times New Roman" pitchFamily="18" charset="0"/>
              </a:rPr>
              <a:t>Cycle-detection algorithms </a:t>
            </a:r>
            <a:r>
              <a:rPr lang="en-US" altLang="zh-CN" dirty="0">
                <a:ea typeface="ＭＳ Ｐゴシック" pitchFamily="34" charset="-128"/>
                <a:cs typeface="Times New Roman" pitchFamily="18" charset="0"/>
              </a:rPr>
              <a:t>exist which take order </a:t>
            </a:r>
            <a:r>
              <a:rPr lang="en-US" altLang="zh-CN" i="1" dirty="0">
                <a:solidFill>
                  <a:srgbClr val="FF0000"/>
                </a:solidFill>
                <a:ea typeface="ＭＳ Ｐゴシック" pitchFamily="34" charset="-128"/>
                <a:cs typeface="Times New Roman" pitchFamily="18" charset="0"/>
              </a:rPr>
              <a:t>n</a:t>
            </a:r>
            <a:r>
              <a:rPr lang="en-US" altLang="zh-CN" baseline="30000" dirty="0">
                <a:solidFill>
                  <a:srgbClr val="FF0000"/>
                </a:solidFill>
                <a:ea typeface="ＭＳ Ｐゴシック" pitchFamily="34" charset="-128"/>
                <a:cs typeface="Times New Roman" pitchFamily="18" charset="0"/>
              </a:rPr>
              <a:t>2</a:t>
            </a:r>
            <a:r>
              <a:rPr lang="en-US" altLang="zh-CN" dirty="0">
                <a:solidFill>
                  <a:srgbClr val="FF0000"/>
                </a:solidFill>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time, where </a:t>
            </a:r>
            <a:r>
              <a:rPr lang="en-US" altLang="zh-CN" i="1" dirty="0">
                <a:ea typeface="ＭＳ Ｐゴシック" pitchFamily="34" charset="-128"/>
                <a:cs typeface="Times New Roman" pitchFamily="18" charset="0"/>
              </a:rPr>
              <a:t>n </a:t>
            </a:r>
            <a:r>
              <a:rPr lang="en-US" altLang="zh-CN" dirty="0">
                <a:ea typeface="ＭＳ Ｐゴシック" pitchFamily="34" charset="-128"/>
                <a:cs typeface="Times New Roman" pitchFamily="18" charset="0"/>
              </a:rPr>
              <a:t>is the number of vertices in the graph.  </a:t>
            </a:r>
          </a:p>
          <a:p>
            <a:pPr lvl="1"/>
            <a:r>
              <a:rPr lang="en-US" altLang="zh-CN" dirty="0">
                <a:ea typeface="ＭＳ Ｐゴシック" pitchFamily="34" charset="-128"/>
                <a:cs typeface="Times New Roman" pitchFamily="18" charset="0"/>
              </a:rPr>
              <a:t>Better algorithms take order </a:t>
            </a:r>
            <a:r>
              <a:rPr lang="en-US" altLang="zh-CN" i="1" dirty="0">
                <a:solidFill>
                  <a:srgbClr val="FF0000"/>
                </a:solidFill>
                <a:ea typeface="ＭＳ Ｐゴシック" pitchFamily="34" charset="-128"/>
                <a:cs typeface="Times New Roman" pitchFamily="18" charset="0"/>
              </a:rPr>
              <a:t>n</a:t>
            </a:r>
            <a:r>
              <a:rPr lang="en-US" altLang="zh-CN" dirty="0">
                <a:solidFill>
                  <a:srgbClr val="FF0000"/>
                </a:solidFill>
                <a:ea typeface="ＭＳ Ｐゴシック" pitchFamily="34" charset="-128"/>
                <a:cs typeface="Times New Roman" pitchFamily="18" charset="0"/>
              </a:rPr>
              <a:t> + </a:t>
            </a:r>
            <a:r>
              <a:rPr lang="en-US" altLang="zh-CN" i="1" dirty="0">
                <a:solidFill>
                  <a:srgbClr val="FF0000"/>
                </a:solidFill>
                <a:ea typeface="ＭＳ Ｐゴシック" pitchFamily="34" charset="-128"/>
                <a:cs typeface="Times New Roman" pitchFamily="18" charset="0"/>
              </a:rPr>
              <a:t>e</a:t>
            </a:r>
            <a:r>
              <a:rPr lang="en-US" altLang="zh-CN" dirty="0">
                <a:solidFill>
                  <a:srgbClr val="FF0000"/>
                </a:solidFill>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where </a:t>
            </a:r>
            <a:r>
              <a:rPr lang="en-US" altLang="zh-CN" i="1" dirty="0">
                <a:ea typeface="ＭＳ Ｐゴシック" pitchFamily="34" charset="-128"/>
                <a:cs typeface="Times New Roman" pitchFamily="18" charset="0"/>
              </a:rPr>
              <a:t>e</a:t>
            </a:r>
            <a:r>
              <a:rPr lang="en-US" altLang="zh-CN" dirty="0">
                <a:ea typeface="ＭＳ Ｐゴシック" pitchFamily="34" charset="-128"/>
                <a:cs typeface="Times New Roman" pitchFamily="18" charset="0"/>
              </a:rPr>
              <a:t> is the number of edges</a:t>
            </a:r>
          </a:p>
          <a:p>
            <a:r>
              <a:rPr lang="en-US" altLang="zh-CN" dirty="0">
                <a:ea typeface="ＭＳ Ｐゴシック" pitchFamily="34" charset="-128"/>
                <a:cs typeface="Times New Roman" pitchFamily="18" charset="0"/>
              </a:rPr>
              <a:t>If precedence graph is acyclic, the serializability order can be obtained by a </a:t>
            </a:r>
            <a:r>
              <a:rPr lang="en-US" altLang="zh-CN" i="1" dirty="0">
                <a:solidFill>
                  <a:srgbClr val="000099"/>
                </a:solidFill>
                <a:ea typeface="ＭＳ Ｐゴシック" pitchFamily="34" charset="-128"/>
                <a:cs typeface="Times New Roman" pitchFamily="18" charset="0"/>
              </a:rPr>
              <a:t>topological sorting</a:t>
            </a:r>
            <a:r>
              <a:rPr lang="en-US" altLang="zh-CN" dirty="0">
                <a:ea typeface="ＭＳ Ｐゴシック" pitchFamily="34" charset="-128"/>
                <a:cs typeface="Times New Roman" pitchFamily="18" charset="0"/>
              </a:rPr>
              <a:t> of the graph. </a:t>
            </a:r>
          </a:p>
          <a:p>
            <a:pPr lvl="1"/>
            <a:r>
              <a:rPr lang="en-US" altLang="zh-CN" dirty="0">
                <a:ea typeface="ＭＳ Ｐゴシック" pitchFamily="34" charset="-128"/>
                <a:cs typeface="Times New Roman" pitchFamily="18" charset="0"/>
              </a:rPr>
              <a:t>That is, a linear order consistent with the partial order of the graph.</a:t>
            </a:r>
          </a:p>
          <a:p>
            <a:pPr lvl="1"/>
            <a:r>
              <a:rPr lang="en-US" altLang="zh-CN" dirty="0">
                <a:ea typeface="ＭＳ Ｐゴシック" pitchFamily="34" charset="-128"/>
                <a:cs typeface="Times New Roman" pitchFamily="18" charset="0"/>
              </a:rPr>
              <a:t>For example, a serializability order for the schedule (a)  would be one of either (b) or (c)</a:t>
            </a:r>
            <a:br>
              <a:rPr lang="en-US" altLang="zh-CN" dirty="0">
                <a:ea typeface="ＭＳ Ｐゴシック" pitchFamily="34" charset="-128"/>
                <a:cs typeface="Times New Roman" pitchFamily="18" charset="0"/>
              </a:rPr>
            </a:br>
            <a:endParaRPr lang="en-US" altLang="zh-CN" dirty="0">
              <a:ea typeface="ＭＳ Ｐゴシック" pitchFamily="34" charset="-128"/>
              <a:cs typeface="Times New Roman" pitchFamily="18" charset="0"/>
              <a:sym typeface="Monotype Sorts" pitchFamily="2" charset="2"/>
            </a:endParaRPr>
          </a:p>
          <a:p>
            <a:endParaRPr lang="zh-CN" altLang="en-US" dirty="0"/>
          </a:p>
        </p:txBody>
      </p:sp>
      <p:sp>
        <p:nvSpPr>
          <p:cNvPr id="4" name="日期占位符 3">
            <a:extLst>
              <a:ext uri="{FF2B5EF4-FFF2-40B4-BE49-F238E27FC236}">
                <a16:creationId xmlns:a16="http://schemas.microsoft.com/office/drawing/2014/main" id="{373F3D68-7EFE-48C6-A11E-EF615E72C99B}"/>
              </a:ext>
            </a:extLst>
          </p:cNvPr>
          <p:cNvSpPr>
            <a:spLocks noGrp="1"/>
          </p:cNvSpPr>
          <p:nvPr>
            <p:ph type="dt" sz="half" idx="10"/>
          </p:nvPr>
        </p:nvSpPr>
        <p:spPr/>
        <p:txBody>
          <a:bodyPr/>
          <a:lstStyle/>
          <a:p>
            <a:fld id="{74699A58-7660-4631-8322-4089136C5BBE}"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5B5823A1-364B-4C9A-BAE0-8935C97A57D2}"/>
              </a:ext>
            </a:extLst>
          </p:cNvPr>
          <p:cNvSpPr>
            <a:spLocks noGrp="1"/>
          </p:cNvSpPr>
          <p:nvPr>
            <p:ph type="sldNum" sz="quarter" idx="12"/>
          </p:nvPr>
        </p:nvSpPr>
        <p:spPr/>
        <p:txBody>
          <a:bodyPr/>
          <a:lstStyle/>
          <a:p>
            <a:fld id="{47C4BD23-150C-4A56-8E66-9482A3FB2E80}" type="slidenum">
              <a:rPr lang="zh-CN" altLang="en-US" smtClean="0"/>
              <a:pPr/>
              <a:t>62</a:t>
            </a:fld>
            <a:endParaRPr lang="zh-CN" altLang="en-US" dirty="0"/>
          </a:p>
        </p:txBody>
      </p:sp>
      <p:pic>
        <p:nvPicPr>
          <p:cNvPr id="6" name="Picture 7">
            <a:extLst>
              <a:ext uri="{FF2B5EF4-FFF2-40B4-BE49-F238E27FC236}">
                <a16:creationId xmlns:a16="http://schemas.microsoft.com/office/drawing/2014/main" id="{269E59DA-6CFA-4FC7-B04A-AF20CBAA0D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4046" y="833284"/>
            <a:ext cx="2974554" cy="5376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24566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E66D32-B28A-4B2A-A88B-B401A500B1E4}"/>
              </a:ext>
            </a:extLst>
          </p:cNvPr>
          <p:cNvSpPr>
            <a:spLocks noGrp="1"/>
          </p:cNvSpPr>
          <p:nvPr>
            <p:ph type="title"/>
          </p:nvPr>
        </p:nvSpPr>
        <p:spPr/>
        <p:txBody>
          <a:bodyPr/>
          <a:lstStyle/>
          <a:p>
            <a:r>
              <a:rPr lang="en-US" altLang="zh-CN" sz="2800" dirty="0"/>
              <a:t>Construction of Conflict Serializable Concurrent Schedule </a:t>
            </a:r>
            <a:endParaRPr lang="zh-CN" altLang="en-US" dirty="0"/>
          </a:p>
        </p:txBody>
      </p:sp>
      <p:sp>
        <p:nvSpPr>
          <p:cNvPr id="3" name="内容占位符 2">
            <a:extLst>
              <a:ext uri="{FF2B5EF4-FFF2-40B4-BE49-F238E27FC236}">
                <a16:creationId xmlns:a16="http://schemas.microsoft.com/office/drawing/2014/main" id="{87D239D8-1357-4B03-A485-30B529B07385}"/>
              </a:ext>
            </a:extLst>
          </p:cNvPr>
          <p:cNvSpPr>
            <a:spLocks noGrp="1"/>
          </p:cNvSpPr>
          <p:nvPr>
            <p:ph idx="1"/>
          </p:nvPr>
        </p:nvSpPr>
        <p:spPr/>
        <p:txBody>
          <a:bodyPr/>
          <a:lstStyle/>
          <a:p>
            <a:r>
              <a:rPr lang="en-US" altLang="zh-CN" dirty="0"/>
              <a:t>Given a </a:t>
            </a:r>
            <a:r>
              <a:rPr lang="en-US" altLang="zh-CN" dirty="0">
                <a:solidFill>
                  <a:srgbClr val="FF0000"/>
                </a:solidFill>
              </a:rPr>
              <a:t>serial</a:t>
            </a:r>
            <a:r>
              <a:rPr lang="en-US" altLang="zh-CN" dirty="0"/>
              <a:t> schedule S, how to construct a concurrent S’, which is conflict equivalent to S</a:t>
            </a:r>
          </a:p>
          <a:p>
            <a:pPr marL="742950" lvl="1" indent="-285750" eaLnBrk="1" hangingPunct="1"/>
            <a:r>
              <a:rPr lang="en-US" altLang="zh-CN" dirty="0"/>
              <a:t>starting from  schedule S,  maintaining executing orders of conflicting operations in S, and swapping executing orders of non-conflicting operations in S,  resulting in a conflict serializable S’  </a:t>
            </a:r>
          </a:p>
          <a:p>
            <a:pPr marL="742950" lvl="1" indent="-285750" eaLnBrk="1" hangingPunct="1"/>
            <a:r>
              <a:rPr lang="en-US" altLang="zh-CN" dirty="0"/>
              <a:t>e.g. serial schedule S6 in Fig.17.8 and concurrent S5 in Fig.17.7 </a:t>
            </a:r>
          </a:p>
          <a:p>
            <a:endParaRPr lang="zh-CN" altLang="en-US" dirty="0"/>
          </a:p>
        </p:txBody>
      </p:sp>
      <p:sp>
        <p:nvSpPr>
          <p:cNvPr id="4" name="日期占位符 3">
            <a:extLst>
              <a:ext uri="{FF2B5EF4-FFF2-40B4-BE49-F238E27FC236}">
                <a16:creationId xmlns:a16="http://schemas.microsoft.com/office/drawing/2014/main" id="{A7586A01-13FD-4E48-B816-A6C454CA4FCB}"/>
              </a:ext>
            </a:extLst>
          </p:cNvPr>
          <p:cNvSpPr>
            <a:spLocks noGrp="1"/>
          </p:cNvSpPr>
          <p:nvPr>
            <p:ph type="dt" sz="half" idx="10"/>
          </p:nvPr>
        </p:nvSpPr>
        <p:spPr/>
        <p:txBody>
          <a:bodyPr/>
          <a:lstStyle/>
          <a:p>
            <a:fld id="{82E27E41-E532-4CA1-8C19-E797B3778DFA}"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D0C2E716-DC3F-49EB-91D9-C58749F21040}"/>
              </a:ext>
            </a:extLst>
          </p:cNvPr>
          <p:cNvSpPr>
            <a:spLocks noGrp="1"/>
          </p:cNvSpPr>
          <p:nvPr>
            <p:ph type="sldNum" sz="quarter" idx="12"/>
          </p:nvPr>
        </p:nvSpPr>
        <p:spPr/>
        <p:txBody>
          <a:bodyPr/>
          <a:lstStyle/>
          <a:p>
            <a:fld id="{47C4BD23-150C-4A56-8E66-9482A3FB2E80}" type="slidenum">
              <a:rPr lang="zh-CN" altLang="en-US" smtClean="0"/>
              <a:pPr/>
              <a:t>63</a:t>
            </a:fld>
            <a:endParaRPr lang="zh-CN" altLang="en-US" dirty="0"/>
          </a:p>
        </p:txBody>
      </p:sp>
      <p:sp>
        <p:nvSpPr>
          <p:cNvPr id="6" name="AutoShape 1028">
            <a:hlinkClick r:id="rId2" action="ppaction://hlinksldjump" highlightClick="1"/>
            <a:extLst>
              <a:ext uri="{FF2B5EF4-FFF2-40B4-BE49-F238E27FC236}">
                <a16:creationId xmlns:a16="http://schemas.microsoft.com/office/drawing/2014/main" id="{75F7CA4A-2A23-4136-909F-510780E1DAD9}"/>
              </a:ext>
            </a:extLst>
          </p:cNvPr>
          <p:cNvSpPr>
            <a:spLocks noChangeArrowheads="1"/>
          </p:cNvSpPr>
          <p:nvPr/>
        </p:nvSpPr>
        <p:spPr bwMode="auto">
          <a:xfrm>
            <a:off x="8878887" y="2540000"/>
            <a:ext cx="341313" cy="176212"/>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3537950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69E119-870C-4DD2-8F4D-AE17B7A2DFFC}"/>
              </a:ext>
            </a:extLst>
          </p:cNvPr>
          <p:cNvSpPr>
            <a:spLocks noGrp="1"/>
          </p:cNvSpPr>
          <p:nvPr>
            <p:ph type="title"/>
          </p:nvPr>
        </p:nvSpPr>
        <p:spPr/>
        <p:txBody>
          <a:bodyPr>
            <a:normAutofit/>
          </a:bodyPr>
          <a:lstStyle/>
          <a:p>
            <a:r>
              <a:rPr lang="en-US" altLang="zh-CN" sz="2800" dirty="0"/>
              <a:t>17.7  </a:t>
            </a:r>
            <a:r>
              <a:rPr lang="en-US" altLang="zh-CN" dirty="0"/>
              <a:t>Transaction Isolation and Atomicity</a:t>
            </a:r>
            <a:endParaRPr lang="zh-CN" altLang="en-US" dirty="0"/>
          </a:p>
        </p:txBody>
      </p:sp>
      <p:sp>
        <p:nvSpPr>
          <p:cNvPr id="3" name="内容占位符 2">
            <a:extLst>
              <a:ext uri="{FF2B5EF4-FFF2-40B4-BE49-F238E27FC236}">
                <a16:creationId xmlns:a16="http://schemas.microsoft.com/office/drawing/2014/main" id="{18158CCB-AA6F-4CD9-8D1A-A99BA9D71140}"/>
              </a:ext>
            </a:extLst>
          </p:cNvPr>
          <p:cNvSpPr>
            <a:spLocks noGrp="1"/>
          </p:cNvSpPr>
          <p:nvPr>
            <p:ph idx="1"/>
          </p:nvPr>
        </p:nvSpPr>
        <p:spPr/>
        <p:txBody>
          <a:bodyPr/>
          <a:lstStyle/>
          <a:p>
            <a:r>
              <a:rPr lang="en-US" altLang="zh-CN" dirty="0"/>
              <a:t>Two types of schedules</a:t>
            </a:r>
          </a:p>
          <a:p>
            <a:pPr lvl="1"/>
            <a:r>
              <a:rPr lang="en-US" altLang="zh-CN" dirty="0"/>
              <a:t>r</a:t>
            </a:r>
            <a:r>
              <a:rPr lang="en-US" altLang="zh-CN" sz="2400" dirty="0"/>
              <a:t>ecoverable scheduling</a:t>
            </a:r>
          </a:p>
          <a:p>
            <a:pPr lvl="1"/>
            <a:r>
              <a:rPr lang="en-US" altLang="zh-CN" dirty="0" err="1"/>
              <a:t>cascadeless</a:t>
            </a:r>
            <a:r>
              <a:rPr lang="en-US" altLang="zh-CN" dirty="0"/>
              <a:t> </a:t>
            </a:r>
            <a:r>
              <a:rPr lang="en-US" altLang="zh-CN" sz="2400" dirty="0"/>
              <a:t>scheduling</a:t>
            </a:r>
            <a:endParaRPr lang="en-US" altLang="zh-CN" dirty="0"/>
          </a:p>
          <a:p>
            <a:pPr marL="0" indent="0">
              <a:buNone/>
            </a:pPr>
            <a:endParaRPr lang="en-US" altLang="zh-CN" dirty="0"/>
          </a:p>
          <a:p>
            <a:r>
              <a:rPr lang="en-US" altLang="zh-CN" dirty="0"/>
              <a:t>Recoverability address how to deal with the schedules when  transaction failures occur</a:t>
            </a:r>
          </a:p>
          <a:p>
            <a:r>
              <a:rPr lang="en-US" altLang="zh-CN" dirty="0"/>
              <a:t>Requirements</a:t>
            </a:r>
          </a:p>
          <a:p>
            <a:pPr lvl="1"/>
            <a:r>
              <a:rPr lang="en-US" altLang="zh-CN" dirty="0"/>
              <a:t>when transaction </a:t>
            </a:r>
            <a:r>
              <a:rPr lang="en-US" altLang="zh-CN" dirty="0" err="1"/>
              <a:t>T</a:t>
            </a:r>
            <a:r>
              <a:rPr lang="en-US" altLang="zh-CN" baseline="-25000" dirty="0" err="1"/>
              <a:t>i</a:t>
            </a:r>
            <a:r>
              <a:rPr lang="en-US" altLang="zh-CN" baseline="-25000" dirty="0"/>
              <a:t> </a:t>
            </a:r>
            <a:r>
              <a:rPr lang="en-US" altLang="zh-CN" dirty="0"/>
              <a:t>fails, the operations already executed should be </a:t>
            </a:r>
            <a:r>
              <a:rPr lang="en-US" altLang="zh-CN" i="1" dirty="0"/>
              <a:t>rollbacked/undone/aborted/canceled</a:t>
            </a:r>
            <a:r>
              <a:rPr lang="en-US" altLang="zh-CN" dirty="0"/>
              <a:t> to ensure the atomicity</a:t>
            </a:r>
          </a:p>
          <a:p>
            <a:pPr lvl="1"/>
            <a:r>
              <a:rPr lang="en-US" altLang="zh-CN" dirty="0">
                <a:solidFill>
                  <a:srgbClr val="2D0EE4"/>
                </a:solidFill>
              </a:rPr>
              <a:t>when transaction</a:t>
            </a:r>
            <a:r>
              <a:rPr lang="en-US" altLang="zh-CN" i="1" dirty="0">
                <a:solidFill>
                  <a:srgbClr val="2D0EE4"/>
                </a:solidFill>
              </a:rPr>
              <a:t> </a:t>
            </a:r>
            <a:r>
              <a:rPr lang="en-US" altLang="zh-CN" i="1" dirty="0" err="1">
                <a:solidFill>
                  <a:srgbClr val="2D0EE4"/>
                </a:solidFill>
              </a:rPr>
              <a:t>T</a:t>
            </a:r>
            <a:r>
              <a:rPr lang="en-US" altLang="zh-CN" i="1" baseline="-25000" dirty="0" err="1">
                <a:solidFill>
                  <a:srgbClr val="2D0EE4"/>
                </a:solidFill>
              </a:rPr>
              <a:t>i</a:t>
            </a:r>
            <a:r>
              <a:rPr lang="en-US" altLang="zh-CN" i="1" dirty="0">
                <a:solidFill>
                  <a:srgbClr val="2D0EE4"/>
                </a:solidFill>
              </a:rPr>
              <a:t>  </a:t>
            </a:r>
            <a:r>
              <a:rPr lang="en-US" altLang="zh-CN" dirty="0">
                <a:solidFill>
                  <a:srgbClr val="2D0EE4"/>
                </a:solidFill>
              </a:rPr>
              <a:t>fails</a:t>
            </a:r>
            <a:r>
              <a:rPr lang="en-US" altLang="zh-CN" i="1" dirty="0">
                <a:solidFill>
                  <a:srgbClr val="2D0EE4"/>
                </a:solidFill>
              </a:rPr>
              <a:t>, </a:t>
            </a:r>
            <a:r>
              <a:rPr lang="en-US" altLang="zh-CN" dirty="0">
                <a:solidFill>
                  <a:srgbClr val="2D0EE4"/>
                </a:solidFill>
              </a:rPr>
              <a:t>any</a:t>
            </a:r>
            <a:r>
              <a:rPr lang="en-US" altLang="zh-CN" i="1" dirty="0">
                <a:solidFill>
                  <a:srgbClr val="2D0EE4"/>
                </a:solidFill>
              </a:rPr>
              <a:t> </a:t>
            </a:r>
            <a:r>
              <a:rPr lang="en-US" altLang="zh-CN" i="1" dirty="0" err="1">
                <a:solidFill>
                  <a:srgbClr val="2D0EE4"/>
                </a:solidFill>
              </a:rPr>
              <a:t>T</a:t>
            </a:r>
            <a:r>
              <a:rPr lang="en-US" altLang="zh-CN" i="1" baseline="-25000" dirty="0" err="1">
                <a:solidFill>
                  <a:srgbClr val="2D0EE4"/>
                </a:solidFill>
              </a:rPr>
              <a:t>j</a:t>
            </a:r>
            <a:r>
              <a:rPr lang="en-US" altLang="zh-CN" i="1" dirty="0">
                <a:solidFill>
                  <a:srgbClr val="2D0EE4"/>
                </a:solidFill>
              </a:rPr>
              <a:t> that is dependent on </a:t>
            </a:r>
            <a:r>
              <a:rPr lang="en-US" altLang="zh-CN" i="1" dirty="0" err="1">
                <a:solidFill>
                  <a:srgbClr val="2D0EE4"/>
                </a:solidFill>
              </a:rPr>
              <a:t>T</a:t>
            </a:r>
            <a:r>
              <a:rPr lang="en-US" altLang="zh-CN" i="1" baseline="-25000" dirty="0" err="1">
                <a:solidFill>
                  <a:srgbClr val="2D0EE4"/>
                </a:solidFill>
              </a:rPr>
              <a:t>i</a:t>
            </a:r>
            <a:r>
              <a:rPr lang="en-US" altLang="zh-CN" i="1" dirty="0">
                <a:solidFill>
                  <a:srgbClr val="2D0EE4"/>
                </a:solidFill>
              </a:rPr>
              <a:t> </a:t>
            </a:r>
            <a:r>
              <a:rPr lang="en-US" altLang="zh-CN" dirty="0">
                <a:solidFill>
                  <a:srgbClr val="2D0EE4"/>
                </a:solidFill>
              </a:rPr>
              <a:t>should also be aborted</a:t>
            </a:r>
            <a:endParaRPr lang="en-US" altLang="zh-CN" i="1" dirty="0">
              <a:solidFill>
                <a:srgbClr val="2D0EE4"/>
              </a:solidFill>
            </a:endParaRPr>
          </a:p>
          <a:p>
            <a:pPr lvl="2"/>
            <a:r>
              <a:rPr lang="en-US" altLang="zh-CN" dirty="0"/>
              <a:t>e.g. </a:t>
            </a:r>
            <a:r>
              <a:rPr lang="en-US" altLang="zh-CN" dirty="0" err="1"/>
              <a:t>T</a:t>
            </a:r>
            <a:r>
              <a:rPr lang="en-US" altLang="zh-CN" baseline="-25000" dirty="0" err="1"/>
              <a:t>j</a:t>
            </a:r>
            <a:r>
              <a:rPr lang="en-US" altLang="zh-CN" baseline="-25000" dirty="0"/>
              <a:t> </a:t>
            </a:r>
            <a:r>
              <a:rPr lang="en-US" altLang="zh-CN" dirty="0"/>
              <a:t>reads data having been written by </a:t>
            </a:r>
            <a:r>
              <a:rPr lang="en-US" altLang="zh-CN" dirty="0" err="1"/>
              <a:t>T</a:t>
            </a:r>
            <a:r>
              <a:rPr lang="en-US" altLang="zh-CN" baseline="-25000" dirty="0" err="1"/>
              <a:t>i</a:t>
            </a:r>
            <a:endParaRPr lang="en-US" altLang="zh-CN" baseline="-25000" dirty="0"/>
          </a:p>
          <a:p>
            <a:pPr marL="914400" lvl="2" indent="0" eaLnBrk="1" hangingPunct="1">
              <a:buFont typeface="Wingdings" pitchFamily="2" charset="2"/>
              <a:buNone/>
              <a:defRPr/>
            </a:pPr>
            <a:endParaRPr lang="en-US" altLang="zh-CN" baseline="-25000" dirty="0"/>
          </a:p>
          <a:p>
            <a:pPr marL="914400" lvl="2" indent="0" eaLnBrk="1" hangingPunct="1">
              <a:buFont typeface="Wingdings" pitchFamily="2" charset="2"/>
              <a:buNone/>
              <a:defRPr/>
            </a:pPr>
            <a:r>
              <a:rPr lang="zh-CN" altLang="en-US" dirty="0"/>
              <a:t>        计算成绩最大值     插入</a:t>
            </a:r>
            <a:r>
              <a:rPr lang="en-US" altLang="zh-CN" dirty="0"/>
              <a:t>/</a:t>
            </a:r>
            <a:r>
              <a:rPr lang="zh-CN" altLang="en-US" dirty="0"/>
              <a:t>修改</a:t>
            </a:r>
            <a:r>
              <a:rPr lang="en-US" altLang="zh-CN" dirty="0"/>
              <a:t>/</a:t>
            </a:r>
            <a:r>
              <a:rPr lang="zh-CN" altLang="en-US" dirty="0"/>
              <a:t>更新个人成绩</a:t>
            </a:r>
          </a:p>
          <a:p>
            <a:endParaRPr lang="zh-CN" altLang="en-US" dirty="0"/>
          </a:p>
        </p:txBody>
      </p:sp>
      <p:sp>
        <p:nvSpPr>
          <p:cNvPr id="4" name="日期占位符 3">
            <a:extLst>
              <a:ext uri="{FF2B5EF4-FFF2-40B4-BE49-F238E27FC236}">
                <a16:creationId xmlns:a16="http://schemas.microsoft.com/office/drawing/2014/main" id="{C70533F0-3F5A-4157-88A9-D62E2581435D}"/>
              </a:ext>
            </a:extLst>
          </p:cNvPr>
          <p:cNvSpPr>
            <a:spLocks noGrp="1"/>
          </p:cNvSpPr>
          <p:nvPr>
            <p:ph type="dt" sz="half" idx="10"/>
          </p:nvPr>
        </p:nvSpPr>
        <p:spPr/>
        <p:txBody>
          <a:bodyPr/>
          <a:lstStyle/>
          <a:p>
            <a:fld id="{531630FD-A6CE-4AB1-836A-6F383BE9675C}"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EF557367-9813-42F5-ABA3-A0C62F3C1C91}"/>
              </a:ext>
            </a:extLst>
          </p:cNvPr>
          <p:cNvSpPr>
            <a:spLocks noGrp="1"/>
          </p:cNvSpPr>
          <p:nvPr>
            <p:ph type="sldNum" sz="quarter" idx="12"/>
          </p:nvPr>
        </p:nvSpPr>
        <p:spPr/>
        <p:txBody>
          <a:bodyPr/>
          <a:lstStyle/>
          <a:p>
            <a:fld id="{47C4BD23-150C-4A56-8E66-9482A3FB2E80}" type="slidenum">
              <a:rPr lang="zh-CN" altLang="en-US" smtClean="0"/>
              <a:pPr/>
              <a:t>64</a:t>
            </a:fld>
            <a:endParaRPr lang="zh-CN" altLang="en-US" dirty="0"/>
          </a:p>
        </p:txBody>
      </p:sp>
      <p:cxnSp>
        <p:nvCxnSpPr>
          <p:cNvPr id="6" name="直接箭头连接符 2">
            <a:extLst>
              <a:ext uri="{FF2B5EF4-FFF2-40B4-BE49-F238E27FC236}">
                <a16:creationId xmlns:a16="http://schemas.microsoft.com/office/drawing/2014/main" id="{4C7365E9-3A95-4E31-9940-A9683093D139}"/>
              </a:ext>
            </a:extLst>
          </p:cNvPr>
          <p:cNvCxnSpPr>
            <a:cxnSpLocks noChangeShapeType="1"/>
          </p:cNvCxnSpPr>
          <p:nvPr/>
        </p:nvCxnSpPr>
        <p:spPr bwMode="auto">
          <a:xfrm flipH="1" flipV="1">
            <a:off x="1985761" y="5020913"/>
            <a:ext cx="473076" cy="381842"/>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箭头连接符 8">
            <a:extLst>
              <a:ext uri="{FF2B5EF4-FFF2-40B4-BE49-F238E27FC236}">
                <a16:creationId xmlns:a16="http://schemas.microsoft.com/office/drawing/2014/main" id="{75DF0CF3-F245-4812-BB55-3AECCCAA0382}"/>
              </a:ext>
            </a:extLst>
          </p:cNvPr>
          <p:cNvCxnSpPr>
            <a:cxnSpLocks noChangeShapeType="1"/>
          </p:cNvCxnSpPr>
          <p:nvPr/>
        </p:nvCxnSpPr>
        <p:spPr bwMode="auto">
          <a:xfrm flipV="1">
            <a:off x="5421775" y="4994671"/>
            <a:ext cx="890588" cy="408084"/>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8826906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F7BB64-6EC2-4E4E-B325-25231317C6DC}"/>
              </a:ext>
            </a:extLst>
          </p:cNvPr>
          <p:cNvSpPr>
            <a:spLocks noGrp="1"/>
          </p:cNvSpPr>
          <p:nvPr>
            <p:ph type="title"/>
          </p:nvPr>
        </p:nvSpPr>
        <p:spPr/>
        <p:txBody>
          <a:bodyPr/>
          <a:lstStyle/>
          <a:p>
            <a:r>
              <a:rPr lang="en-US" altLang="zh-CN" sz="2800" dirty="0"/>
              <a:t>Recoverability</a:t>
            </a:r>
            <a:endParaRPr lang="zh-CN" altLang="en-US" dirty="0"/>
          </a:p>
        </p:txBody>
      </p:sp>
      <p:sp>
        <p:nvSpPr>
          <p:cNvPr id="3" name="内容占位符 2">
            <a:extLst>
              <a:ext uri="{FF2B5EF4-FFF2-40B4-BE49-F238E27FC236}">
                <a16:creationId xmlns:a16="http://schemas.microsoft.com/office/drawing/2014/main" id="{1582AB50-C8DB-467B-92C8-1FB5AD92961C}"/>
              </a:ext>
            </a:extLst>
          </p:cNvPr>
          <p:cNvSpPr>
            <a:spLocks noGrp="1"/>
          </p:cNvSpPr>
          <p:nvPr>
            <p:ph idx="1"/>
          </p:nvPr>
        </p:nvSpPr>
        <p:spPr/>
        <p:txBody>
          <a:bodyPr/>
          <a:lstStyle/>
          <a:p>
            <a:r>
              <a:rPr lang="en-US" altLang="zh-CN" b="1" dirty="0">
                <a:solidFill>
                  <a:schemeClr val="tx2"/>
                </a:solidFill>
              </a:rPr>
              <a:t>A recoverable</a:t>
            </a:r>
            <a:r>
              <a:rPr lang="en-US" altLang="zh-CN" b="1" i="1" dirty="0">
                <a:solidFill>
                  <a:schemeClr val="tx2"/>
                </a:solidFill>
              </a:rPr>
              <a:t> </a:t>
            </a:r>
            <a:r>
              <a:rPr lang="en-US" altLang="zh-CN" b="1" dirty="0">
                <a:solidFill>
                  <a:schemeClr val="tx2"/>
                </a:solidFill>
              </a:rPr>
              <a:t>schedule </a:t>
            </a:r>
            <a:r>
              <a:rPr lang="en-US" altLang="zh-CN" dirty="0"/>
              <a:t>is a schedule, where for each pair of </a:t>
            </a:r>
            <a:r>
              <a:rPr lang="en-US" altLang="zh-CN" dirty="0" err="1"/>
              <a:t>T</a:t>
            </a:r>
            <a:r>
              <a:rPr lang="en-US" altLang="zh-CN" i="1" baseline="-25000" dirty="0" err="1"/>
              <a:t>i</a:t>
            </a:r>
            <a:r>
              <a:rPr lang="en-US" altLang="zh-CN" i="1" baseline="-25000" dirty="0"/>
              <a:t> </a:t>
            </a:r>
            <a:r>
              <a:rPr lang="en-US" altLang="zh-CN" dirty="0"/>
              <a:t>and </a:t>
            </a:r>
            <a:r>
              <a:rPr lang="en-US" altLang="zh-CN" dirty="0" err="1"/>
              <a:t>T</a:t>
            </a:r>
            <a:r>
              <a:rPr lang="en-US" altLang="zh-CN" i="1" baseline="-25000" dirty="0" err="1"/>
              <a:t>j</a:t>
            </a:r>
            <a:endParaRPr lang="en-US" altLang="zh-CN" i="1" baseline="-25000" dirty="0"/>
          </a:p>
          <a:p>
            <a:pPr lvl="1"/>
            <a:r>
              <a:rPr lang="en-US" altLang="zh-CN" dirty="0"/>
              <a:t>if </a:t>
            </a:r>
            <a:r>
              <a:rPr lang="en-US" altLang="zh-CN" i="1" dirty="0" err="1"/>
              <a:t>T</a:t>
            </a:r>
            <a:r>
              <a:rPr lang="en-US" altLang="zh-CN" i="1" baseline="-25000" dirty="0" err="1"/>
              <a:t>j</a:t>
            </a:r>
            <a:r>
              <a:rPr lang="en-US" altLang="zh-CN" dirty="0"/>
              <a:t> reads a data items previously written by </a:t>
            </a:r>
            <a:r>
              <a:rPr lang="en-US" altLang="zh-CN" i="1" dirty="0" err="1"/>
              <a:t>T</a:t>
            </a:r>
            <a:r>
              <a:rPr lang="en-US" altLang="zh-CN" i="1" baseline="-25000" dirty="0" err="1"/>
              <a:t>i</a:t>
            </a:r>
            <a:r>
              <a:rPr lang="en-US" altLang="zh-CN" i="1" baseline="-25000" dirty="0"/>
              <a:t> </a:t>
            </a:r>
            <a:r>
              <a:rPr lang="en-US" altLang="zh-CN" dirty="0"/>
              <a:t>, the </a:t>
            </a:r>
            <a:r>
              <a:rPr lang="en-US" altLang="zh-CN" i="1" dirty="0">
                <a:solidFill>
                  <a:srgbClr val="FF0000"/>
                </a:solidFill>
              </a:rPr>
              <a:t>commit</a:t>
            </a:r>
            <a:r>
              <a:rPr lang="en-US" altLang="zh-CN" dirty="0">
                <a:solidFill>
                  <a:srgbClr val="FF0000"/>
                </a:solidFill>
              </a:rPr>
              <a:t> </a:t>
            </a:r>
            <a:r>
              <a:rPr lang="en-US" altLang="zh-CN" dirty="0"/>
              <a:t>operation of </a:t>
            </a:r>
            <a:r>
              <a:rPr lang="en-US" altLang="zh-CN" i="1" dirty="0" err="1"/>
              <a:t>T</a:t>
            </a:r>
            <a:r>
              <a:rPr lang="en-US" altLang="zh-CN" i="1" baseline="-25000" dirty="0" err="1"/>
              <a:t>i</a:t>
            </a:r>
            <a:r>
              <a:rPr lang="en-US" altLang="zh-CN" i="1" dirty="0"/>
              <a:t> </a:t>
            </a:r>
            <a:r>
              <a:rPr lang="en-US" altLang="zh-CN" dirty="0"/>
              <a:t> appears before the </a:t>
            </a:r>
            <a:r>
              <a:rPr lang="en-US" altLang="zh-CN" i="1" dirty="0">
                <a:solidFill>
                  <a:srgbClr val="FF0000"/>
                </a:solidFill>
              </a:rPr>
              <a:t>commit</a:t>
            </a:r>
            <a:r>
              <a:rPr lang="en-US" altLang="zh-CN" b="1" i="1" dirty="0">
                <a:solidFill>
                  <a:schemeClr val="folHlink"/>
                </a:solidFill>
              </a:rPr>
              <a:t> </a:t>
            </a:r>
            <a:r>
              <a:rPr lang="en-US" altLang="zh-CN" dirty="0"/>
              <a:t>operation of </a:t>
            </a:r>
            <a:r>
              <a:rPr lang="en-US" altLang="zh-CN" i="1" dirty="0" err="1"/>
              <a:t>T</a:t>
            </a:r>
            <a:r>
              <a:rPr lang="en-US" altLang="zh-CN" i="1" baseline="-25000" dirty="0" err="1"/>
              <a:t>j</a:t>
            </a:r>
            <a:r>
              <a:rPr lang="en-US" altLang="zh-CN" i="1" dirty="0"/>
              <a:t>.</a:t>
            </a:r>
            <a:endParaRPr lang="en-US" altLang="zh-CN" dirty="0"/>
          </a:p>
          <a:p>
            <a:endParaRPr lang="en-US" altLang="zh-CN" dirty="0"/>
          </a:p>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8B3EAEBD-4AEB-4337-AB94-6374BF80DFF0}"/>
              </a:ext>
            </a:extLst>
          </p:cNvPr>
          <p:cNvSpPr>
            <a:spLocks noGrp="1"/>
          </p:cNvSpPr>
          <p:nvPr>
            <p:ph type="dt" sz="half" idx="10"/>
          </p:nvPr>
        </p:nvSpPr>
        <p:spPr/>
        <p:txBody>
          <a:bodyPr/>
          <a:lstStyle/>
          <a:p>
            <a:fld id="{5EBD9193-B827-4736-98DF-AFBDA3B544C9}"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CBFBECCA-4068-4471-90D5-2A7D6C7E5A61}"/>
              </a:ext>
            </a:extLst>
          </p:cNvPr>
          <p:cNvSpPr>
            <a:spLocks noGrp="1"/>
          </p:cNvSpPr>
          <p:nvPr>
            <p:ph type="sldNum" sz="quarter" idx="12"/>
          </p:nvPr>
        </p:nvSpPr>
        <p:spPr/>
        <p:txBody>
          <a:bodyPr/>
          <a:lstStyle/>
          <a:p>
            <a:fld id="{47C4BD23-150C-4A56-8E66-9482A3FB2E80}" type="slidenum">
              <a:rPr lang="zh-CN" altLang="en-US" smtClean="0"/>
              <a:pPr/>
              <a:t>65</a:t>
            </a:fld>
            <a:endParaRPr lang="zh-CN" altLang="en-US" dirty="0"/>
          </a:p>
        </p:txBody>
      </p:sp>
      <p:sp>
        <p:nvSpPr>
          <p:cNvPr id="6" name="Rectangle 10">
            <a:extLst>
              <a:ext uri="{FF2B5EF4-FFF2-40B4-BE49-F238E27FC236}">
                <a16:creationId xmlns:a16="http://schemas.microsoft.com/office/drawing/2014/main" id="{A34727E2-C6D2-4341-B040-D139D5D4EC06}"/>
              </a:ext>
            </a:extLst>
          </p:cNvPr>
          <p:cNvSpPr>
            <a:spLocks noChangeArrowheads="1"/>
          </p:cNvSpPr>
          <p:nvPr/>
        </p:nvSpPr>
        <p:spPr bwMode="auto">
          <a:xfrm>
            <a:off x="198362" y="5144062"/>
            <a:ext cx="6038853" cy="467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algn="ctr"/>
            <a:r>
              <a:rPr lang="en-US" altLang="zh-CN" sz="2400" dirty="0">
                <a:ea typeface="微软雅黑 Light" panose="020B0502040204020203" pitchFamily="34" charset="-122"/>
              </a:rPr>
              <a:t>Fig.17.0.18  Definition of recoverable</a:t>
            </a:r>
            <a:r>
              <a:rPr lang="en-US" altLang="zh-CN" sz="2400" i="1" dirty="0">
                <a:ea typeface="微软雅黑 Light" panose="020B0502040204020203" pitchFamily="34" charset="-122"/>
              </a:rPr>
              <a:t> </a:t>
            </a:r>
            <a:r>
              <a:rPr lang="en-US" altLang="zh-CN" sz="2400" dirty="0">
                <a:ea typeface="微软雅黑 Light" panose="020B0502040204020203" pitchFamily="34" charset="-122"/>
              </a:rPr>
              <a:t>schedule</a:t>
            </a:r>
            <a:r>
              <a:rPr lang="en-US" altLang="zh-CN" sz="2400" b="1" dirty="0">
                <a:solidFill>
                  <a:schemeClr val="tx2"/>
                </a:solidFill>
                <a:ea typeface="微软雅黑 Light" panose="020B0502040204020203" pitchFamily="34" charset="-122"/>
              </a:rPr>
              <a:t> </a:t>
            </a:r>
          </a:p>
        </p:txBody>
      </p:sp>
      <p:grpSp>
        <p:nvGrpSpPr>
          <p:cNvPr id="7" name="Group 18">
            <a:extLst>
              <a:ext uri="{FF2B5EF4-FFF2-40B4-BE49-F238E27FC236}">
                <a16:creationId xmlns:a16="http://schemas.microsoft.com/office/drawing/2014/main" id="{235979E2-B562-46C4-9E26-F1FA2FCFAECF}"/>
              </a:ext>
            </a:extLst>
          </p:cNvPr>
          <p:cNvGrpSpPr>
            <a:grpSpLocks/>
          </p:cNvGrpSpPr>
          <p:nvPr/>
        </p:nvGrpSpPr>
        <p:grpSpPr bwMode="auto">
          <a:xfrm>
            <a:off x="1317625" y="2364003"/>
            <a:ext cx="2928937" cy="2724150"/>
            <a:chOff x="533" y="2208"/>
            <a:chExt cx="1845" cy="1716"/>
          </a:xfrm>
        </p:grpSpPr>
        <p:grpSp>
          <p:nvGrpSpPr>
            <p:cNvPr id="8" name="Group 13">
              <a:extLst>
                <a:ext uri="{FF2B5EF4-FFF2-40B4-BE49-F238E27FC236}">
                  <a16:creationId xmlns:a16="http://schemas.microsoft.com/office/drawing/2014/main" id="{B4ECC772-1F5C-4D85-A6EB-D2E7796E9DFE}"/>
                </a:ext>
              </a:extLst>
            </p:cNvPr>
            <p:cNvGrpSpPr>
              <a:grpSpLocks/>
            </p:cNvGrpSpPr>
            <p:nvPr/>
          </p:nvGrpSpPr>
          <p:grpSpPr bwMode="auto">
            <a:xfrm>
              <a:off x="698" y="2208"/>
              <a:ext cx="1680" cy="1716"/>
              <a:chOff x="1776" y="2496"/>
              <a:chExt cx="1680" cy="1716"/>
            </a:xfrm>
          </p:grpSpPr>
          <p:sp>
            <p:nvSpPr>
              <p:cNvPr id="11" name="Text Box 4">
                <a:extLst>
                  <a:ext uri="{FF2B5EF4-FFF2-40B4-BE49-F238E27FC236}">
                    <a16:creationId xmlns:a16="http://schemas.microsoft.com/office/drawing/2014/main" id="{39FE9C14-264D-4830-A0E1-1D5C2F2DDC93}"/>
                  </a:ext>
                </a:extLst>
              </p:cNvPr>
              <p:cNvSpPr txBox="1">
                <a:spLocks noChangeArrowheads="1"/>
              </p:cNvSpPr>
              <p:nvPr/>
            </p:nvSpPr>
            <p:spPr bwMode="auto">
              <a:xfrm>
                <a:off x="2112" y="2496"/>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ea typeface="微软雅黑 Light" panose="020B0502040204020203" pitchFamily="34" charset="-122"/>
                  </a:rPr>
                  <a:t>T</a:t>
                </a:r>
                <a:r>
                  <a:rPr lang="en-US" altLang="zh-CN" i="1" baseline="-25000">
                    <a:latin typeface="+mn-lt"/>
                    <a:ea typeface="微软雅黑 Light" panose="020B0502040204020203" pitchFamily="34" charset="-122"/>
                  </a:rPr>
                  <a:t>i</a:t>
                </a:r>
                <a:r>
                  <a:rPr lang="en-US" altLang="zh-CN">
                    <a:latin typeface="+mn-lt"/>
                    <a:ea typeface="微软雅黑 Light" panose="020B0502040204020203" pitchFamily="34" charset="-122"/>
                  </a:rPr>
                  <a:t>              T</a:t>
                </a:r>
                <a:r>
                  <a:rPr lang="en-US" altLang="zh-CN" i="1" baseline="-25000">
                    <a:latin typeface="+mn-lt"/>
                    <a:ea typeface="微软雅黑 Light" panose="020B0502040204020203" pitchFamily="34" charset="-122"/>
                  </a:rPr>
                  <a:t>j</a:t>
                </a:r>
                <a:r>
                  <a:rPr lang="en-US" altLang="zh-CN">
                    <a:latin typeface="+mn-lt"/>
                    <a:ea typeface="微软雅黑 Light" panose="020B0502040204020203" pitchFamily="34" charset="-122"/>
                  </a:rPr>
                  <a:t>  </a:t>
                </a:r>
              </a:p>
            </p:txBody>
          </p:sp>
          <p:sp>
            <p:nvSpPr>
              <p:cNvPr id="12" name="Line 5">
                <a:extLst>
                  <a:ext uri="{FF2B5EF4-FFF2-40B4-BE49-F238E27FC236}">
                    <a16:creationId xmlns:a16="http://schemas.microsoft.com/office/drawing/2014/main" id="{CFFF8BE2-26F1-41EE-8F40-9885BA2E1DAB}"/>
                  </a:ext>
                </a:extLst>
              </p:cNvPr>
              <p:cNvSpPr>
                <a:spLocks noChangeShapeType="1"/>
              </p:cNvSpPr>
              <p:nvPr/>
            </p:nvSpPr>
            <p:spPr bwMode="auto">
              <a:xfrm flipV="1">
                <a:off x="1968" y="2784"/>
                <a:ext cx="139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13" name="Text Box 6">
                <a:extLst>
                  <a:ext uri="{FF2B5EF4-FFF2-40B4-BE49-F238E27FC236}">
                    <a16:creationId xmlns:a16="http://schemas.microsoft.com/office/drawing/2014/main" id="{6ED9E62B-D4CB-4F2F-B52E-0EDAC47BBDA4}"/>
                  </a:ext>
                </a:extLst>
              </p:cNvPr>
              <p:cNvSpPr txBox="1">
                <a:spLocks noChangeArrowheads="1"/>
              </p:cNvSpPr>
              <p:nvPr/>
            </p:nvSpPr>
            <p:spPr bwMode="auto">
              <a:xfrm>
                <a:off x="1776" y="2832"/>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i="1">
                    <a:latin typeface="+mn-lt"/>
                    <a:ea typeface="微软雅黑 Light" panose="020B0502040204020203" pitchFamily="34" charset="-122"/>
                  </a:rPr>
                  <a:t>write(Q)</a:t>
                </a:r>
              </a:p>
            </p:txBody>
          </p:sp>
          <p:sp>
            <p:nvSpPr>
              <p:cNvPr id="14" name="Text Box 7">
                <a:extLst>
                  <a:ext uri="{FF2B5EF4-FFF2-40B4-BE49-F238E27FC236}">
                    <a16:creationId xmlns:a16="http://schemas.microsoft.com/office/drawing/2014/main" id="{105661B4-66CC-4D4F-A54E-F1B2BF86563F}"/>
                  </a:ext>
                </a:extLst>
              </p:cNvPr>
              <p:cNvSpPr txBox="1">
                <a:spLocks noChangeArrowheads="1"/>
              </p:cNvSpPr>
              <p:nvPr/>
            </p:nvSpPr>
            <p:spPr bwMode="auto">
              <a:xfrm>
                <a:off x="2640" y="2784"/>
                <a:ext cx="816"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a:latin typeface="+mn-lt"/>
                    <a:ea typeface="微软雅黑 Light" panose="020B0502040204020203" pitchFamily="34" charset="-122"/>
                  </a:rPr>
                  <a:t>. </a:t>
                </a:r>
              </a:p>
              <a:p>
                <a:pPr algn="ctr" eaLnBrk="1" hangingPunct="1"/>
                <a:r>
                  <a:rPr lang="en-US" altLang="zh-CN">
                    <a:latin typeface="+mn-lt"/>
                    <a:ea typeface="微软雅黑 Light" panose="020B0502040204020203" pitchFamily="34" charset="-122"/>
                  </a:rPr>
                  <a:t>.</a:t>
                </a:r>
              </a:p>
              <a:p>
                <a:pPr algn="ctr" eaLnBrk="1" hangingPunct="1"/>
                <a:r>
                  <a:rPr lang="en-US" altLang="zh-CN" i="1">
                    <a:latin typeface="+mn-lt"/>
                    <a:ea typeface="微软雅黑 Light" panose="020B0502040204020203" pitchFamily="34" charset="-122"/>
                  </a:rPr>
                  <a:t>read(Q)</a:t>
                </a:r>
              </a:p>
            </p:txBody>
          </p:sp>
          <p:sp>
            <p:nvSpPr>
              <p:cNvPr id="15" name="Text Box 8">
                <a:extLst>
                  <a:ext uri="{FF2B5EF4-FFF2-40B4-BE49-F238E27FC236}">
                    <a16:creationId xmlns:a16="http://schemas.microsoft.com/office/drawing/2014/main" id="{461A0C0E-0EF2-4C6A-A572-D0574602D25B}"/>
                  </a:ext>
                </a:extLst>
              </p:cNvPr>
              <p:cNvSpPr txBox="1">
                <a:spLocks noChangeArrowheads="1"/>
              </p:cNvSpPr>
              <p:nvPr/>
            </p:nvSpPr>
            <p:spPr bwMode="auto">
              <a:xfrm>
                <a:off x="1817" y="2976"/>
                <a:ext cx="717" cy="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zh-CN" altLang="en-US" dirty="0">
                    <a:latin typeface="+mn-lt"/>
                    <a:ea typeface="微软雅黑 Light" panose="020B0502040204020203" pitchFamily="34" charset="-122"/>
                  </a:rPr>
                  <a:t>.</a:t>
                </a:r>
              </a:p>
              <a:p>
                <a:pPr algn="ctr" eaLnBrk="1" hangingPunct="1"/>
                <a:r>
                  <a:rPr lang="zh-CN" altLang="en-US" dirty="0">
                    <a:latin typeface="+mn-lt"/>
                    <a:ea typeface="微软雅黑 Light" panose="020B0502040204020203" pitchFamily="34" charset="-122"/>
                  </a:rPr>
                  <a:t>.</a:t>
                </a:r>
              </a:p>
              <a:p>
                <a:pPr algn="ctr" eaLnBrk="1" hangingPunct="1"/>
                <a:endParaRPr lang="en-US" altLang="zh-CN" dirty="0">
                  <a:latin typeface="+mn-lt"/>
                  <a:ea typeface="微软雅黑 Light" panose="020B0502040204020203" pitchFamily="34" charset="-122"/>
                </a:endParaRPr>
              </a:p>
              <a:p>
                <a:pPr algn="ctr" eaLnBrk="1" hangingPunct="1"/>
                <a:r>
                  <a:rPr lang="en-US" altLang="zh-CN" dirty="0">
                    <a:latin typeface="+mn-lt"/>
                    <a:ea typeface="微软雅黑 Light" panose="020B0502040204020203" pitchFamily="34" charset="-122"/>
                  </a:rPr>
                  <a:t>commit</a:t>
                </a:r>
              </a:p>
            </p:txBody>
          </p:sp>
          <p:sp>
            <p:nvSpPr>
              <p:cNvPr id="16" name="Text Box 9">
                <a:extLst>
                  <a:ext uri="{FF2B5EF4-FFF2-40B4-BE49-F238E27FC236}">
                    <a16:creationId xmlns:a16="http://schemas.microsoft.com/office/drawing/2014/main" id="{1A0C638F-1D8B-419B-ACA9-DC8731844AF5}"/>
                  </a:ext>
                </a:extLst>
              </p:cNvPr>
              <p:cNvSpPr txBox="1">
                <a:spLocks noChangeArrowheads="1"/>
              </p:cNvSpPr>
              <p:nvPr/>
            </p:nvSpPr>
            <p:spPr bwMode="auto">
              <a:xfrm>
                <a:off x="2681" y="3456"/>
                <a:ext cx="717"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zh-CN" altLang="en-US" dirty="0">
                    <a:latin typeface="+mn-lt"/>
                    <a:ea typeface="微软雅黑 Light" panose="020B0502040204020203" pitchFamily="34" charset="-122"/>
                  </a:rPr>
                  <a:t> .</a:t>
                </a:r>
              </a:p>
              <a:p>
                <a:pPr algn="ctr" eaLnBrk="1" hangingPunct="1"/>
                <a:endParaRPr lang="en-US" altLang="zh-CN" dirty="0">
                  <a:latin typeface="+mn-lt"/>
                  <a:ea typeface="微软雅黑 Light" panose="020B0502040204020203" pitchFamily="34" charset="-122"/>
                </a:endParaRPr>
              </a:p>
              <a:p>
                <a:pPr algn="ctr" eaLnBrk="1" hangingPunct="1"/>
                <a:r>
                  <a:rPr lang="en-US" altLang="zh-CN" dirty="0">
                    <a:latin typeface="+mn-lt"/>
                    <a:ea typeface="微软雅黑 Light" panose="020B0502040204020203" pitchFamily="34" charset="-122"/>
                  </a:rPr>
                  <a:t>commit</a:t>
                </a:r>
              </a:p>
            </p:txBody>
          </p:sp>
        </p:grpSp>
        <p:sp>
          <p:nvSpPr>
            <p:cNvPr id="9" name="Line 16">
              <a:extLst>
                <a:ext uri="{FF2B5EF4-FFF2-40B4-BE49-F238E27FC236}">
                  <a16:creationId xmlns:a16="http://schemas.microsoft.com/office/drawing/2014/main" id="{AD189ADE-2D1A-4FB6-954E-8542BDA7D4E9}"/>
                </a:ext>
              </a:extLst>
            </p:cNvPr>
            <p:cNvSpPr>
              <a:spLocks noChangeShapeType="1"/>
            </p:cNvSpPr>
            <p:nvPr/>
          </p:nvSpPr>
          <p:spPr bwMode="auto">
            <a:xfrm>
              <a:off x="559" y="3198"/>
              <a:ext cx="266" cy="0"/>
            </a:xfrm>
            <a:prstGeom prst="line">
              <a:avLst/>
            </a:prstGeom>
            <a:noFill/>
            <a:ln w="952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10" name="Line 17">
              <a:extLst>
                <a:ext uri="{FF2B5EF4-FFF2-40B4-BE49-F238E27FC236}">
                  <a16:creationId xmlns:a16="http://schemas.microsoft.com/office/drawing/2014/main" id="{607632FC-BAAD-4C20-9DC4-F3BCFDAF36DB}"/>
                </a:ext>
              </a:extLst>
            </p:cNvPr>
            <p:cNvSpPr>
              <a:spLocks noChangeShapeType="1"/>
            </p:cNvSpPr>
            <p:nvPr/>
          </p:nvSpPr>
          <p:spPr bwMode="auto">
            <a:xfrm>
              <a:off x="533" y="2932"/>
              <a:ext cx="284" cy="0"/>
            </a:xfrm>
            <a:prstGeom prst="line">
              <a:avLst/>
            </a:prstGeom>
            <a:noFill/>
            <a:ln w="952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grpSp>
      <p:sp>
        <p:nvSpPr>
          <p:cNvPr id="17" name="Line 19">
            <a:extLst>
              <a:ext uri="{FF2B5EF4-FFF2-40B4-BE49-F238E27FC236}">
                <a16:creationId xmlns:a16="http://schemas.microsoft.com/office/drawing/2014/main" id="{9F0F6BBB-21C2-447B-A308-89A3A924D879}"/>
              </a:ext>
            </a:extLst>
          </p:cNvPr>
          <p:cNvSpPr>
            <a:spLocks noChangeShapeType="1"/>
          </p:cNvSpPr>
          <p:nvPr/>
        </p:nvSpPr>
        <p:spPr bwMode="auto">
          <a:xfrm>
            <a:off x="2714625" y="3273641"/>
            <a:ext cx="357187" cy="428625"/>
          </a:xfrm>
          <a:prstGeom prst="line">
            <a:avLst/>
          </a:prstGeom>
          <a:noFill/>
          <a:ln w="9525">
            <a:solidFill>
              <a:schemeClr val="tx1"/>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18" name="TextBox 1">
            <a:extLst>
              <a:ext uri="{FF2B5EF4-FFF2-40B4-BE49-F238E27FC236}">
                <a16:creationId xmlns:a16="http://schemas.microsoft.com/office/drawing/2014/main" id="{80A9D3B3-6BAA-4C0F-8F5D-5990749BC30E}"/>
              </a:ext>
            </a:extLst>
          </p:cNvPr>
          <p:cNvSpPr txBox="1"/>
          <p:nvPr/>
        </p:nvSpPr>
        <p:spPr>
          <a:xfrm>
            <a:off x="485774" y="3775841"/>
            <a:ext cx="1013419" cy="276999"/>
          </a:xfrm>
          <a:prstGeom prst="rect">
            <a:avLst/>
          </a:prstGeom>
          <a:noFill/>
        </p:spPr>
        <p:txBody>
          <a:bodyPr wrap="none" rtlCol="0">
            <a:spAutoFit/>
          </a:bodyPr>
          <a:lstStyle/>
          <a:p>
            <a:r>
              <a:rPr lang="zh-CN" altLang="en-US" sz="1200" dirty="0">
                <a:ea typeface="微软雅黑 Light" panose="020B0502040204020203" pitchFamily="34" charset="-122"/>
              </a:rPr>
              <a:t>故障</a:t>
            </a:r>
            <a:r>
              <a:rPr lang="en-US" altLang="zh-CN" sz="1200" dirty="0">
                <a:ea typeface="微软雅黑 Light" panose="020B0502040204020203" pitchFamily="34" charset="-122"/>
              </a:rPr>
              <a:t>/</a:t>
            </a:r>
            <a:r>
              <a:rPr lang="zh-CN" altLang="en-US" sz="1200" dirty="0">
                <a:ea typeface="微软雅黑 Light" panose="020B0502040204020203" pitchFamily="34" charset="-122"/>
              </a:rPr>
              <a:t>回滚点</a:t>
            </a:r>
          </a:p>
        </p:txBody>
      </p:sp>
      <p:sp>
        <p:nvSpPr>
          <p:cNvPr id="19" name="Line 16">
            <a:extLst>
              <a:ext uri="{FF2B5EF4-FFF2-40B4-BE49-F238E27FC236}">
                <a16:creationId xmlns:a16="http://schemas.microsoft.com/office/drawing/2014/main" id="{C9392EBF-B161-49B7-93F3-18352908624A}"/>
              </a:ext>
            </a:extLst>
          </p:cNvPr>
          <p:cNvSpPr>
            <a:spLocks noChangeShapeType="1"/>
          </p:cNvSpPr>
          <p:nvPr/>
        </p:nvSpPr>
        <p:spPr bwMode="auto">
          <a:xfrm flipH="1">
            <a:off x="3623324" y="4269951"/>
            <a:ext cx="634388" cy="0"/>
          </a:xfrm>
          <a:prstGeom prst="line">
            <a:avLst/>
          </a:prstGeom>
          <a:noFill/>
          <a:ln w="952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20" name="矩形 19">
            <a:extLst>
              <a:ext uri="{FF2B5EF4-FFF2-40B4-BE49-F238E27FC236}">
                <a16:creationId xmlns:a16="http://schemas.microsoft.com/office/drawing/2014/main" id="{97328885-05EE-4968-8879-C71BCCFBA085}"/>
              </a:ext>
            </a:extLst>
          </p:cNvPr>
          <p:cNvSpPr/>
          <p:nvPr/>
        </p:nvSpPr>
        <p:spPr bwMode="auto">
          <a:xfrm>
            <a:off x="1543050" y="4269951"/>
            <a:ext cx="1331912" cy="426090"/>
          </a:xfrm>
          <a:prstGeom prst="rect">
            <a:avLst/>
          </a:prstGeom>
          <a:noFill/>
          <a:ln w="9525" cap="flat" cmpd="sng" algn="ctr">
            <a:solidFill>
              <a:srgbClr val="FF0000"/>
            </a:solidFill>
            <a:prstDash val="lgDashDotDot"/>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rgbClr val="FF0000"/>
              </a:solidFill>
              <a:effectLst/>
              <a:ea typeface="微软雅黑 Light" panose="020B0502040204020203" pitchFamily="34" charset="-122"/>
            </a:endParaRPr>
          </a:p>
        </p:txBody>
      </p:sp>
      <p:sp>
        <p:nvSpPr>
          <p:cNvPr id="21" name="TextBox 20">
            <a:extLst>
              <a:ext uri="{FF2B5EF4-FFF2-40B4-BE49-F238E27FC236}">
                <a16:creationId xmlns:a16="http://schemas.microsoft.com/office/drawing/2014/main" id="{D3515361-8765-4489-8311-31F32FF730F9}"/>
              </a:ext>
            </a:extLst>
          </p:cNvPr>
          <p:cNvSpPr txBox="1"/>
          <p:nvPr/>
        </p:nvSpPr>
        <p:spPr>
          <a:xfrm>
            <a:off x="4257712" y="4131451"/>
            <a:ext cx="646331" cy="276999"/>
          </a:xfrm>
          <a:prstGeom prst="rect">
            <a:avLst/>
          </a:prstGeom>
          <a:noFill/>
        </p:spPr>
        <p:txBody>
          <a:bodyPr wrap="none" rtlCol="0">
            <a:spAutoFit/>
          </a:bodyPr>
          <a:lstStyle/>
          <a:p>
            <a:r>
              <a:rPr lang="zh-CN" altLang="en-US" sz="1200" dirty="0">
                <a:ea typeface="微软雅黑 Light" panose="020B0502040204020203" pitchFamily="34" charset="-122"/>
              </a:rPr>
              <a:t>回滚点</a:t>
            </a:r>
          </a:p>
        </p:txBody>
      </p:sp>
      <p:sp>
        <p:nvSpPr>
          <p:cNvPr id="22" name="Text Box 11">
            <a:extLst>
              <a:ext uri="{FF2B5EF4-FFF2-40B4-BE49-F238E27FC236}">
                <a16:creationId xmlns:a16="http://schemas.microsoft.com/office/drawing/2014/main" id="{B78E732C-AD92-47D7-AF3D-572F56A93BC2}"/>
              </a:ext>
            </a:extLst>
          </p:cNvPr>
          <p:cNvSpPr txBox="1">
            <a:spLocks noChangeArrowheads="1"/>
          </p:cNvSpPr>
          <p:nvPr/>
        </p:nvSpPr>
        <p:spPr bwMode="auto">
          <a:xfrm>
            <a:off x="8997238" y="2082192"/>
            <a:ext cx="2620800" cy="3390672"/>
          </a:xfrm>
          <a:prstGeom prst="rect">
            <a:avLst/>
          </a:prstGeom>
          <a:solidFill>
            <a:schemeClr val="bg1">
              <a:lumMod val="95000"/>
            </a:schemeClr>
          </a:solidFill>
          <a:ln>
            <a:noFill/>
          </a:ln>
          <a:effec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lnSpc>
                <a:spcPct val="120000"/>
              </a:lnSpc>
            </a:pPr>
            <a:r>
              <a:rPr lang="en-US" altLang="zh-CN" sz="2000" dirty="0">
                <a:solidFill>
                  <a:srgbClr val="2D0EE4"/>
                </a:solidFill>
                <a:latin typeface="+mn-lt"/>
                <a:ea typeface="微软雅黑 Light" panose="020B0502040204020203" pitchFamily="34" charset="-122"/>
              </a:rPr>
              <a:t>//</a:t>
            </a:r>
            <a:r>
              <a:rPr lang="zh-CN" altLang="en-US" sz="2000" dirty="0">
                <a:solidFill>
                  <a:srgbClr val="2D0EE4"/>
                </a:solidFill>
                <a:latin typeface="+mn-lt"/>
                <a:ea typeface="微软雅黑 Light" panose="020B0502040204020203" pitchFamily="34" charset="-122"/>
              </a:rPr>
              <a:t>解释：</a:t>
            </a:r>
          </a:p>
          <a:p>
            <a:pPr eaLnBrk="1" hangingPunct="1">
              <a:lnSpc>
                <a:spcPct val="120000"/>
              </a:lnSpc>
            </a:pPr>
            <a:r>
              <a:rPr lang="en-US" altLang="zh-CN" sz="2000" dirty="0" err="1">
                <a:latin typeface="+mn-lt"/>
                <a:ea typeface="微软雅黑 Light" panose="020B0502040204020203" pitchFamily="34" charset="-122"/>
              </a:rPr>
              <a:t>T</a:t>
            </a:r>
            <a:r>
              <a:rPr lang="en-US" altLang="zh-CN" sz="2000" baseline="-25000" dirty="0" err="1">
                <a:latin typeface="+mn-lt"/>
                <a:ea typeface="微软雅黑 Light" panose="020B0502040204020203" pitchFamily="34" charset="-122"/>
              </a:rPr>
              <a:t>j</a:t>
            </a:r>
            <a:r>
              <a:rPr lang="en-US" altLang="zh-CN" sz="2000" dirty="0">
                <a:latin typeface="+mn-lt"/>
                <a:ea typeface="微软雅黑 Light" panose="020B0502040204020203" pitchFamily="34" charset="-122"/>
              </a:rPr>
              <a:t> </a:t>
            </a:r>
            <a:r>
              <a:rPr lang="zh-CN" altLang="en-US" sz="2000" dirty="0">
                <a:latin typeface="+mn-lt"/>
                <a:ea typeface="微软雅黑 Light" panose="020B0502040204020203" pitchFamily="34" charset="-122"/>
              </a:rPr>
              <a:t>依赖于 </a:t>
            </a:r>
            <a:r>
              <a:rPr lang="en-US" altLang="zh-CN" sz="2000" dirty="0">
                <a:latin typeface="+mn-lt"/>
                <a:ea typeface="微软雅黑 Light" panose="020B0502040204020203" pitchFamily="34" charset="-122"/>
              </a:rPr>
              <a:t>T</a:t>
            </a:r>
            <a:r>
              <a:rPr lang="en-US" altLang="zh-CN" sz="2000" baseline="-25000" dirty="0">
                <a:latin typeface="+mn-lt"/>
                <a:ea typeface="微软雅黑 Light" panose="020B0502040204020203" pitchFamily="34" charset="-122"/>
              </a:rPr>
              <a:t>i</a:t>
            </a:r>
            <a:r>
              <a:rPr lang="en-US" altLang="zh-CN" sz="2000" dirty="0">
                <a:latin typeface="+mn-lt"/>
                <a:ea typeface="微软雅黑 Light" panose="020B0502040204020203" pitchFamily="34" charset="-122"/>
              </a:rPr>
              <a:t>；</a:t>
            </a:r>
            <a:r>
              <a:rPr lang="zh-CN" altLang="en-US" sz="2000" dirty="0">
                <a:latin typeface="+mn-lt"/>
                <a:ea typeface="微软雅黑 Light" panose="020B0502040204020203" pitchFamily="34" charset="-122"/>
              </a:rPr>
              <a:t>当</a:t>
            </a:r>
            <a:r>
              <a:rPr lang="en-US" altLang="zh-CN" sz="2000" dirty="0">
                <a:latin typeface="+mn-lt"/>
                <a:ea typeface="微软雅黑 Light" panose="020B0502040204020203" pitchFamily="34" charset="-122"/>
              </a:rPr>
              <a:t>T</a:t>
            </a:r>
            <a:r>
              <a:rPr lang="en-US" altLang="zh-CN" sz="2000" baseline="-25000" dirty="0">
                <a:latin typeface="+mn-lt"/>
                <a:ea typeface="微软雅黑 Light" panose="020B0502040204020203" pitchFamily="34" charset="-122"/>
              </a:rPr>
              <a:t>i</a:t>
            </a:r>
            <a:r>
              <a:rPr lang="zh-CN" altLang="en-US" sz="2000" dirty="0">
                <a:latin typeface="+mn-lt"/>
                <a:ea typeface="微软雅黑 Light" panose="020B0502040204020203" pitchFamily="34" charset="-122"/>
              </a:rPr>
              <a:t>中的</a:t>
            </a:r>
            <a:r>
              <a:rPr lang="en-US" altLang="zh-CN" sz="2000" i="1" dirty="0">
                <a:latin typeface="+mn-lt"/>
                <a:ea typeface="微软雅黑 Light" panose="020B0502040204020203" pitchFamily="34" charset="-122"/>
              </a:rPr>
              <a:t>write(Q)</a:t>
            </a:r>
            <a:r>
              <a:rPr lang="zh-CN" altLang="en-US" sz="2000" dirty="0">
                <a:latin typeface="+mn-lt"/>
                <a:ea typeface="微软雅黑 Light" panose="020B0502040204020203" pitchFamily="34" charset="-122"/>
              </a:rPr>
              <a:t>需要</a:t>
            </a:r>
            <a:r>
              <a:rPr lang="en-US" altLang="zh-CN" sz="2000" dirty="0">
                <a:latin typeface="+mn-lt"/>
                <a:ea typeface="微软雅黑 Light" panose="020B0502040204020203" pitchFamily="34" charset="-122"/>
              </a:rPr>
              <a:t>aborted/rollback</a:t>
            </a:r>
            <a:r>
              <a:rPr lang="zh-CN" altLang="en-US" sz="2000" dirty="0">
                <a:latin typeface="+mn-lt"/>
                <a:ea typeface="微软雅黑 Light" panose="020B0502040204020203" pitchFamily="34" charset="-122"/>
              </a:rPr>
              <a:t>时，由于</a:t>
            </a:r>
            <a:r>
              <a:rPr lang="en-US" altLang="zh-CN" sz="2000" dirty="0" err="1">
                <a:latin typeface="+mn-lt"/>
                <a:ea typeface="微软雅黑 Light" panose="020B0502040204020203" pitchFamily="34" charset="-122"/>
              </a:rPr>
              <a:t>T</a:t>
            </a:r>
            <a:r>
              <a:rPr lang="en-US" altLang="zh-CN" sz="2000" baseline="-25000" dirty="0" err="1">
                <a:latin typeface="+mn-lt"/>
                <a:ea typeface="微软雅黑 Light" panose="020B0502040204020203" pitchFamily="34" charset="-122"/>
              </a:rPr>
              <a:t>j</a:t>
            </a:r>
            <a:r>
              <a:rPr lang="zh-CN" altLang="en-US" sz="2000" dirty="0">
                <a:latin typeface="+mn-lt"/>
                <a:ea typeface="微软雅黑 Light" panose="020B0502040204020203" pitchFamily="34" charset="-122"/>
              </a:rPr>
              <a:t>还没有提交，</a:t>
            </a:r>
            <a:r>
              <a:rPr lang="en-US" altLang="zh-CN" sz="2000" dirty="0" err="1">
                <a:latin typeface="+mn-lt"/>
                <a:ea typeface="微软雅黑 Light" panose="020B0502040204020203" pitchFamily="34" charset="-122"/>
              </a:rPr>
              <a:t>T</a:t>
            </a:r>
            <a:r>
              <a:rPr lang="en-US" altLang="zh-CN" sz="2000" baseline="-25000" dirty="0" err="1">
                <a:latin typeface="+mn-lt"/>
                <a:ea typeface="微软雅黑 Light" panose="020B0502040204020203" pitchFamily="34" charset="-122"/>
              </a:rPr>
              <a:t>j</a:t>
            </a:r>
            <a:r>
              <a:rPr lang="zh-CN" altLang="en-US" sz="2000" dirty="0">
                <a:latin typeface="+mn-lt"/>
                <a:ea typeface="微软雅黑 Light" panose="020B0502040204020203" pitchFamily="34" charset="-122"/>
              </a:rPr>
              <a:t>没有</a:t>
            </a:r>
            <a:r>
              <a:rPr lang="en-US" altLang="zh-CN" sz="2000" dirty="0">
                <a:latin typeface="+mn-lt"/>
                <a:ea typeface="微软雅黑 Light" panose="020B0502040204020203" pitchFamily="34" charset="-122"/>
              </a:rPr>
              <a:t>commit</a:t>
            </a:r>
            <a:r>
              <a:rPr lang="zh-CN" altLang="en-US" sz="2000" dirty="0">
                <a:latin typeface="+mn-lt"/>
                <a:ea typeface="微软雅黑 Light" panose="020B0502040204020203" pitchFamily="34" charset="-122"/>
              </a:rPr>
              <a:t>，因此</a:t>
            </a:r>
            <a:r>
              <a:rPr lang="en-US" altLang="zh-CN" sz="2000" dirty="0" err="1">
                <a:latin typeface="+mn-lt"/>
                <a:ea typeface="微软雅黑 Light" panose="020B0502040204020203" pitchFamily="34" charset="-122"/>
              </a:rPr>
              <a:t>T</a:t>
            </a:r>
            <a:r>
              <a:rPr lang="en-US" altLang="zh-CN" sz="2000" baseline="-25000" dirty="0" err="1">
                <a:latin typeface="+mn-lt"/>
                <a:ea typeface="微软雅黑 Light" panose="020B0502040204020203" pitchFamily="34" charset="-122"/>
              </a:rPr>
              <a:t>j</a:t>
            </a:r>
            <a:r>
              <a:rPr lang="zh-CN" altLang="en-US" sz="2000" dirty="0">
                <a:latin typeface="+mn-lt"/>
                <a:ea typeface="微软雅黑 Light" panose="020B0502040204020203" pitchFamily="34" charset="-122"/>
              </a:rPr>
              <a:t>可以</a:t>
            </a:r>
            <a:r>
              <a:rPr lang="en-US" altLang="zh-CN" sz="2000" dirty="0">
                <a:latin typeface="+mn-lt"/>
                <a:ea typeface="微软雅黑 Light" panose="020B0502040204020203" pitchFamily="34" charset="-122"/>
              </a:rPr>
              <a:t>rollback, </a:t>
            </a:r>
            <a:r>
              <a:rPr lang="en-US" altLang="zh-CN" sz="2000" dirty="0" err="1">
                <a:latin typeface="+mn-lt"/>
                <a:ea typeface="微软雅黑 Light" panose="020B0502040204020203" pitchFamily="34" charset="-122"/>
              </a:rPr>
              <a:t>T</a:t>
            </a:r>
            <a:r>
              <a:rPr lang="en-US" altLang="zh-CN" sz="2000" baseline="-25000" dirty="0" err="1">
                <a:latin typeface="+mn-lt"/>
                <a:ea typeface="微软雅黑 Light" panose="020B0502040204020203" pitchFamily="34" charset="-122"/>
              </a:rPr>
              <a:t>j</a:t>
            </a:r>
            <a:r>
              <a:rPr lang="zh-CN" altLang="en-US" sz="2000" dirty="0">
                <a:latin typeface="+mn-lt"/>
                <a:ea typeface="微软雅黑 Light" panose="020B0502040204020203" pitchFamily="34" charset="-122"/>
              </a:rPr>
              <a:t>中的</a:t>
            </a:r>
            <a:r>
              <a:rPr lang="en-US" altLang="zh-CN" sz="2000" i="1" dirty="0">
                <a:latin typeface="+mn-lt"/>
                <a:ea typeface="微软雅黑 Light" panose="020B0502040204020203" pitchFamily="34" charset="-122"/>
              </a:rPr>
              <a:t>read(Q)</a:t>
            </a:r>
            <a:r>
              <a:rPr lang="en-US" altLang="zh-CN" sz="2000" dirty="0">
                <a:latin typeface="+mn-lt"/>
                <a:ea typeface="微软雅黑 Light" panose="020B0502040204020203" pitchFamily="34" charset="-122"/>
              </a:rPr>
              <a:t> </a:t>
            </a:r>
            <a:r>
              <a:rPr lang="zh-CN" altLang="en-US" sz="2000" dirty="0">
                <a:latin typeface="+mn-lt"/>
                <a:ea typeface="微软雅黑 Light" panose="020B0502040204020203" pitchFamily="34" charset="-122"/>
              </a:rPr>
              <a:t>操作也随之</a:t>
            </a:r>
            <a:r>
              <a:rPr lang="en-US" altLang="zh-CN" sz="2000" dirty="0">
                <a:latin typeface="+mn-lt"/>
                <a:ea typeface="微软雅黑 Light" panose="020B0502040204020203" pitchFamily="34" charset="-122"/>
              </a:rPr>
              <a:t>aborted/undo</a:t>
            </a:r>
          </a:p>
        </p:txBody>
      </p:sp>
      <p:sp>
        <p:nvSpPr>
          <p:cNvPr id="23" name="AutoShape 15">
            <a:hlinkClick r:id="" action="ppaction://hlinkshowjump?jump=lastslideviewed" highlightClick="1"/>
            <a:extLst>
              <a:ext uri="{FF2B5EF4-FFF2-40B4-BE49-F238E27FC236}">
                <a16:creationId xmlns:a16="http://schemas.microsoft.com/office/drawing/2014/main" id="{53E1B39A-6C65-4F6A-8059-FAC543650F99}"/>
              </a:ext>
            </a:extLst>
          </p:cNvPr>
          <p:cNvSpPr>
            <a:spLocks noChangeArrowheads="1"/>
          </p:cNvSpPr>
          <p:nvPr/>
        </p:nvSpPr>
        <p:spPr bwMode="auto">
          <a:xfrm>
            <a:off x="11294188" y="5937383"/>
            <a:ext cx="323850" cy="176212"/>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1005146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EC28C-F018-4A36-8FE0-7A56A319D8CD}"/>
              </a:ext>
            </a:extLst>
          </p:cNvPr>
          <p:cNvSpPr>
            <a:spLocks noGrp="1"/>
          </p:cNvSpPr>
          <p:nvPr>
            <p:ph type="title"/>
          </p:nvPr>
        </p:nvSpPr>
        <p:spPr/>
        <p:txBody>
          <a:bodyPr>
            <a:normAutofit/>
          </a:bodyPr>
          <a:lstStyle/>
          <a:p>
            <a:r>
              <a:rPr lang="en-US" altLang="zh-CN" sz="2800" dirty="0"/>
              <a:t>An example of non-recoverable schedule</a:t>
            </a:r>
            <a:endParaRPr lang="zh-CN" altLang="en-US" dirty="0"/>
          </a:p>
        </p:txBody>
      </p:sp>
      <p:sp>
        <p:nvSpPr>
          <p:cNvPr id="3" name="内容占位符 2">
            <a:extLst>
              <a:ext uri="{FF2B5EF4-FFF2-40B4-BE49-F238E27FC236}">
                <a16:creationId xmlns:a16="http://schemas.microsoft.com/office/drawing/2014/main" id="{684C7D69-D4AE-4231-9480-AF388EAFBC11}"/>
              </a:ext>
            </a:extLst>
          </p:cNvPr>
          <p:cNvSpPr>
            <a:spLocks noGrp="1"/>
          </p:cNvSpPr>
          <p:nvPr>
            <p:ph idx="1"/>
          </p:nvPr>
        </p:nvSpPr>
        <p:spPr/>
        <p:txBody>
          <a:bodyPr/>
          <a:lstStyle/>
          <a:p>
            <a:pPr>
              <a:defRPr/>
            </a:pPr>
            <a:r>
              <a:rPr lang="en-US" altLang="zh-CN" dirty="0">
                <a:cs typeface="Times New Roman" pitchFamily="18" charset="0"/>
              </a:rPr>
              <a:t>SC(s#, c#, grade)</a:t>
            </a:r>
          </a:p>
          <a:p>
            <a:pPr marL="0" indent="0">
              <a:buFont typeface="Wingdings" pitchFamily="2" charset="2"/>
              <a:buNone/>
              <a:defRPr/>
            </a:pPr>
            <a:r>
              <a:rPr lang="en-US" altLang="zh-CN" dirty="0">
                <a:cs typeface="Times New Roman" pitchFamily="18" charset="0"/>
              </a:rPr>
              <a:t>    check(0&lt;= grade &lt;=100)</a:t>
            </a:r>
          </a:p>
          <a:p>
            <a:pPr>
              <a:defRPr/>
            </a:pPr>
            <a:r>
              <a:rPr lang="en-US" altLang="zh-CN" dirty="0" err="1">
                <a:cs typeface="Times New Roman" pitchFamily="18" charset="0"/>
              </a:rPr>
              <a:t>MaxGrade</a:t>
            </a:r>
            <a:r>
              <a:rPr lang="en-US" altLang="zh-CN" dirty="0">
                <a:cs typeface="Times New Roman" pitchFamily="18" charset="0"/>
              </a:rPr>
              <a:t>(c#, </a:t>
            </a:r>
            <a:r>
              <a:rPr lang="en-US" altLang="zh-CN" dirty="0" err="1">
                <a:cs typeface="Times New Roman" pitchFamily="18" charset="0"/>
              </a:rPr>
              <a:t>maxG</a:t>
            </a:r>
            <a:r>
              <a:rPr lang="en-US" altLang="zh-CN" dirty="0">
                <a:cs typeface="Times New Roman" pitchFamily="18" charset="0"/>
              </a:rPr>
              <a:t>)</a:t>
            </a:r>
            <a:endParaRPr lang="zh-CN" altLang="en-US" dirty="0">
              <a:cs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C6FD929A-3649-4AEF-9DE4-697D8E01F316}"/>
              </a:ext>
            </a:extLst>
          </p:cNvPr>
          <p:cNvSpPr>
            <a:spLocks noGrp="1"/>
          </p:cNvSpPr>
          <p:nvPr>
            <p:ph type="dt" sz="half" idx="10"/>
          </p:nvPr>
        </p:nvSpPr>
        <p:spPr/>
        <p:txBody>
          <a:bodyPr/>
          <a:lstStyle/>
          <a:p>
            <a:fld id="{DEBB30AF-6638-48FB-9170-8D437C300D54}"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39F60728-1979-48C9-8D6A-BF7CE74589C3}"/>
              </a:ext>
            </a:extLst>
          </p:cNvPr>
          <p:cNvSpPr>
            <a:spLocks noGrp="1"/>
          </p:cNvSpPr>
          <p:nvPr>
            <p:ph type="sldNum" sz="quarter" idx="12"/>
          </p:nvPr>
        </p:nvSpPr>
        <p:spPr/>
        <p:txBody>
          <a:bodyPr/>
          <a:lstStyle/>
          <a:p>
            <a:fld id="{47C4BD23-150C-4A56-8E66-9482A3FB2E80}" type="slidenum">
              <a:rPr lang="zh-CN" altLang="en-US" smtClean="0"/>
              <a:pPr/>
              <a:t>66</a:t>
            </a:fld>
            <a:endParaRPr lang="zh-CN" altLang="en-US" dirty="0"/>
          </a:p>
        </p:txBody>
      </p:sp>
    </p:spTree>
    <p:extLst>
      <p:ext uri="{BB962C8B-B14F-4D97-AF65-F5344CB8AC3E}">
        <p14:creationId xmlns:p14="http://schemas.microsoft.com/office/powerpoint/2010/main" val="39559392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E08E182-2390-4F3B-871E-16A2B4FC6E8B}"/>
              </a:ext>
            </a:extLst>
          </p:cNvPr>
          <p:cNvSpPr>
            <a:spLocks noGrp="1"/>
          </p:cNvSpPr>
          <p:nvPr>
            <p:ph type="sldNum" sz="quarter" idx="12"/>
          </p:nvPr>
        </p:nvSpPr>
        <p:spPr/>
        <p:txBody>
          <a:bodyPr/>
          <a:lstStyle/>
          <a:p>
            <a:fld id="{47C4BD23-150C-4A56-8E66-9482A3FB2E80}" type="slidenum">
              <a:rPr lang="zh-CN" altLang="en-US" smtClean="0"/>
              <a:t>67</a:t>
            </a:fld>
            <a:endParaRPr lang="zh-CN" altLang="en-US"/>
          </a:p>
        </p:txBody>
      </p:sp>
      <p:sp>
        <p:nvSpPr>
          <p:cNvPr id="4" name="日期占位符 3">
            <a:extLst>
              <a:ext uri="{FF2B5EF4-FFF2-40B4-BE49-F238E27FC236}">
                <a16:creationId xmlns:a16="http://schemas.microsoft.com/office/drawing/2014/main" id="{D38992E2-D850-408B-81A7-5B9B66B29E49}"/>
              </a:ext>
            </a:extLst>
          </p:cNvPr>
          <p:cNvSpPr>
            <a:spLocks noGrp="1"/>
          </p:cNvSpPr>
          <p:nvPr>
            <p:ph type="dt" sz="half" idx="10"/>
          </p:nvPr>
        </p:nvSpPr>
        <p:spPr/>
        <p:txBody>
          <a:bodyPr/>
          <a:lstStyle/>
          <a:p>
            <a:fld id="{02A3FE03-3C32-4072-9AE4-C8FC8C4CD84D}" type="datetime1">
              <a:rPr lang="zh-CN" altLang="en-US" smtClean="0"/>
              <a:t>2021/12/13</a:t>
            </a:fld>
            <a:endParaRPr lang="zh-CN" altLang="en-US" dirty="0"/>
          </a:p>
        </p:txBody>
      </p:sp>
      <p:sp>
        <p:nvSpPr>
          <p:cNvPr id="5" name="TextBox 5">
            <a:extLst>
              <a:ext uri="{FF2B5EF4-FFF2-40B4-BE49-F238E27FC236}">
                <a16:creationId xmlns:a16="http://schemas.microsoft.com/office/drawing/2014/main" id="{205B9EB9-189A-4486-B16C-978B83A2D211}"/>
              </a:ext>
            </a:extLst>
          </p:cNvPr>
          <p:cNvSpPr txBox="1">
            <a:spLocks noChangeArrowheads="1"/>
          </p:cNvSpPr>
          <p:nvPr/>
        </p:nvSpPr>
        <p:spPr bwMode="auto">
          <a:xfrm>
            <a:off x="612774" y="2816225"/>
            <a:ext cx="5644046" cy="4093428"/>
          </a:xfrm>
          <a:prstGeom prst="rect">
            <a:avLst/>
          </a:prstGeom>
          <a:noFill/>
          <a:ln w="9525">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b="1" dirty="0">
                <a:latin typeface="+mn-lt"/>
                <a:ea typeface="微软雅黑 Light" panose="020B0502040204020203" pitchFamily="34" charset="-122"/>
                <a:cs typeface="Times New Roman" pitchFamily="18" charset="0"/>
              </a:rPr>
              <a:t>T</a:t>
            </a:r>
            <a:r>
              <a:rPr lang="en-US" altLang="zh-CN" sz="2000" b="1" baseline="-25000" dirty="0">
                <a:latin typeface="+mn-lt"/>
                <a:ea typeface="微软雅黑 Light" panose="020B0502040204020203" pitchFamily="34" charset="-122"/>
                <a:cs typeface="Times New Roman" pitchFamily="18" charset="0"/>
              </a:rPr>
              <a:t>i</a:t>
            </a:r>
            <a:r>
              <a:rPr lang="en-US" altLang="zh-CN" sz="2000" dirty="0">
                <a:latin typeface="+mn-lt"/>
                <a:ea typeface="微软雅黑 Light" panose="020B0502040204020203" pitchFamily="34" charset="-122"/>
                <a:cs typeface="Times New Roman" pitchFamily="18" charset="0"/>
              </a:rPr>
              <a:t>:                                 </a:t>
            </a:r>
            <a:r>
              <a:rPr lang="en-US" altLang="zh-CN" sz="2000" b="1" dirty="0" err="1">
                <a:latin typeface="+mn-lt"/>
                <a:ea typeface="微软雅黑 Light" panose="020B0502040204020203" pitchFamily="34" charset="-122"/>
                <a:cs typeface="Times New Roman" pitchFamily="18" charset="0"/>
              </a:rPr>
              <a:t>T</a:t>
            </a:r>
            <a:r>
              <a:rPr lang="en-US" altLang="zh-CN" sz="2000" b="1" baseline="-25000" dirty="0" err="1">
                <a:latin typeface="+mn-lt"/>
                <a:ea typeface="微软雅黑 Light" panose="020B0502040204020203" pitchFamily="34" charset="-122"/>
                <a:cs typeface="Times New Roman" pitchFamily="18" charset="0"/>
              </a:rPr>
              <a:t>j</a:t>
            </a:r>
            <a:r>
              <a:rPr lang="en-US" altLang="zh-CN" sz="2000" b="1" dirty="0">
                <a:latin typeface="+mn-lt"/>
                <a:ea typeface="微软雅黑 Light" panose="020B0502040204020203" pitchFamily="34" charset="-122"/>
                <a:cs typeface="Times New Roman" pitchFamily="18" charset="0"/>
              </a:rPr>
              <a:t> </a:t>
            </a:r>
            <a:r>
              <a:rPr lang="en-US" altLang="zh-CN" sz="2000" dirty="0">
                <a:latin typeface="+mn-lt"/>
                <a:ea typeface="微软雅黑 Light" panose="020B0502040204020203" pitchFamily="34" charset="-122"/>
                <a:cs typeface="Times New Roman" pitchFamily="18" charset="0"/>
              </a:rPr>
              <a:t>               </a:t>
            </a:r>
          </a:p>
          <a:p>
            <a:pPr eaLnBrk="1" hangingPunct="1"/>
            <a:r>
              <a:rPr lang="en-US" altLang="zh-CN" sz="2000" dirty="0">
                <a:latin typeface="+mn-lt"/>
                <a:ea typeface="微软雅黑 Light" panose="020B0502040204020203" pitchFamily="34" charset="-122"/>
                <a:cs typeface="Times New Roman" pitchFamily="18" charset="0"/>
              </a:rPr>
              <a:t> </a:t>
            </a:r>
            <a:r>
              <a:rPr lang="en-US" altLang="zh-CN" sz="2000" dirty="0">
                <a:solidFill>
                  <a:srgbClr val="FF0000"/>
                </a:solidFill>
                <a:latin typeface="+mn-lt"/>
                <a:ea typeface="微软雅黑 Light" panose="020B0502040204020203" pitchFamily="34" charset="-122"/>
                <a:cs typeface="Times New Roman" pitchFamily="18" charset="0"/>
              </a:rPr>
              <a:t>begin transaction</a:t>
            </a:r>
          </a:p>
          <a:p>
            <a:pPr eaLnBrk="1" hangingPunct="1"/>
            <a:r>
              <a:rPr lang="en-US" altLang="zh-CN" sz="2000" dirty="0">
                <a:latin typeface="+mn-lt"/>
                <a:ea typeface="微软雅黑 Light" panose="020B0502040204020203" pitchFamily="34" charset="-122"/>
                <a:cs typeface="Times New Roman" pitchFamily="18" charset="0"/>
              </a:rPr>
              <a:t>  insert into SC</a:t>
            </a:r>
          </a:p>
          <a:p>
            <a:pPr eaLnBrk="1" hangingPunct="1"/>
            <a:r>
              <a:rPr lang="en-US" altLang="zh-CN" sz="2000" dirty="0">
                <a:latin typeface="+mn-lt"/>
                <a:ea typeface="微软雅黑 Light" panose="020B0502040204020203" pitchFamily="34" charset="-122"/>
                <a:cs typeface="Times New Roman" pitchFamily="18" charset="0"/>
              </a:rPr>
              <a:t>  value (</a:t>
            </a:r>
            <a:r>
              <a:rPr lang="en-US" altLang="zh-CN" sz="2000" dirty="0">
                <a:solidFill>
                  <a:srgbClr val="0066FF"/>
                </a:solidFill>
                <a:latin typeface="+mn-lt"/>
                <a:ea typeface="微软雅黑 Light" panose="020B0502040204020203" pitchFamily="34" charset="-122"/>
                <a:cs typeface="Times New Roman" pitchFamily="18" charset="0"/>
              </a:rPr>
              <a:t>103, 2, 97</a:t>
            </a:r>
            <a:r>
              <a:rPr lang="en-US" altLang="zh-CN" sz="2000" dirty="0">
                <a:latin typeface="+mn-lt"/>
                <a:ea typeface="微软雅黑 Light" panose="020B0502040204020203" pitchFamily="34" charset="-122"/>
                <a:cs typeface="Times New Roman" pitchFamily="18" charset="0"/>
              </a:rPr>
              <a:t>);    </a:t>
            </a:r>
          </a:p>
          <a:p>
            <a:pPr eaLnBrk="1" hangingPunct="1"/>
            <a:r>
              <a:rPr lang="en-US" altLang="zh-CN" sz="2000" dirty="0">
                <a:solidFill>
                  <a:srgbClr val="FF0000"/>
                </a:solidFill>
                <a:latin typeface="+mn-lt"/>
                <a:ea typeface="微软雅黑 Light" panose="020B0502040204020203" pitchFamily="34" charset="-122"/>
                <a:cs typeface="Times New Roman" pitchFamily="18" charset="0"/>
              </a:rPr>
              <a:t>                                    begin transaction</a:t>
            </a:r>
          </a:p>
          <a:p>
            <a:pPr eaLnBrk="1" hangingPunct="1"/>
            <a:r>
              <a:rPr lang="en-US" altLang="zh-CN" sz="2000" dirty="0">
                <a:latin typeface="+mn-lt"/>
                <a:ea typeface="微软雅黑 Light" panose="020B0502040204020203" pitchFamily="34" charset="-122"/>
                <a:cs typeface="Times New Roman" pitchFamily="18" charset="0"/>
              </a:rPr>
              <a:t>                                     insert into </a:t>
            </a:r>
            <a:r>
              <a:rPr lang="en-US" altLang="zh-CN" sz="2000" dirty="0" err="1">
                <a:latin typeface="+mn-lt"/>
                <a:ea typeface="微软雅黑 Light" panose="020B0502040204020203" pitchFamily="34" charset="-122"/>
                <a:cs typeface="Times New Roman" pitchFamily="18" charset="0"/>
              </a:rPr>
              <a:t>MaxGrade</a:t>
            </a:r>
            <a:r>
              <a:rPr lang="en-US" altLang="zh-CN" sz="2000" dirty="0">
                <a:latin typeface="+mn-lt"/>
                <a:ea typeface="微软雅黑 Light" panose="020B0502040204020203" pitchFamily="34" charset="-122"/>
                <a:cs typeface="Times New Roman" pitchFamily="18" charset="0"/>
              </a:rPr>
              <a:t>(c#, </a:t>
            </a:r>
            <a:r>
              <a:rPr lang="en-US" altLang="zh-CN" sz="2000" dirty="0" err="1">
                <a:latin typeface="+mn-lt"/>
                <a:ea typeface="微软雅黑 Light" panose="020B0502040204020203" pitchFamily="34" charset="-122"/>
                <a:cs typeface="Times New Roman" pitchFamily="18" charset="0"/>
              </a:rPr>
              <a:t>maxG</a:t>
            </a:r>
            <a:r>
              <a:rPr lang="en-US" altLang="zh-CN" sz="2000" dirty="0">
                <a:latin typeface="+mn-lt"/>
                <a:ea typeface="微软雅黑 Light" panose="020B0502040204020203" pitchFamily="34" charset="-122"/>
                <a:cs typeface="Times New Roman" pitchFamily="18" charset="0"/>
              </a:rPr>
              <a:t>)</a:t>
            </a:r>
          </a:p>
          <a:p>
            <a:pPr eaLnBrk="1" hangingPunct="1"/>
            <a:r>
              <a:rPr lang="en-US" altLang="zh-CN" sz="2000" dirty="0">
                <a:latin typeface="+mn-lt"/>
                <a:ea typeface="微软雅黑 Light" panose="020B0502040204020203" pitchFamily="34" charset="-122"/>
                <a:cs typeface="Times New Roman" pitchFamily="18" charset="0"/>
              </a:rPr>
              <a:t>                                       </a:t>
            </a:r>
            <a:r>
              <a:rPr lang="en-US" altLang="zh-CN" sz="2000" dirty="0">
                <a:solidFill>
                  <a:srgbClr val="C00000"/>
                </a:solidFill>
                <a:latin typeface="+mn-lt"/>
                <a:ea typeface="微软雅黑 Light" panose="020B0502040204020203" pitchFamily="34" charset="-122"/>
                <a:cs typeface="Times New Roman" pitchFamily="18" charset="0"/>
              </a:rPr>
              <a:t>select </a:t>
            </a:r>
            <a:r>
              <a:rPr lang="en-US" altLang="zh-CN" sz="2000" dirty="0" err="1">
                <a:solidFill>
                  <a:srgbClr val="C00000"/>
                </a:solidFill>
                <a:latin typeface="+mn-lt"/>
                <a:ea typeface="微软雅黑 Light" panose="020B0502040204020203" pitchFamily="34" charset="-122"/>
                <a:cs typeface="Times New Roman" pitchFamily="18" charset="0"/>
              </a:rPr>
              <a:t>c#,max</a:t>
            </a:r>
            <a:r>
              <a:rPr lang="en-US" altLang="zh-CN" sz="2000" dirty="0">
                <a:solidFill>
                  <a:srgbClr val="C00000"/>
                </a:solidFill>
                <a:latin typeface="+mn-lt"/>
                <a:ea typeface="微软雅黑 Light" panose="020B0502040204020203" pitchFamily="34" charset="-122"/>
                <a:cs typeface="Times New Roman" pitchFamily="18" charset="0"/>
              </a:rPr>
              <a:t>(grade)</a:t>
            </a:r>
          </a:p>
          <a:p>
            <a:pPr eaLnBrk="1" hangingPunct="1"/>
            <a:r>
              <a:rPr lang="en-US" altLang="zh-CN" sz="2000" dirty="0">
                <a:solidFill>
                  <a:srgbClr val="C00000"/>
                </a:solidFill>
                <a:latin typeface="+mn-lt"/>
                <a:ea typeface="微软雅黑 Light" panose="020B0502040204020203" pitchFamily="34" charset="-122"/>
                <a:cs typeface="Times New Roman" pitchFamily="18" charset="0"/>
              </a:rPr>
              <a:t>                                       from  SC</a:t>
            </a:r>
          </a:p>
          <a:p>
            <a:pPr eaLnBrk="1" hangingPunct="1"/>
            <a:r>
              <a:rPr lang="en-US" altLang="zh-CN" sz="2000" dirty="0">
                <a:solidFill>
                  <a:srgbClr val="C00000"/>
                </a:solidFill>
                <a:latin typeface="+mn-lt"/>
                <a:ea typeface="微软雅黑 Light" panose="020B0502040204020203" pitchFamily="34" charset="-122"/>
                <a:cs typeface="Times New Roman" pitchFamily="18" charset="0"/>
              </a:rPr>
              <a:t>                                       group by c#</a:t>
            </a:r>
          </a:p>
          <a:p>
            <a:pPr eaLnBrk="1" hangingPunct="1"/>
            <a:r>
              <a:rPr lang="en-US" altLang="zh-CN" sz="2000" dirty="0">
                <a:solidFill>
                  <a:srgbClr val="FF0000"/>
                </a:solidFill>
                <a:latin typeface="+mn-lt"/>
                <a:ea typeface="微软雅黑 Light" panose="020B0502040204020203" pitchFamily="34" charset="-122"/>
                <a:cs typeface="Times New Roman" pitchFamily="18" charset="0"/>
              </a:rPr>
              <a:t>                                    commit</a:t>
            </a:r>
            <a:endParaRPr lang="en-US" altLang="zh-CN" sz="2000" dirty="0">
              <a:latin typeface="+mn-lt"/>
              <a:ea typeface="微软雅黑 Light" panose="020B0502040204020203" pitchFamily="34" charset="-122"/>
              <a:cs typeface="Times New Roman" pitchFamily="18" charset="0"/>
            </a:endParaRPr>
          </a:p>
          <a:p>
            <a:pPr eaLnBrk="1" hangingPunct="1"/>
            <a:r>
              <a:rPr lang="en-US" altLang="zh-CN" sz="2000" dirty="0">
                <a:latin typeface="+mn-lt"/>
                <a:ea typeface="微软雅黑 Light" panose="020B0502040204020203" pitchFamily="34" charset="-122"/>
                <a:cs typeface="Times New Roman" pitchFamily="18" charset="0"/>
              </a:rPr>
              <a:t>  update SC</a:t>
            </a:r>
          </a:p>
          <a:p>
            <a:pPr eaLnBrk="1" hangingPunct="1"/>
            <a:r>
              <a:rPr lang="en-US" altLang="zh-CN" sz="2000" dirty="0">
                <a:latin typeface="+mn-lt"/>
                <a:ea typeface="微软雅黑 Light" panose="020B0502040204020203" pitchFamily="34" charset="-122"/>
                <a:cs typeface="Times New Roman" pitchFamily="18" charset="0"/>
              </a:rPr>
              <a:t>  set  grade=grade+5;      </a:t>
            </a:r>
          </a:p>
          <a:p>
            <a:pPr eaLnBrk="1" hangingPunct="1"/>
            <a:r>
              <a:rPr lang="en-US" altLang="zh-CN" sz="2000" dirty="0">
                <a:solidFill>
                  <a:srgbClr val="FF0000"/>
                </a:solidFill>
                <a:latin typeface="+mn-lt"/>
                <a:ea typeface="微软雅黑 Light" panose="020B0502040204020203" pitchFamily="34" charset="-122"/>
                <a:cs typeface="Times New Roman" pitchFamily="18" charset="0"/>
              </a:rPr>
              <a:t> commit</a:t>
            </a:r>
            <a:r>
              <a:rPr lang="en-US" altLang="zh-CN" sz="2000" dirty="0">
                <a:latin typeface="+mn-lt"/>
                <a:ea typeface="微软雅黑 Light" panose="020B0502040204020203" pitchFamily="34" charset="-122"/>
                <a:cs typeface="Times New Roman" pitchFamily="18" charset="0"/>
              </a:rPr>
              <a:t>                            </a:t>
            </a:r>
            <a:endParaRPr lang="zh-CN" altLang="en-US" sz="2000" dirty="0">
              <a:latin typeface="+mn-lt"/>
              <a:ea typeface="微软雅黑 Light" panose="020B0502040204020203" pitchFamily="34" charset="-122"/>
              <a:cs typeface="Times New Roman" pitchFamily="18" charset="0"/>
            </a:endParaRPr>
          </a:p>
        </p:txBody>
      </p:sp>
      <p:graphicFrame>
        <p:nvGraphicFramePr>
          <p:cNvPr id="6" name="Group 49">
            <a:extLst>
              <a:ext uri="{FF2B5EF4-FFF2-40B4-BE49-F238E27FC236}">
                <a16:creationId xmlns:a16="http://schemas.microsoft.com/office/drawing/2014/main" id="{B4C50172-0EFA-45BF-A0B7-29C4C61DEB0D}"/>
              </a:ext>
            </a:extLst>
          </p:cNvPr>
          <p:cNvGraphicFramePr>
            <a:graphicFrameLocks noGrp="1"/>
          </p:cNvGraphicFramePr>
          <p:nvPr>
            <p:extLst>
              <p:ext uri="{D42A27DB-BD31-4B8C-83A1-F6EECF244321}">
                <p14:modId xmlns:p14="http://schemas.microsoft.com/office/powerpoint/2010/main" val="2410417859"/>
              </p:ext>
            </p:extLst>
          </p:nvPr>
        </p:nvGraphicFramePr>
        <p:xfrm>
          <a:off x="682624" y="223838"/>
          <a:ext cx="2006601" cy="1189038"/>
        </p:xfrm>
        <a:graphic>
          <a:graphicData uri="http://schemas.openxmlformats.org/drawingml/2006/table">
            <a:tbl>
              <a:tblPr/>
              <a:tblGrid>
                <a:gridCol w="578911">
                  <a:extLst>
                    <a:ext uri="{9D8B030D-6E8A-4147-A177-3AD203B41FA5}">
                      <a16:colId xmlns:a16="http://schemas.microsoft.com/office/drawing/2014/main" val="20000"/>
                    </a:ext>
                  </a:extLst>
                </a:gridCol>
                <a:gridCol w="548442">
                  <a:extLst>
                    <a:ext uri="{9D8B030D-6E8A-4147-A177-3AD203B41FA5}">
                      <a16:colId xmlns:a16="http://schemas.microsoft.com/office/drawing/2014/main" val="20001"/>
                    </a:ext>
                  </a:extLst>
                </a:gridCol>
                <a:gridCol w="879248">
                  <a:extLst>
                    <a:ext uri="{9D8B030D-6E8A-4147-A177-3AD203B41FA5}">
                      <a16:colId xmlns:a16="http://schemas.microsoft.com/office/drawing/2014/main" val="20002"/>
                    </a:ext>
                  </a:extLst>
                </a:gridCol>
              </a:tblGrid>
              <a:tr h="39632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07" marR="91407"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07" marR="91407"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407" marR="91407"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a:t>
                      </a:r>
                      <a:r>
                        <a:rPr kumimoji="1" lang="en-US" altLang="zh-CN" sz="2000" b="0" i="0" u="none" strike="noStrike" cap="none" normalizeH="0" baseline="0" dirty="0">
                          <a:ln>
                            <a:noFill/>
                          </a:ln>
                          <a:solidFill>
                            <a:schemeClr val="tx1"/>
                          </a:solidFill>
                          <a:effectLst/>
                          <a:latin typeface="+mn-lt"/>
                          <a:ea typeface="宋体" pitchFamily="2" charset="-122"/>
                        </a:rPr>
                        <a:t>1</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07" marR="91407"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07" marR="91407"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90</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407" marR="91407"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r>
                        <a:rPr kumimoji="1" lang="zh-CN" altLang="en-US" sz="2000" b="0" i="0" u="none" strike="noStrike" cap="none" normalizeH="0" baseline="0" dirty="0">
                          <a:ln>
                            <a:noFill/>
                          </a:ln>
                          <a:solidFill>
                            <a:schemeClr val="tx1"/>
                          </a:solidFill>
                          <a:effectLst/>
                          <a:latin typeface="+mn-lt"/>
                          <a:ea typeface="宋体" pitchFamily="2" charset="-122"/>
                        </a:rPr>
                        <a:t>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07" marR="91407"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L="91407" marR="91407"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a:t>
                      </a:r>
                      <a:r>
                        <a:rPr kumimoji="1" lang="zh-CN" altLang="en-US" sz="2000" b="0" i="0" u="none" strike="noStrike" cap="none" normalizeH="0" baseline="0" dirty="0">
                          <a:ln>
                            <a:noFill/>
                          </a:ln>
                          <a:solidFill>
                            <a:srgbClr val="000000"/>
                          </a:solidFill>
                          <a:effectLst/>
                          <a:latin typeface="+mn-lt"/>
                          <a:ea typeface="宋体" pitchFamily="2" charset="-122"/>
                        </a:rPr>
                        <a:t>5</a:t>
                      </a:r>
                    </a:p>
                  </a:txBody>
                  <a:tcPr marL="91407" marR="91407"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7" name="Group 49">
            <a:extLst>
              <a:ext uri="{FF2B5EF4-FFF2-40B4-BE49-F238E27FC236}">
                <a16:creationId xmlns:a16="http://schemas.microsoft.com/office/drawing/2014/main" id="{8CCB52E4-1A7D-4CF1-B6CA-DEAA99CFA962}"/>
              </a:ext>
            </a:extLst>
          </p:cNvPr>
          <p:cNvGraphicFramePr>
            <a:graphicFrameLocks noGrp="1"/>
          </p:cNvGraphicFramePr>
          <p:nvPr>
            <p:extLst>
              <p:ext uri="{D42A27DB-BD31-4B8C-83A1-F6EECF244321}">
                <p14:modId xmlns:p14="http://schemas.microsoft.com/office/powerpoint/2010/main" val="1529527309"/>
              </p:ext>
            </p:extLst>
          </p:nvPr>
        </p:nvGraphicFramePr>
        <p:xfrm>
          <a:off x="2994024" y="201613"/>
          <a:ext cx="1951038" cy="1585913"/>
        </p:xfrm>
        <a:graphic>
          <a:graphicData uri="http://schemas.openxmlformats.org/drawingml/2006/table">
            <a:tbl>
              <a:tblPr/>
              <a:tblGrid>
                <a:gridCol w="579214">
                  <a:extLst>
                    <a:ext uri="{9D8B030D-6E8A-4147-A177-3AD203B41FA5}">
                      <a16:colId xmlns:a16="http://schemas.microsoft.com/office/drawing/2014/main" val="20000"/>
                    </a:ext>
                  </a:extLst>
                </a:gridCol>
                <a:gridCol w="526954">
                  <a:extLst>
                    <a:ext uri="{9D8B030D-6E8A-4147-A177-3AD203B41FA5}">
                      <a16:colId xmlns:a16="http://schemas.microsoft.com/office/drawing/2014/main" val="20001"/>
                    </a:ext>
                  </a:extLst>
                </a:gridCol>
                <a:gridCol w="844870">
                  <a:extLst>
                    <a:ext uri="{9D8B030D-6E8A-4147-A177-3AD203B41FA5}">
                      <a16:colId xmlns:a16="http://schemas.microsoft.com/office/drawing/2014/main" val="20002"/>
                    </a:ext>
                  </a:extLst>
                </a:gridCol>
              </a:tblGrid>
              <a:tr h="396455">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55" marR="91455" marT="45749" marB="4574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55" marR="91455" marT="45749" marB="457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455" marR="91455" marT="45749" marB="4574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48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101</a:t>
                      </a:r>
                    </a:p>
                  </a:txBody>
                  <a:tcPr marL="91455" marR="91455" marT="45749" marB="4574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a:t>
                      </a:r>
                    </a:p>
                  </a:txBody>
                  <a:tcPr marL="91455" marR="91455" marT="45749" marB="457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90</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455" marR="91455" marT="45749" marB="4574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48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49" marB="4574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49" marB="457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95</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455" marR="91455" marT="45749" marB="4574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48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103</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49" marB="4574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2</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49" marB="457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97</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49" marB="4574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8" name="Group 49">
            <a:extLst>
              <a:ext uri="{FF2B5EF4-FFF2-40B4-BE49-F238E27FC236}">
                <a16:creationId xmlns:a16="http://schemas.microsoft.com/office/drawing/2014/main" id="{EC14A89D-405C-4094-807D-4FA2E9BB8483}"/>
              </a:ext>
            </a:extLst>
          </p:cNvPr>
          <p:cNvGraphicFramePr>
            <a:graphicFrameLocks noGrp="1"/>
          </p:cNvGraphicFramePr>
          <p:nvPr>
            <p:extLst>
              <p:ext uri="{D42A27DB-BD31-4B8C-83A1-F6EECF244321}">
                <p14:modId xmlns:p14="http://schemas.microsoft.com/office/powerpoint/2010/main" val="2873490253"/>
              </p:ext>
            </p:extLst>
          </p:nvPr>
        </p:nvGraphicFramePr>
        <p:xfrm>
          <a:off x="5375274" y="188913"/>
          <a:ext cx="1951038" cy="1646237"/>
        </p:xfrm>
        <a:graphic>
          <a:graphicData uri="http://schemas.openxmlformats.org/drawingml/2006/table">
            <a:tbl>
              <a:tblPr/>
              <a:tblGrid>
                <a:gridCol w="579214">
                  <a:extLst>
                    <a:ext uri="{9D8B030D-6E8A-4147-A177-3AD203B41FA5}">
                      <a16:colId xmlns:a16="http://schemas.microsoft.com/office/drawing/2014/main" val="20000"/>
                    </a:ext>
                  </a:extLst>
                </a:gridCol>
                <a:gridCol w="526954">
                  <a:extLst>
                    <a:ext uri="{9D8B030D-6E8A-4147-A177-3AD203B41FA5}">
                      <a16:colId xmlns:a16="http://schemas.microsoft.com/office/drawing/2014/main" val="20001"/>
                    </a:ext>
                  </a:extLst>
                </a:gridCol>
                <a:gridCol w="844870">
                  <a:extLst>
                    <a:ext uri="{9D8B030D-6E8A-4147-A177-3AD203B41FA5}">
                      <a16:colId xmlns:a16="http://schemas.microsoft.com/office/drawing/2014/main" val="20002"/>
                    </a:ext>
                  </a:extLst>
                </a:gridCol>
              </a:tblGrid>
              <a:tr h="39630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101</a:t>
                      </a: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a:t>
                      </a: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FF0000"/>
                          </a:solidFill>
                          <a:effectLst/>
                          <a:latin typeface="+mn-lt"/>
                          <a:ea typeface="宋体" pitchFamily="2" charset="-122"/>
                        </a:rPr>
                        <a:t>95</a:t>
                      </a:r>
                      <a:endParaRPr kumimoji="1" lang="zh-CN" altLang="en-US" sz="2000" b="0" i="0" u="none" strike="noStrike" cap="none" normalizeH="0" baseline="0" dirty="0">
                        <a:ln>
                          <a:noFill/>
                        </a:ln>
                        <a:solidFill>
                          <a:srgbClr val="FF0000"/>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3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r>
                        <a:rPr kumimoji="1" lang="zh-CN" altLang="en-US" sz="2000" b="0" i="0" u="none" strike="noStrike" cap="none" normalizeH="0" baseline="0" dirty="0">
                          <a:ln>
                            <a:noFill/>
                          </a:ln>
                          <a:solidFill>
                            <a:schemeClr val="tx1"/>
                          </a:solidFill>
                          <a:effectLst/>
                          <a:latin typeface="+mn-lt"/>
                          <a:ea typeface="宋体" pitchFamily="2" charset="-122"/>
                        </a:rPr>
                        <a:t>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FF0000"/>
                          </a:solidFill>
                          <a:effectLst/>
                          <a:latin typeface="+mn-lt"/>
                          <a:ea typeface="宋体" pitchFamily="2" charset="-122"/>
                        </a:rPr>
                        <a:t>100</a:t>
                      </a:r>
                      <a:endParaRPr kumimoji="1" lang="zh-CN" altLang="en-US" sz="2000" b="0" i="0" u="none" strike="noStrike" cap="none" normalizeH="0" baseline="0" dirty="0">
                        <a:ln>
                          <a:noFill/>
                        </a:ln>
                        <a:solidFill>
                          <a:srgbClr val="FF0000"/>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3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103</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2</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dirty="0">
                          <a:ln>
                            <a:noFill/>
                          </a:ln>
                          <a:solidFill>
                            <a:srgbClr val="FF0000"/>
                          </a:solidFill>
                          <a:effectLst/>
                          <a:latin typeface="+mn-lt"/>
                          <a:ea typeface="宋体" pitchFamily="2" charset="-122"/>
                        </a:rPr>
                        <a:t>97+5?</a:t>
                      </a:r>
                      <a:endParaRPr kumimoji="1" lang="zh-CN" altLang="en-US" sz="2000" b="1" i="0" u="none" strike="noStrike" cap="none" normalizeH="0" baseline="0" dirty="0">
                        <a:ln>
                          <a:noFill/>
                        </a:ln>
                        <a:solidFill>
                          <a:srgbClr val="FF0000"/>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9" name="Group 49">
            <a:extLst>
              <a:ext uri="{FF2B5EF4-FFF2-40B4-BE49-F238E27FC236}">
                <a16:creationId xmlns:a16="http://schemas.microsoft.com/office/drawing/2014/main" id="{C93D274F-F312-4573-8370-08120B8A608A}"/>
              </a:ext>
            </a:extLst>
          </p:cNvPr>
          <p:cNvGraphicFramePr>
            <a:graphicFrameLocks noGrp="1"/>
          </p:cNvGraphicFramePr>
          <p:nvPr>
            <p:extLst>
              <p:ext uri="{D42A27DB-BD31-4B8C-83A1-F6EECF244321}">
                <p14:modId xmlns:p14="http://schemas.microsoft.com/office/powerpoint/2010/main" val="2739412248"/>
              </p:ext>
            </p:extLst>
          </p:nvPr>
        </p:nvGraphicFramePr>
        <p:xfrm>
          <a:off x="7704137" y="211138"/>
          <a:ext cx="1951037" cy="1188438"/>
        </p:xfrm>
        <a:graphic>
          <a:graphicData uri="http://schemas.openxmlformats.org/drawingml/2006/table">
            <a:tbl>
              <a:tblPr/>
              <a:tblGrid>
                <a:gridCol w="579214">
                  <a:extLst>
                    <a:ext uri="{9D8B030D-6E8A-4147-A177-3AD203B41FA5}">
                      <a16:colId xmlns:a16="http://schemas.microsoft.com/office/drawing/2014/main" val="20000"/>
                    </a:ext>
                  </a:extLst>
                </a:gridCol>
                <a:gridCol w="526954">
                  <a:extLst>
                    <a:ext uri="{9D8B030D-6E8A-4147-A177-3AD203B41FA5}">
                      <a16:colId xmlns:a16="http://schemas.microsoft.com/office/drawing/2014/main" val="20001"/>
                    </a:ext>
                  </a:extLst>
                </a:gridCol>
                <a:gridCol w="844869">
                  <a:extLst>
                    <a:ext uri="{9D8B030D-6E8A-4147-A177-3AD203B41FA5}">
                      <a16:colId xmlns:a16="http://schemas.microsoft.com/office/drawing/2014/main" val="20002"/>
                    </a:ext>
                  </a:extLst>
                </a:gridCol>
              </a:tblGrid>
              <a:tr h="39579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55" marR="91455" marT="45673" marB="4567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55" marR="91455" marT="45673" marB="4567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455" marR="91455" marT="45673" marB="4567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582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101</a:t>
                      </a:r>
                    </a:p>
                  </a:txBody>
                  <a:tcPr marL="91455" marR="91455" marT="45673" marB="4567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a:t>
                      </a:r>
                    </a:p>
                  </a:txBody>
                  <a:tcPr marL="91455" marR="91455" marT="45673" marB="4567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90</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673" marB="4567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582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673" marB="4567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673" marB="4567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95</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673" marB="4567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 name="Group 49">
            <a:extLst>
              <a:ext uri="{FF2B5EF4-FFF2-40B4-BE49-F238E27FC236}">
                <a16:creationId xmlns:a16="http://schemas.microsoft.com/office/drawing/2014/main" id="{95E11BE4-4145-498E-A3B4-886AD202BE0D}"/>
              </a:ext>
            </a:extLst>
          </p:cNvPr>
          <p:cNvGraphicFramePr>
            <a:graphicFrameLocks noGrp="1"/>
          </p:cNvGraphicFramePr>
          <p:nvPr>
            <p:extLst>
              <p:ext uri="{D42A27DB-BD31-4B8C-83A1-F6EECF244321}">
                <p14:modId xmlns:p14="http://schemas.microsoft.com/office/powerpoint/2010/main" val="2689004752"/>
              </p:ext>
            </p:extLst>
          </p:nvPr>
        </p:nvGraphicFramePr>
        <p:xfrm>
          <a:off x="8224043" y="5444311"/>
          <a:ext cx="1428750" cy="1216024"/>
        </p:xfrm>
        <a:graphic>
          <a:graphicData uri="http://schemas.openxmlformats.org/drawingml/2006/table">
            <a:tbl>
              <a:tblPr/>
              <a:tblGrid>
                <a:gridCol w="548849">
                  <a:extLst>
                    <a:ext uri="{9D8B030D-6E8A-4147-A177-3AD203B41FA5}">
                      <a16:colId xmlns:a16="http://schemas.microsoft.com/office/drawing/2014/main" val="20000"/>
                    </a:ext>
                  </a:extLst>
                </a:gridCol>
                <a:gridCol w="879901">
                  <a:extLst>
                    <a:ext uri="{9D8B030D-6E8A-4147-A177-3AD203B41FA5}">
                      <a16:colId xmlns:a16="http://schemas.microsoft.com/office/drawing/2014/main" val="20001"/>
                    </a:ext>
                  </a:extLst>
                </a:gridCol>
              </a:tblGrid>
              <a:tr h="423212">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75" marR="91475"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err="1">
                          <a:ln>
                            <a:noFill/>
                          </a:ln>
                          <a:solidFill>
                            <a:schemeClr val="tx1"/>
                          </a:solidFill>
                          <a:effectLst/>
                          <a:latin typeface="+mn-lt"/>
                          <a:ea typeface="宋体" pitchFamily="2" charset="-122"/>
                        </a:rPr>
                        <a:t>maxG</a:t>
                      </a:r>
                      <a:endParaRPr kumimoji="1" lang="en-US" altLang="zh-CN" sz="2000" b="0" i="1" u="none" strike="noStrike" cap="none" normalizeH="0" baseline="0" dirty="0">
                        <a:ln>
                          <a:noFill/>
                        </a:ln>
                        <a:solidFill>
                          <a:schemeClr val="tx1"/>
                        </a:solidFill>
                        <a:effectLst/>
                        <a:latin typeface="+mn-lt"/>
                        <a:ea typeface="宋体" pitchFamily="2" charset="-122"/>
                      </a:endParaRPr>
                    </a:p>
                  </a:txBody>
                  <a:tcPr marL="91475" marR="91475"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39640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75" marR="91475"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kern="1200" cap="none" normalizeH="0" baseline="0" dirty="0">
                          <a:ln>
                            <a:noFill/>
                          </a:ln>
                          <a:solidFill>
                            <a:schemeClr val="tx1"/>
                          </a:solidFill>
                          <a:effectLst/>
                          <a:latin typeface="+mn-lt"/>
                          <a:ea typeface="宋体" pitchFamily="2" charset="-122"/>
                          <a:cs typeface="+mn-cs"/>
                        </a:rPr>
                        <a:t>90</a:t>
                      </a:r>
                      <a:endParaRPr kumimoji="1" lang="zh-CN" altLang="en-US" sz="2000" b="0" i="0" u="none" strike="noStrike" kern="1200" cap="none" normalizeH="0" baseline="0" dirty="0">
                        <a:ln>
                          <a:noFill/>
                        </a:ln>
                        <a:solidFill>
                          <a:schemeClr val="tx1"/>
                        </a:solidFill>
                        <a:effectLst/>
                        <a:latin typeface="+mn-lt"/>
                        <a:ea typeface="宋体" pitchFamily="2" charset="-122"/>
                        <a:cs typeface="+mn-cs"/>
                      </a:endParaRPr>
                    </a:p>
                  </a:txBody>
                  <a:tcPr marL="91475" marR="91475"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39640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L="91475" marR="91475"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kern="1200" cap="none" normalizeH="0" baseline="0" dirty="0">
                          <a:ln>
                            <a:noFill/>
                          </a:ln>
                          <a:solidFill>
                            <a:srgbClr val="FF0000"/>
                          </a:solidFill>
                          <a:effectLst/>
                          <a:latin typeface="+mn-lt"/>
                          <a:ea typeface="宋体" pitchFamily="2" charset="-122"/>
                          <a:cs typeface="+mn-cs"/>
                        </a:rPr>
                        <a:t>96</a:t>
                      </a:r>
                      <a:endParaRPr kumimoji="1" lang="zh-CN" altLang="en-US" sz="2000" b="0" i="0" u="none" strike="noStrike" kern="1200" cap="none" normalizeH="0" baseline="0" dirty="0">
                        <a:ln>
                          <a:noFill/>
                        </a:ln>
                        <a:solidFill>
                          <a:srgbClr val="FF0000"/>
                        </a:solidFill>
                        <a:effectLst/>
                        <a:latin typeface="+mn-lt"/>
                        <a:ea typeface="宋体" pitchFamily="2" charset="-122"/>
                        <a:cs typeface="+mn-cs"/>
                      </a:endParaRPr>
                    </a:p>
                  </a:txBody>
                  <a:tcPr marL="91475" marR="91475"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bl>
          </a:graphicData>
        </a:graphic>
      </p:graphicFrame>
      <p:graphicFrame>
        <p:nvGraphicFramePr>
          <p:cNvPr id="11" name="Group 49">
            <a:extLst>
              <a:ext uri="{FF2B5EF4-FFF2-40B4-BE49-F238E27FC236}">
                <a16:creationId xmlns:a16="http://schemas.microsoft.com/office/drawing/2014/main" id="{8217E81A-E4D8-4391-B9AB-F86B6D704420}"/>
              </a:ext>
            </a:extLst>
          </p:cNvPr>
          <p:cNvGraphicFramePr>
            <a:graphicFrameLocks noGrp="1"/>
          </p:cNvGraphicFramePr>
          <p:nvPr>
            <p:extLst>
              <p:ext uri="{D42A27DB-BD31-4B8C-83A1-F6EECF244321}">
                <p14:modId xmlns:p14="http://schemas.microsoft.com/office/powerpoint/2010/main" val="4261714014"/>
              </p:ext>
            </p:extLst>
          </p:nvPr>
        </p:nvGraphicFramePr>
        <p:xfrm>
          <a:off x="6412706" y="5498286"/>
          <a:ext cx="1428750" cy="792416"/>
        </p:xfrm>
        <a:graphic>
          <a:graphicData uri="http://schemas.openxmlformats.org/drawingml/2006/table">
            <a:tbl>
              <a:tblPr/>
              <a:tblGrid>
                <a:gridCol w="548849">
                  <a:extLst>
                    <a:ext uri="{9D8B030D-6E8A-4147-A177-3AD203B41FA5}">
                      <a16:colId xmlns:a16="http://schemas.microsoft.com/office/drawing/2014/main" val="20000"/>
                    </a:ext>
                  </a:extLst>
                </a:gridCol>
                <a:gridCol w="879901">
                  <a:extLst>
                    <a:ext uri="{9D8B030D-6E8A-4147-A177-3AD203B41FA5}">
                      <a16:colId xmlns:a16="http://schemas.microsoft.com/office/drawing/2014/main" val="20001"/>
                    </a:ext>
                  </a:extLst>
                </a:gridCol>
              </a:tblGrid>
              <a:tr h="39606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75" marR="91475" marT="45704" marB="4570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err="1">
                          <a:ln>
                            <a:noFill/>
                          </a:ln>
                          <a:solidFill>
                            <a:schemeClr val="tx1"/>
                          </a:solidFill>
                          <a:effectLst/>
                          <a:latin typeface="+mn-lt"/>
                          <a:ea typeface="宋体" pitchFamily="2" charset="-122"/>
                        </a:rPr>
                        <a:t>maxG</a:t>
                      </a:r>
                      <a:endParaRPr kumimoji="1" lang="en-US" altLang="zh-CN" sz="2000" b="0" i="1" u="none" strike="noStrike" cap="none" normalizeH="0" baseline="0" dirty="0">
                        <a:ln>
                          <a:noFill/>
                        </a:ln>
                        <a:solidFill>
                          <a:schemeClr val="tx1"/>
                        </a:solidFill>
                        <a:effectLst/>
                        <a:latin typeface="+mn-lt"/>
                        <a:ea typeface="宋体" pitchFamily="2" charset="-122"/>
                      </a:endParaRPr>
                    </a:p>
                  </a:txBody>
                  <a:tcPr marL="91475" marR="91475" marT="45704" marB="4570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39609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75" marR="91475" marT="45704" marB="4570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kern="1200" cap="none" normalizeH="0" baseline="0" dirty="0">
                        <a:ln>
                          <a:noFill/>
                        </a:ln>
                        <a:solidFill>
                          <a:srgbClr val="0066FF"/>
                        </a:solidFill>
                        <a:effectLst/>
                        <a:latin typeface="Times New Roman" pitchFamily="18" charset="0"/>
                        <a:ea typeface="宋体" pitchFamily="2" charset="-122"/>
                        <a:cs typeface="+mn-cs"/>
                      </a:endParaRPr>
                    </a:p>
                  </a:txBody>
                  <a:tcPr marL="91475" marR="91475" marT="45704" marB="4570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bl>
          </a:graphicData>
        </a:graphic>
      </p:graphicFrame>
      <p:sp>
        <p:nvSpPr>
          <p:cNvPr id="12" name="右箭头 13">
            <a:extLst>
              <a:ext uri="{FF2B5EF4-FFF2-40B4-BE49-F238E27FC236}">
                <a16:creationId xmlns:a16="http://schemas.microsoft.com/office/drawing/2014/main" id="{C92C5593-6841-44A8-9133-FBBC94D856B4}"/>
              </a:ext>
            </a:extLst>
          </p:cNvPr>
          <p:cNvSpPr>
            <a:spLocks noChangeArrowheads="1"/>
          </p:cNvSpPr>
          <p:nvPr/>
        </p:nvSpPr>
        <p:spPr bwMode="auto">
          <a:xfrm>
            <a:off x="2716212" y="928688"/>
            <a:ext cx="269875" cy="192087"/>
          </a:xfrm>
          <a:prstGeom prst="rightArrow">
            <a:avLst>
              <a:gd name="adj1" fmla="val 50000"/>
              <a:gd name="adj2" fmla="val 49850"/>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endParaRPr>
          </a:p>
        </p:txBody>
      </p:sp>
      <p:sp>
        <p:nvSpPr>
          <p:cNvPr id="13" name="右箭头 14">
            <a:extLst>
              <a:ext uri="{FF2B5EF4-FFF2-40B4-BE49-F238E27FC236}">
                <a16:creationId xmlns:a16="http://schemas.microsoft.com/office/drawing/2014/main" id="{F88C25CF-9897-4E2F-B287-86EDE530EBAE}"/>
              </a:ext>
            </a:extLst>
          </p:cNvPr>
          <p:cNvSpPr>
            <a:spLocks noChangeArrowheads="1"/>
          </p:cNvSpPr>
          <p:nvPr/>
        </p:nvSpPr>
        <p:spPr bwMode="auto">
          <a:xfrm>
            <a:off x="4932362" y="906463"/>
            <a:ext cx="404812" cy="214312"/>
          </a:xfrm>
          <a:prstGeom prst="rightArrow">
            <a:avLst>
              <a:gd name="adj1" fmla="val 50000"/>
              <a:gd name="adj2" fmla="val 49758"/>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endParaRPr>
          </a:p>
        </p:txBody>
      </p:sp>
      <p:sp>
        <p:nvSpPr>
          <p:cNvPr id="14" name="右箭头 15">
            <a:extLst>
              <a:ext uri="{FF2B5EF4-FFF2-40B4-BE49-F238E27FC236}">
                <a16:creationId xmlns:a16="http://schemas.microsoft.com/office/drawing/2014/main" id="{4B5A6830-F19B-419D-8E33-5470FB4089CE}"/>
              </a:ext>
            </a:extLst>
          </p:cNvPr>
          <p:cNvSpPr>
            <a:spLocks noChangeArrowheads="1"/>
          </p:cNvSpPr>
          <p:nvPr/>
        </p:nvSpPr>
        <p:spPr bwMode="auto">
          <a:xfrm>
            <a:off x="7335837" y="893763"/>
            <a:ext cx="360362" cy="192087"/>
          </a:xfrm>
          <a:prstGeom prst="rightArrow">
            <a:avLst>
              <a:gd name="adj1" fmla="val 50000"/>
              <a:gd name="adj2" fmla="val 49724"/>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endParaRPr>
          </a:p>
        </p:txBody>
      </p:sp>
      <p:sp>
        <p:nvSpPr>
          <p:cNvPr id="15" name="TextBox 16">
            <a:extLst>
              <a:ext uri="{FF2B5EF4-FFF2-40B4-BE49-F238E27FC236}">
                <a16:creationId xmlns:a16="http://schemas.microsoft.com/office/drawing/2014/main" id="{13AD57B2-8F79-4A59-854D-EF5EAC74C91D}"/>
              </a:ext>
            </a:extLst>
          </p:cNvPr>
          <p:cNvSpPr txBox="1">
            <a:spLocks noChangeArrowheads="1"/>
          </p:cNvSpPr>
          <p:nvPr/>
        </p:nvSpPr>
        <p:spPr bwMode="auto">
          <a:xfrm>
            <a:off x="1225549" y="1476375"/>
            <a:ext cx="647700" cy="36988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a:latin typeface="+mn-lt"/>
                <a:ea typeface="微软雅黑 Light" panose="020B0502040204020203" pitchFamily="34" charset="-122"/>
              </a:rPr>
              <a:t>初始</a:t>
            </a:r>
          </a:p>
        </p:txBody>
      </p:sp>
      <p:sp>
        <p:nvSpPr>
          <p:cNvPr id="16" name="TextBox 17">
            <a:extLst>
              <a:ext uri="{FF2B5EF4-FFF2-40B4-BE49-F238E27FC236}">
                <a16:creationId xmlns:a16="http://schemas.microsoft.com/office/drawing/2014/main" id="{EF2950A8-DBAC-486E-9426-431EEB267AA6}"/>
              </a:ext>
            </a:extLst>
          </p:cNvPr>
          <p:cNvSpPr txBox="1">
            <a:spLocks noChangeArrowheads="1"/>
          </p:cNvSpPr>
          <p:nvPr/>
        </p:nvSpPr>
        <p:spPr bwMode="auto">
          <a:xfrm>
            <a:off x="6615906" y="6290449"/>
            <a:ext cx="1108075" cy="3698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a:latin typeface="+mn-lt"/>
                <a:ea typeface="微软雅黑 Light" panose="020B0502040204020203" pitchFamily="34" charset="-122"/>
                <a:cs typeface="Times New Roman" pitchFamily="18" charset="0"/>
              </a:rPr>
              <a:t>初始为空</a:t>
            </a:r>
          </a:p>
        </p:txBody>
      </p:sp>
      <p:sp>
        <p:nvSpPr>
          <p:cNvPr id="17" name="右箭头 18">
            <a:extLst>
              <a:ext uri="{FF2B5EF4-FFF2-40B4-BE49-F238E27FC236}">
                <a16:creationId xmlns:a16="http://schemas.microsoft.com/office/drawing/2014/main" id="{0B9D1242-4F8E-4FCD-AC85-D1560B39C13E}"/>
              </a:ext>
            </a:extLst>
          </p:cNvPr>
          <p:cNvSpPr>
            <a:spLocks noChangeArrowheads="1"/>
          </p:cNvSpPr>
          <p:nvPr/>
        </p:nvSpPr>
        <p:spPr bwMode="auto">
          <a:xfrm>
            <a:off x="7841456" y="5715774"/>
            <a:ext cx="404812" cy="212725"/>
          </a:xfrm>
          <a:prstGeom prst="rightArrow">
            <a:avLst>
              <a:gd name="adj1" fmla="val 50000"/>
              <a:gd name="adj2" fmla="val 50129"/>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cs typeface="Times New Roman" pitchFamily="18" charset="0"/>
            </a:endParaRPr>
          </a:p>
        </p:txBody>
      </p:sp>
      <p:sp>
        <p:nvSpPr>
          <p:cNvPr id="18" name="TextBox 20">
            <a:extLst>
              <a:ext uri="{FF2B5EF4-FFF2-40B4-BE49-F238E27FC236}">
                <a16:creationId xmlns:a16="http://schemas.microsoft.com/office/drawing/2014/main" id="{90DD47A3-2003-4F5A-84BA-6E32976B5CD1}"/>
              </a:ext>
            </a:extLst>
          </p:cNvPr>
          <p:cNvSpPr txBox="1">
            <a:spLocks noChangeArrowheads="1"/>
          </p:cNvSpPr>
          <p:nvPr/>
        </p:nvSpPr>
        <p:spPr bwMode="auto">
          <a:xfrm>
            <a:off x="8373268" y="4836299"/>
            <a:ext cx="1209675" cy="5857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600" dirty="0">
                <a:latin typeface="+mn-lt"/>
                <a:ea typeface="微软雅黑 Light" panose="020B0502040204020203" pitchFamily="34" charset="-122"/>
                <a:cs typeface="Times New Roman" pitchFamily="18" charset="0"/>
              </a:rPr>
              <a:t>Ti</a:t>
            </a:r>
            <a:r>
              <a:rPr lang="zh-CN" altLang="en-US" sz="1600" dirty="0">
                <a:latin typeface="+mn-lt"/>
                <a:ea typeface="微软雅黑 Light" panose="020B0502040204020203" pitchFamily="34" charset="-122"/>
                <a:cs typeface="Times New Roman" pitchFamily="18" charset="0"/>
              </a:rPr>
              <a:t>结束后，</a:t>
            </a:r>
            <a:endParaRPr lang="en-US" altLang="zh-CN" sz="1600" dirty="0">
              <a:latin typeface="+mn-lt"/>
              <a:ea typeface="微软雅黑 Light" panose="020B0502040204020203" pitchFamily="34" charset="-122"/>
              <a:cs typeface="Times New Roman" pitchFamily="18" charset="0"/>
            </a:endParaRPr>
          </a:p>
          <a:p>
            <a:pPr eaLnBrk="1" hangingPunct="1"/>
            <a:r>
              <a:rPr lang="zh-CN" altLang="en-US" sz="1600" dirty="0">
                <a:latin typeface="+mn-lt"/>
                <a:ea typeface="微软雅黑 Light" panose="020B0502040204020203" pitchFamily="34" charset="-122"/>
                <a:cs typeface="Times New Roman" pitchFamily="18" charset="0"/>
              </a:rPr>
              <a:t>结果错误</a:t>
            </a:r>
          </a:p>
        </p:txBody>
      </p:sp>
      <p:sp>
        <p:nvSpPr>
          <p:cNvPr id="19" name="TextBox 21">
            <a:extLst>
              <a:ext uri="{FF2B5EF4-FFF2-40B4-BE49-F238E27FC236}">
                <a16:creationId xmlns:a16="http://schemas.microsoft.com/office/drawing/2014/main" id="{DA066F90-F859-49B8-BCDC-95EF6E9D0787}"/>
              </a:ext>
            </a:extLst>
          </p:cNvPr>
          <p:cNvSpPr txBox="1">
            <a:spLocks noChangeArrowheads="1"/>
          </p:cNvSpPr>
          <p:nvPr/>
        </p:nvSpPr>
        <p:spPr bwMode="auto">
          <a:xfrm>
            <a:off x="7789862" y="3105150"/>
            <a:ext cx="1646669" cy="6463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a:latin typeface="+mn-lt"/>
                <a:ea typeface="微软雅黑 Light" panose="020B0502040204020203" pitchFamily="34" charset="-122"/>
                <a:cs typeface="Times New Roman" pitchFamily="18" charset="0"/>
              </a:rPr>
              <a:t>check</a:t>
            </a:r>
            <a:r>
              <a:rPr lang="zh-CN" altLang="en-US" sz="1800">
                <a:latin typeface="+mn-lt"/>
                <a:ea typeface="微软雅黑 Light" panose="020B0502040204020203" pitchFamily="34" charset="-122"/>
                <a:cs typeface="Times New Roman" pitchFamily="18" charset="0"/>
              </a:rPr>
              <a:t>约束：</a:t>
            </a:r>
            <a:endParaRPr lang="en-US" altLang="zh-CN" sz="1800">
              <a:latin typeface="+mn-lt"/>
              <a:ea typeface="微软雅黑 Light" panose="020B0502040204020203" pitchFamily="34" charset="-122"/>
              <a:cs typeface="Times New Roman" pitchFamily="18" charset="0"/>
            </a:endParaRPr>
          </a:p>
          <a:p>
            <a:pPr eaLnBrk="1" hangingPunct="1"/>
            <a:r>
              <a:rPr lang="en-US" altLang="zh-CN" sz="1800">
                <a:latin typeface="+mn-lt"/>
                <a:ea typeface="微软雅黑 Light" panose="020B0502040204020203" pitchFamily="34" charset="-122"/>
                <a:cs typeface="Times New Roman" pitchFamily="18" charset="0"/>
              </a:rPr>
              <a:t>0&lt;=grade&lt;=100</a:t>
            </a:r>
            <a:endParaRPr lang="zh-CN" altLang="en-US" sz="1800">
              <a:latin typeface="+mn-lt"/>
              <a:ea typeface="微软雅黑 Light" panose="020B0502040204020203" pitchFamily="34" charset="-122"/>
              <a:cs typeface="Times New Roman" pitchFamily="18" charset="0"/>
            </a:endParaRPr>
          </a:p>
        </p:txBody>
      </p:sp>
      <p:sp>
        <p:nvSpPr>
          <p:cNvPr id="20" name="TextBox 22">
            <a:extLst>
              <a:ext uri="{FF2B5EF4-FFF2-40B4-BE49-F238E27FC236}">
                <a16:creationId xmlns:a16="http://schemas.microsoft.com/office/drawing/2014/main" id="{BA1BB134-F456-4FCA-BC0C-4CED204451B2}"/>
              </a:ext>
            </a:extLst>
          </p:cNvPr>
          <p:cNvSpPr txBox="1">
            <a:spLocks noChangeArrowheads="1"/>
          </p:cNvSpPr>
          <p:nvPr/>
        </p:nvSpPr>
        <p:spPr bwMode="auto">
          <a:xfrm>
            <a:off x="5919787" y="2844800"/>
            <a:ext cx="1416050" cy="831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ea typeface="微软雅黑 Light" panose="020B0502040204020203" pitchFamily="34" charset="-122"/>
                <a:cs typeface="Times New Roman" pitchFamily="18" charset="0"/>
              </a:rPr>
              <a:t>不可恢复</a:t>
            </a:r>
            <a:endParaRPr lang="en-US" altLang="zh-CN">
              <a:latin typeface="+mn-lt"/>
              <a:ea typeface="微软雅黑 Light" panose="020B0502040204020203" pitchFamily="34" charset="-122"/>
              <a:cs typeface="Times New Roman" pitchFamily="18" charset="0"/>
            </a:endParaRPr>
          </a:p>
          <a:p>
            <a:pPr eaLnBrk="1" hangingPunct="1"/>
            <a:r>
              <a:rPr lang="zh-CN" altLang="en-US">
                <a:latin typeface="+mn-lt"/>
                <a:ea typeface="微软雅黑 Light" panose="020B0502040204020203" pitchFamily="34" charset="-122"/>
                <a:cs typeface="Times New Roman" pitchFamily="18" charset="0"/>
              </a:rPr>
              <a:t>调度</a:t>
            </a:r>
            <a:endParaRPr lang="en-US" altLang="zh-CN">
              <a:latin typeface="+mn-lt"/>
              <a:ea typeface="微软雅黑 Light" panose="020B0502040204020203" pitchFamily="34" charset="-122"/>
              <a:cs typeface="Times New Roman" pitchFamily="18" charset="0"/>
            </a:endParaRPr>
          </a:p>
        </p:txBody>
      </p:sp>
      <p:cxnSp>
        <p:nvCxnSpPr>
          <p:cNvPr id="21" name="直接箭头连接符 24">
            <a:extLst>
              <a:ext uri="{FF2B5EF4-FFF2-40B4-BE49-F238E27FC236}">
                <a16:creationId xmlns:a16="http://schemas.microsoft.com/office/drawing/2014/main" id="{6CBF9E45-480A-4841-B319-6E02E892030F}"/>
              </a:ext>
            </a:extLst>
          </p:cNvPr>
          <p:cNvCxnSpPr>
            <a:cxnSpLocks noChangeShapeType="1"/>
          </p:cNvCxnSpPr>
          <p:nvPr/>
        </p:nvCxnSpPr>
        <p:spPr bwMode="auto">
          <a:xfrm flipV="1">
            <a:off x="2336799" y="1833563"/>
            <a:ext cx="709613" cy="2044700"/>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箭头连接符 26">
            <a:extLst>
              <a:ext uri="{FF2B5EF4-FFF2-40B4-BE49-F238E27FC236}">
                <a16:creationId xmlns:a16="http://schemas.microsoft.com/office/drawing/2014/main" id="{067394B7-E9FF-4E99-973B-1F97D45FB150}"/>
              </a:ext>
            </a:extLst>
          </p:cNvPr>
          <p:cNvCxnSpPr>
            <a:cxnSpLocks noChangeShapeType="1"/>
          </p:cNvCxnSpPr>
          <p:nvPr/>
        </p:nvCxnSpPr>
        <p:spPr bwMode="auto">
          <a:xfrm flipV="1">
            <a:off x="1939924" y="1833563"/>
            <a:ext cx="3692525" cy="4146550"/>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8">
            <a:extLst>
              <a:ext uri="{FF2B5EF4-FFF2-40B4-BE49-F238E27FC236}">
                <a16:creationId xmlns:a16="http://schemas.microsoft.com/office/drawing/2014/main" id="{FC588106-583D-4838-ACB9-1BAC72B89F26}"/>
              </a:ext>
            </a:extLst>
          </p:cNvPr>
          <p:cNvCxnSpPr>
            <a:cxnSpLocks noChangeShapeType="1"/>
          </p:cNvCxnSpPr>
          <p:nvPr/>
        </p:nvCxnSpPr>
        <p:spPr bwMode="auto">
          <a:xfrm>
            <a:off x="6412706" y="4269343"/>
            <a:ext cx="1890712" cy="1152743"/>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30">
            <a:extLst>
              <a:ext uri="{FF2B5EF4-FFF2-40B4-BE49-F238E27FC236}">
                <a16:creationId xmlns:a16="http://schemas.microsoft.com/office/drawing/2014/main" id="{C37320D3-9958-45BA-8516-311A7DCB1C97}"/>
              </a:ext>
            </a:extLst>
          </p:cNvPr>
          <p:cNvCxnSpPr>
            <a:cxnSpLocks noChangeShapeType="1"/>
            <a:stCxn id="19" idx="0"/>
          </p:cNvCxnSpPr>
          <p:nvPr/>
        </p:nvCxnSpPr>
        <p:spPr bwMode="auto">
          <a:xfrm flipH="1" flipV="1">
            <a:off x="6773863" y="1846264"/>
            <a:ext cx="1839334" cy="1258886"/>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33">
            <a:extLst>
              <a:ext uri="{FF2B5EF4-FFF2-40B4-BE49-F238E27FC236}">
                <a16:creationId xmlns:a16="http://schemas.microsoft.com/office/drawing/2014/main" id="{512943C4-2D60-4743-AF6E-2DBB9E7ACC55}"/>
              </a:ext>
            </a:extLst>
          </p:cNvPr>
          <p:cNvSpPr txBox="1">
            <a:spLocks noChangeArrowheads="1"/>
          </p:cNvSpPr>
          <p:nvPr/>
        </p:nvSpPr>
        <p:spPr bwMode="auto">
          <a:xfrm>
            <a:off x="7853362" y="1895256"/>
            <a:ext cx="1473031" cy="646331"/>
          </a:xfrm>
          <a:prstGeom prst="rect">
            <a:avLst/>
          </a:prstGeom>
          <a:solidFill>
            <a:srgbClr val="FFFF00"/>
          </a:solidFill>
          <a:ln w="9525">
            <a:solidFill>
              <a:srgbClr val="92D050"/>
            </a:solidFill>
            <a:miter lim="800000"/>
            <a:headEnd/>
            <a:tailEnd/>
          </a:ln>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dirty="0">
                <a:latin typeface="+mn-lt"/>
                <a:ea typeface="微软雅黑 Light" panose="020B0502040204020203" pitchFamily="34" charset="-122"/>
                <a:cs typeface="Times New Roman" pitchFamily="18" charset="0"/>
              </a:rPr>
              <a:t>引发</a:t>
            </a:r>
            <a:r>
              <a:rPr lang="en-US" altLang="zh-CN" sz="1800" dirty="0">
                <a:latin typeface="+mn-lt"/>
                <a:ea typeface="微软雅黑 Light" panose="020B0502040204020203" pitchFamily="34" charset="-122"/>
                <a:cs typeface="Times New Roman" pitchFamily="18" charset="0"/>
              </a:rPr>
              <a:t>update</a:t>
            </a:r>
            <a:r>
              <a:rPr lang="zh-CN" altLang="en-US" sz="1800" dirty="0">
                <a:latin typeface="+mn-lt"/>
                <a:ea typeface="微软雅黑 Light" panose="020B0502040204020203" pitchFamily="34" charset="-122"/>
                <a:cs typeface="Times New Roman" pitchFamily="18" charset="0"/>
              </a:rPr>
              <a:t>，</a:t>
            </a:r>
            <a:r>
              <a:rPr lang="en-US" altLang="zh-CN" sz="1800" dirty="0">
                <a:latin typeface="+mn-lt"/>
                <a:ea typeface="微软雅黑 Light" panose="020B0502040204020203" pitchFamily="34" charset="-122"/>
                <a:cs typeface="Times New Roman" pitchFamily="18" charset="0"/>
              </a:rPr>
              <a:t>insert</a:t>
            </a:r>
            <a:r>
              <a:rPr lang="zh-CN" altLang="en-US" sz="1800" dirty="0">
                <a:latin typeface="+mn-lt"/>
                <a:ea typeface="微软雅黑 Light" panose="020B0502040204020203" pitchFamily="34" charset="-122"/>
                <a:cs typeface="Times New Roman" pitchFamily="18" charset="0"/>
              </a:rPr>
              <a:t>回滚</a:t>
            </a:r>
          </a:p>
        </p:txBody>
      </p:sp>
      <p:sp>
        <p:nvSpPr>
          <p:cNvPr id="26" name="TextBox 34">
            <a:extLst>
              <a:ext uri="{FF2B5EF4-FFF2-40B4-BE49-F238E27FC236}">
                <a16:creationId xmlns:a16="http://schemas.microsoft.com/office/drawing/2014/main" id="{CC858B36-76F0-4436-9252-D9375A65019F}"/>
              </a:ext>
            </a:extLst>
          </p:cNvPr>
          <p:cNvSpPr txBox="1">
            <a:spLocks noChangeArrowheads="1"/>
          </p:cNvSpPr>
          <p:nvPr/>
        </p:nvSpPr>
        <p:spPr bwMode="auto">
          <a:xfrm>
            <a:off x="590549" y="2311400"/>
            <a:ext cx="2895023"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b="1">
                <a:solidFill>
                  <a:srgbClr val="FF0000"/>
                </a:solidFill>
                <a:latin typeface="+mn-lt"/>
                <a:ea typeface="微软雅黑 Light" panose="020B0502040204020203" pitchFamily="34" charset="-122"/>
                <a:cs typeface="Times New Roman" pitchFamily="18" charset="0"/>
              </a:rPr>
              <a:t>SET XACT_ABORT ON</a:t>
            </a:r>
            <a:endParaRPr lang="zh-CN" altLang="en-US">
              <a:solidFill>
                <a:srgbClr val="FF0000"/>
              </a:solidFill>
              <a:latin typeface="+mn-lt"/>
              <a:ea typeface="微软雅黑 Light" panose="020B0502040204020203" pitchFamily="34" charset="-122"/>
              <a:cs typeface="Times New Roman" pitchFamily="18" charset="0"/>
            </a:endParaRPr>
          </a:p>
        </p:txBody>
      </p:sp>
      <p:sp>
        <p:nvSpPr>
          <p:cNvPr id="27" name="TextBox 38">
            <a:extLst>
              <a:ext uri="{FF2B5EF4-FFF2-40B4-BE49-F238E27FC236}">
                <a16:creationId xmlns:a16="http://schemas.microsoft.com/office/drawing/2014/main" id="{77FFC6D0-6E1B-44C0-AB7A-47D5D2D3CD82}"/>
              </a:ext>
            </a:extLst>
          </p:cNvPr>
          <p:cNvSpPr txBox="1">
            <a:spLocks noChangeArrowheads="1"/>
          </p:cNvSpPr>
          <p:nvPr/>
        </p:nvSpPr>
        <p:spPr bwMode="auto">
          <a:xfrm>
            <a:off x="7532687" y="1571625"/>
            <a:ext cx="1976695"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dirty="0">
                <a:latin typeface="+mn-lt"/>
                <a:ea typeface="微软雅黑 Light" panose="020B0502040204020203" pitchFamily="34" charset="-122"/>
                <a:cs typeface="Times New Roman" pitchFamily="18" charset="0"/>
              </a:rPr>
              <a:t>T</a:t>
            </a:r>
            <a:r>
              <a:rPr lang="en-US" altLang="zh-CN" sz="1800" baseline="-25000" dirty="0">
                <a:latin typeface="+mn-lt"/>
                <a:ea typeface="微软雅黑 Light" panose="020B0502040204020203" pitchFamily="34" charset="-122"/>
                <a:cs typeface="Times New Roman" pitchFamily="18" charset="0"/>
              </a:rPr>
              <a:t>i</a:t>
            </a:r>
            <a:r>
              <a:rPr lang="zh-CN" altLang="en-US" sz="1800" dirty="0">
                <a:latin typeface="+mn-lt"/>
                <a:ea typeface="微软雅黑 Light" panose="020B0502040204020203" pitchFamily="34" charset="-122"/>
                <a:cs typeface="Times New Roman" pitchFamily="18" charset="0"/>
              </a:rPr>
              <a:t>整体回滚结束后</a:t>
            </a:r>
            <a:endParaRPr lang="en-US" altLang="zh-CN" sz="1800" dirty="0">
              <a:latin typeface="+mn-lt"/>
              <a:ea typeface="微软雅黑 Light" panose="020B0502040204020203" pitchFamily="34" charset="-122"/>
              <a:cs typeface="Times New Roman" pitchFamily="18" charset="0"/>
            </a:endParaRPr>
          </a:p>
        </p:txBody>
      </p:sp>
      <p:cxnSp>
        <p:nvCxnSpPr>
          <p:cNvPr id="28" name="直接箭头连接符 39">
            <a:extLst>
              <a:ext uri="{FF2B5EF4-FFF2-40B4-BE49-F238E27FC236}">
                <a16:creationId xmlns:a16="http://schemas.microsoft.com/office/drawing/2014/main" id="{A7808067-A9D7-4BC0-ADFE-663F78A26313}"/>
              </a:ext>
            </a:extLst>
          </p:cNvPr>
          <p:cNvCxnSpPr>
            <a:cxnSpLocks noChangeShapeType="1"/>
          </p:cNvCxnSpPr>
          <p:nvPr/>
        </p:nvCxnSpPr>
        <p:spPr bwMode="auto">
          <a:xfrm flipV="1">
            <a:off x="4083049" y="1833563"/>
            <a:ext cx="104775" cy="3267075"/>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0962232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9C9D5-2E43-46C0-BB2C-33204F99E8D2}"/>
              </a:ext>
            </a:extLst>
          </p:cNvPr>
          <p:cNvSpPr>
            <a:spLocks noGrp="1"/>
          </p:cNvSpPr>
          <p:nvPr>
            <p:ph type="title"/>
          </p:nvPr>
        </p:nvSpPr>
        <p:spPr/>
        <p:txBody>
          <a:bodyPr/>
          <a:lstStyle/>
          <a:p>
            <a:r>
              <a:rPr lang="en-US" altLang="zh-CN" sz="2800" dirty="0">
                <a:cs typeface="Times New Roman" pitchFamily="18" charset="0"/>
              </a:rPr>
              <a:t>SQL Server Rollback</a:t>
            </a:r>
            <a:endParaRPr lang="zh-CN" altLang="en-US" dirty="0"/>
          </a:p>
        </p:txBody>
      </p:sp>
      <p:sp>
        <p:nvSpPr>
          <p:cNvPr id="3" name="内容占位符 2">
            <a:extLst>
              <a:ext uri="{FF2B5EF4-FFF2-40B4-BE49-F238E27FC236}">
                <a16:creationId xmlns:a16="http://schemas.microsoft.com/office/drawing/2014/main" id="{17AEDFE1-76B5-4B7D-AE04-422CDECB79A2}"/>
              </a:ext>
            </a:extLst>
          </p:cNvPr>
          <p:cNvSpPr>
            <a:spLocks noGrp="1"/>
          </p:cNvSpPr>
          <p:nvPr>
            <p:ph idx="1"/>
          </p:nvPr>
        </p:nvSpPr>
        <p:spPr/>
        <p:txBody>
          <a:bodyPr/>
          <a:lstStyle/>
          <a:p>
            <a:pPr>
              <a:defRPr/>
            </a:pPr>
            <a:r>
              <a:rPr lang="en-US" altLang="zh-CN" dirty="0">
                <a:cs typeface="Times New Roman" pitchFamily="18" charset="0"/>
              </a:rPr>
              <a:t>SQL Server</a:t>
            </a:r>
            <a:r>
              <a:rPr lang="zh-CN" altLang="en-US" dirty="0">
                <a:cs typeface="Times New Roman" pitchFamily="18" charset="0"/>
              </a:rPr>
              <a:t>利用语句和参数：</a:t>
            </a:r>
          </a:p>
          <a:p>
            <a:pPr marL="0" indent="0" eaLnBrk="1" hangingPunct="1">
              <a:buFont typeface="Wingdings" pitchFamily="2" charset="2"/>
              <a:buNone/>
              <a:defRPr/>
            </a:pPr>
            <a:r>
              <a:rPr lang="en-US" altLang="zh-CN" dirty="0">
                <a:cs typeface="Times New Roman" pitchFamily="18" charset="0"/>
              </a:rPr>
              <a:t>      </a:t>
            </a:r>
            <a:r>
              <a:rPr lang="en-US" altLang="zh-CN" b="1" dirty="0">
                <a:solidFill>
                  <a:srgbClr val="FF0000"/>
                </a:solidFill>
                <a:cs typeface="Times New Roman" pitchFamily="18" charset="0"/>
              </a:rPr>
              <a:t>SET XACT_ABORT { ON | OFF }</a:t>
            </a:r>
            <a:br>
              <a:rPr lang="en-US" altLang="zh-CN" b="1" dirty="0">
                <a:solidFill>
                  <a:srgbClr val="FF0000"/>
                </a:solidFill>
                <a:cs typeface="Times New Roman" pitchFamily="18" charset="0"/>
              </a:rPr>
            </a:br>
            <a:r>
              <a:rPr lang="en-US" altLang="zh-CN" dirty="0">
                <a:cs typeface="Times New Roman" pitchFamily="18" charset="0"/>
              </a:rPr>
              <a:t>    </a:t>
            </a:r>
            <a:r>
              <a:rPr lang="zh-CN" altLang="en-US" dirty="0">
                <a:cs typeface="Times New Roman" pitchFamily="18" charset="0"/>
              </a:rPr>
              <a:t>指定当 </a:t>
            </a:r>
            <a:r>
              <a:rPr lang="en-US" altLang="zh-CN" dirty="0">
                <a:cs typeface="Times New Roman" pitchFamily="18" charset="0"/>
              </a:rPr>
              <a:t>Transact-SQL </a:t>
            </a:r>
            <a:r>
              <a:rPr lang="zh-CN" altLang="en-US" dirty="0">
                <a:cs typeface="Times New Roman" pitchFamily="18" charset="0"/>
              </a:rPr>
              <a:t>语句产生运行时错误时，是否自动回滚当前事务</a:t>
            </a:r>
            <a:endParaRPr lang="en-US" altLang="zh-CN" i="1" baseline="-25000" dirty="0">
              <a:cs typeface="Times New Roman" pitchFamily="18" charset="0"/>
            </a:endParaRPr>
          </a:p>
          <a:p>
            <a:pPr lvl="1" eaLnBrk="1" hangingPunct="1">
              <a:defRPr/>
            </a:pPr>
            <a:r>
              <a:rPr lang="en-US" altLang="zh-CN" dirty="0">
                <a:cs typeface="Times New Roman" pitchFamily="18" charset="0"/>
              </a:rPr>
              <a:t> </a:t>
            </a:r>
            <a:r>
              <a:rPr lang="zh-CN" altLang="en-US" dirty="0">
                <a:cs typeface="Times New Roman" pitchFamily="18" charset="0"/>
              </a:rPr>
              <a:t>为 </a:t>
            </a:r>
            <a:r>
              <a:rPr lang="en-US" altLang="zh-CN" dirty="0">
                <a:cs typeface="Times New Roman" pitchFamily="18" charset="0"/>
              </a:rPr>
              <a:t>ON </a:t>
            </a:r>
            <a:r>
              <a:rPr lang="zh-CN" altLang="en-US" dirty="0">
                <a:cs typeface="Times New Roman" pitchFamily="18" charset="0"/>
              </a:rPr>
              <a:t>时，如果 </a:t>
            </a:r>
            <a:r>
              <a:rPr lang="en-US" altLang="zh-CN" dirty="0">
                <a:cs typeface="Times New Roman" pitchFamily="18" charset="0"/>
              </a:rPr>
              <a:t>Transact-SQL </a:t>
            </a:r>
            <a:r>
              <a:rPr lang="zh-CN" altLang="en-US" dirty="0">
                <a:cs typeface="Times New Roman" pitchFamily="18" charset="0"/>
              </a:rPr>
              <a:t>语句产生运行时错误，整个事务将终止并回滚</a:t>
            </a:r>
            <a:endParaRPr lang="en-US" altLang="zh-CN" dirty="0">
              <a:cs typeface="Times New Roman" pitchFamily="18" charset="0"/>
            </a:endParaRPr>
          </a:p>
          <a:p>
            <a:pPr lvl="1" eaLnBrk="1" hangingPunct="1">
              <a:defRPr/>
            </a:pPr>
            <a:r>
              <a:rPr lang="zh-CN" altLang="en-US" dirty="0">
                <a:cs typeface="Times New Roman" pitchFamily="18" charset="0"/>
              </a:rPr>
              <a:t>为 </a:t>
            </a:r>
            <a:r>
              <a:rPr lang="en-US" altLang="zh-CN" dirty="0">
                <a:cs typeface="Times New Roman" pitchFamily="18" charset="0"/>
              </a:rPr>
              <a:t>OFF </a:t>
            </a:r>
            <a:r>
              <a:rPr lang="zh-CN" altLang="en-US" dirty="0">
                <a:cs typeface="Times New Roman" pitchFamily="18" charset="0"/>
              </a:rPr>
              <a:t>时，只回滚产生错误的 </a:t>
            </a:r>
            <a:r>
              <a:rPr lang="en-US" altLang="zh-CN" dirty="0">
                <a:cs typeface="Times New Roman" pitchFamily="18" charset="0"/>
              </a:rPr>
              <a:t>Transact-SQL </a:t>
            </a:r>
            <a:r>
              <a:rPr lang="zh-CN" altLang="en-US" dirty="0">
                <a:cs typeface="Times New Roman" pitchFamily="18" charset="0"/>
              </a:rPr>
              <a:t>语句，而事务将继续进行处理</a:t>
            </a:r>
          </a:p>
          <a:p>
            <a:pPr>
              <a:defRPr/>
            </a:pPr>
            <a:endParaRPr lang="en-US" altLang="zh-CN" dirty="0">
              <a:cs typeface="Times New Roman" pitchFamily="18" charset="0"/>
            </a:endParaRPr>
          </a:p>
          <a:p>
            <a:pPr>
              <a:defRPr/>
            </a:pPr>
            <a:r>
              <a:rPr lang="zh-CN" altLang="en-US" dirty="0">
                <a:cs typeface="Times New Roman" pitchFamily="18" charset="0"/>
              </a:rPr>
              <a:t> 默认情况下</a:t>
            </a:r>
            <a:r>
              <a:rPr lang="en-US" altLang="zh-CN" dirty="0">
                <a:cs typeface="Times New Roman" pitchFamily="18" charset="0"/>
              </a:rPr>
              <a:t>SQL Server</a:t>
            </a:r>
            <a:r>
              <a:rPr lang="zh-CN" altLang="en-US" dirty="0">
                <a:cs typeface="Times New Roman" pitchFamily="18" charset="0"/>
              </a:rPr>
              <a:t>只是</a:t>
            </a:r>
            <a:r>
              <a:rPr lang="en-US" altLang="zh-CN" dirty="0">
                <a:cs typeface="Times New Roman" pitchFamily="18" charset="0"/>
              </a:rPr>
              <a:t>Rollback</a:t>
            </a:r>
            <a:r>
              <a:rPr lang="zh-CN" altLang="en-US" dirty="0">
                <a:cs typeface="Times New Roman" pitchFamily="18" charset="0"/>
              </a:rPr>
              <a:t>出错的语句，而不是整个事务，即</a:t>
            </a:r>
            <a:r>
              <a:rPr lang="en-US" altLang="zh-CN" b="1" dirty="0">
                <a:cs typeface="Times New Roman" pitchFamily="18" charset="0"/>
              </a:rPr>
              <a:t>SET XACT_ABORT OFF</a:t>
            </a:r>
            <a:endParaRPr lang="en-US" altLang="zh-CN" dirty="0">
              <a:cs typeface="Times New Roman" pitchFamily="18" charset="0"/>
            </a:endParaRPr>
          </a:p>
          <a:p>
            <a:pPr>
              <a:defRPr/>
            </a:pPr>
            <a:r>
              <a:rPr lang="zh-CN" altLang="en-US" dirty="0">
                <a:cs typeface="Times New Roman" pitchFamily="18" charset="0"/>
              </a:rPr>
              <a:t>如果想</a:t>
            </a:r>
            <a:r>
              <a:rPr lang="en-US" altLang="zh-CN" dirty="0">
                <a:cs typeface="Times New Roman" pitchFamily="18" charset="0"/>
              </a:rPr>
              <a:t>Rollback</a:t>
            </a:r>
            <a:r>
              <a:rPr lang="zh-CN" altLang="en-US" dirty="0">
                <a:cs typeface="Times New Roman" pitchFamily="18" charset="0"/>
              </a:rPr>
              <a:t>整个事务，可以选择</a:t>
            </a:r>
            <a:r>
              <a:rPr lang="en-US" altLang="zh-CN" dirty="0">
                <a:cs typeface="Times New Roman" pitchFamily="18" charset="0"/>
              </a:rPr>
              <a:t>SET XACT_ABORT ON</a:t>
            </a:r>
            <a:br>
              <a:rPr lang="en-US" altLang="zh-CN" dirty="0">
                <a:cs typeface="Times New Roman" pitchFamily="18" charset="0"/>
              </a:rPr>
            </a:br>
            <a:endParaRPr lang="en-US" altLang="zh-CN" dirty="0">
              <a:cs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2BB5DC0C-7228-4B8C-AC89-64CAF7DE5F81}"/>
              </a:ext>
            </a:extLst>
          </p:cNvPr>
          <p:cNvSpPr>
            <a:spLocks noGrp="1"/>
          </p:cNvSpPr>
          <p:nvPr>
            <p:ph type="dt" sz="half" idx="10"/>
          </p:nvPr>
        </p:nvSpPr>
        <p:spPr/>
        <p:txBody>
          <a:bodyPr/>
          <a:lstStyle/>
          <a:p>
            <a:fld id="{E79FF600-C80D-4388-92C5-02BF6FBFF75C}"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02AD6A15-BCEE-4274-9897-EDCA681BCF54}"/>
              </a:ext>
            </a:extLst>
          </p:cNvPr>
          <p:cNvSpPr>
            <a:spLocks noGrp="1"/>
          </p:cNvSpPr>
          <p:nvPr>
            <p:ph type="sldNum" sz="quarter" idx="12"/>
          </p:nvPr>
        </p:nvSpPr>
        <p:spPr/>
        <p:txBody>
          <a:bodyPr/>
          <a:lstStyle/>
          <a:p>
            <a:fld id="{47C4BD23-150C-4A56-8E66-9482A3FB2E80}" type="slidenum">
              <a:rPr lang="zh-CN" altLang="en-US" smtClean="0"/>
              <a:pPr/>
              <a:t>68</a:t>
            </a:fld>
            <a:endParaRPr lang="zh-CN" altLang="en-US" dirty="0"/>
          </a:p>
        </p:txBody>
      </p:sp>
    </p:spTree>
    <p:extLst>
      <p:ext uri="{BB962C8B-B14F-4D97-AF65-F5344CB8AC3E}">
        <p14:creationId xmlns:p14="http://schemas.microsoft.com/office/powerpoint/2010/main" val="10157913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4F62EE5-1DA3-40F0-BB86-78059EBDC06F}"/>
              </a:ext>
            </a:extLst>
          </p:cNvPr>
          <p:cNvSpPr>
            <a:spLocks noGrp="1"/>
          </p:cNvSpPr>
          <p:nvPr>
            <p:ph type="sldNum" sz="quarter" idx="12"/>
          </p:nvPr>
        </p:nvSpPr>
        <p:spPr/>
        <p:txBody>
          <a:bodyPr/>
          <a:lstStyle/>
          <a:p>
            <a:fld id="{47C4BD23-150C-4A56-8E66-9482A3FB2E80}" type="slidenum">
              <a:rPr lang="zh-CN" altLang="en-US" smtClean="0"/>
              <a:t>69</a:t>
            </a:fld>
            <a:endParaRPr lang="zh-CN" altLang="en-US"/>
          </a:p>
        </p:txBody>
      </p:sp>
      <p:sp>
        <p:nvSpPr>
          <p:cNvPr id="4" name="日期占位符 3">
            <a:extLst>
              <a:ext uri="{FF2B5EF4-FFF2-40B4-BE49-F238E27FC236}">
                <a16:creationId xmlns:a16="http://schemas.microsoft.com/office/drawing/2014/main" id="{D6C06844-356F-48C8-B52B-18449C252E59}"/>
              </a:ext>
            </a:extLst>
          </p:cNvPr>
          <p:cNvSpPr>
            <a:spLocks noGrp="1"/>
          </p:cNvSpPr>
          <p:nvPr>
            <p:ph type="dt" sz="half" idx="10"/>
          </p:nvPr>
        </p:nvSpPr>
        <p:spPr/>
        <p:txBody>
          <a:bodyPr/>
          <a:lstStyle/>
          <a:p>
            <a:fld id="{A19148EA-6D1B-4B30-B544-ADE8895385B5}" type="datetime1">
              <a:rPr lang="zh-CN" altLang="en-US" smtClean="0"/>
              <a:t>2021/12/13</a:t>
            </a:fld>
            <a:endParaRPr lang="zh-CN" altLang="en-US" dirty="0"/>
          </a:p>
        </p:txBody>
      </p:sp>
      <p:sp>
        <p:nvSpPr>
          <p:cNvPr id="5" name="TextBox 5">
            <a:extLst>
              <a:ext uri="{FF2B5EF4-FFF2-40B4-BE49-F238E27FC236}">
                <a16:creationId xmlns:a16="http://schemas.microsoft.com/office/drawing/2014/main" id="{6C650884-36A5-4B5C-B871-E9833A7E5988}"/>
              </a:ext>
            </a:extLst>
          </p:cNvPr>
          <p:cNvSpPr txBox="1">
            <a:spLocks noChangeArrowheads="1"/>
          </p:cNvSpPr>
          <p:nvPr/>
        </p:nvSpPr>
        <p:spPr bwMode="auto">
          <a:xfrm>
            <a:off x="1157468" y="3030538"/>
            <a:ext cx="5586337" cy="3785652"/>
          </a:xfrm>
          <a:prstGeom prst="rect">
            <a:avLst/>
          </a:prstGeom>
          <a:noFill/>
          <a:ln w="9525">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b="1" dirty="0">
                <a:latin typeface="+mn-lt"/>
                <a:ea typeface="微软雅黑 Light" panose="020B0502040204020203" pitchFamily="34" charset="-122"/>
                <a:cs typeface="Times New Roman" pitchFamily="18" charset="0"/>
              </a:rPr>
              <a:t>T</a:t>
            </a:r>
            <a:r>
              <a:rPr lang="en-US" altLang="zh-CN" sz="2000" b="1" baseline="-25000" dirty="0">
                <a:latin typeface="+mn-lt"/>
                <a:ea typeface="微软雅黑 Light" panose="020B0502040204020203" pitchFamily="34" charset="-122"/>
                <a:cs typeface="Times New Roman" pitchFamily="18" charset="0"/>
              </a:rPr>
              <a:t>i</a:t>
            </a:r>
            <a:r>
              <a:rPr lang="en-US" altLang="zh-CN" sz="2000" dirty="0">
                <a:latin typeface="+mn-lt"/>
                <a:ea typeface="微软雅黑 Light" panose="020B0502040204020203" pitchFamily="34" charset="-122"/>
                <a:cs typeface="Times New Roman" pitchFamily="18" charset="0"/>
              </a:rPr>
              <a:t>:                                 </a:t>
            </a:r>
            <a:r>
              <a:rPr lang="en-US" altLang="zh-CN" sz="2000" b="1" dirty="0" err="1">
                <a:latin typeface="+mn-lt"/>
                <a:ea typeface="微软雅黑 Light" panose="020B0502040204020203" pitchFamily="34" charset="-122"/>
                <a:cs typeface="Times New Roman" pitchFamily="18" charset="0"/>
              </a:rPr>
              <a:t>T</a:t>
            </a:r>
            <a:r>
              <a:rPr lang="en-US" altLang="zh-CN" sz="2000" b="1" baseline="-25000" dirty="0" err="1">
                <a:latin typeface="+mn-lt"/>
                <a:ea typeface="微软雅黑 Light" panose="020B0502040204020203" pitchFamily="34" charset="-122"/>
                <a:cs typeface="Times New Roman" pitchFamily="18" charset="0"/>
              </a:rPr>
              <a:t>j</a:t>
            </a:r>
            <a:r>
              <a:rPr lang="en-US" altLang="zh-CN" sz="2000" b="1" dirty="0">
                <a:latin typeface="+mn-lt"/>
                <a:ea typeface="微软雅黑 Light" panose="020B0502040204020203" pitchFamily="34" charset="-122"/>
                <a:cs typeface="Times New Roman" pitchFamily="18" charset="0"/>
              </a:rPr>
              <a:t> </a:t>
            </a:r>
            <a:r>
              <a:rPr lang="en-US" altLang="zh-CN" sz="2000" dirty="0">
                <a:latin typeface="+mn-lt"/>
                <a:ea typeface="微软雅黑 Light" panose="020B0502040204020203" pitchFamily="34" charset="-122"/>
                <a:cs typeface="Times New Roman" pitchFamily="18" charset="0"/>
              </a:rPr>
              <a:t>               </a:t>
            </a:r>
          </a:p>
          <a:p>
            <a:pPr eaLnBrk="1" hangingPunct="1"/>
            <a:r>
              <a:rPr lang="en-US" altLang="zh-CN" sz="2000" dirty="0">
                <a:latin typeface="+mn-lt"/>
                <a:ea typeface="微软雅黑 Light" panose="020B0502040204020203" pitchFamily="34" charset="-122"/>
                <a:cs typeface="Times New Roman" pitchFamily="18" charset="0"/>
              </a:rPr>
              <a:t> </a:t>
            </a:r>
            <a:r>
              <a:rPr lang="en-US" altLang="zh-CN" sz="2000" dirty="0">
                <a:solidFill>
                  <a:srgbClr val="FF0000"/>
                </a:solidFill>
                <a:latin typeface="+mn-lt"/>
                <a:ea typeface="微软雅黑 Light" panose="020B0502040204020203" pitchFamily="34" charset="-122"/>
                <a:cs typeface="Times New Roman" pitchFamily="18" charset="0"/>
              </a:rPr>
              <a:t>begin transaction</a:t>
            </a:r>
          </a:p>
          <a:p>
            <a:pPr eaLnBrk="1" hangingPunct="1"/>
            <a:r>
              <a:rPr lang="en-US" altLang="zh-CN" sz="2000" dirty="0">
                <a:latin typeface="+mn-lt"/>
                <a:ea typeface="微软雅黑 Light" panose="020B0502040204020203" pitchFamily="34" charset="-122"/>
                <a:cs typeface="Times New Roman" pitchFamily="18" charset="0"/>
              </a:rPr>
              <a:t>  insert into SC</a:t>
            </a:r>
          </a:p>
          <a:p>
            <a:pPr eaLnBrk="1" hangingPunct="1"/>
            <a:r>
              <a:rPr lang="en-US" altLang="zh-CN" sz="2000" dirty="0">
                <a:latin typeface="+mn-lt"/>
                <a:ea typeface="微软雅黑 Light" panose="020B0502040204020203" pitchFamily="34" charset="-122"/>
                <a:cs typeface="Times New Roman" pitchFamily="18" charset="0"/>
              </a:rPr>
              <a:t>  value (</a:t>
            </a:r>
            <a:r>
              <a:rPr lang="en-US" altLang="zh-CN" sz="2000" dirty="0">
                <a:solidFill>
                  <a:srgbClr val="0066FF"/>
                </a:solidFill>
                <a:latin typeface="+mn-lt"/>
                <a:ea typeface="微软雅黑 Light" panose="020B0502040204020203" pitchFamily="34" charset="-122"/>
                <a:cs typeface="Times New Roman" pitchFamily="18" charset="0"/>
              </a:rPr>
              <a:t>103, 2, 97</a:t>
            </a:r>
            <a:r>
              <a:rPr lang="en-US" altLang="zh-CN" sz="2000" dirty="0">
                <a:latin typeface="+mn-lt"/>
                <a:ea typeface="微软雅黑 Light" panose="020B0502040204020203" pitchFamily="34" charset="-122"/>
                <a:cs typeface="Times New Roman" pitchFamily="18" charset="0"/>
              </a:rPr>
              <a:t>);    </a:t>
            </a:r>
          </a:p>
          <a:p>
            <a:pPr eaLnBrk="1" hangingPunct="1"/>
            <a:r>
              <a:rPr lang="en-US" altLang="zh-CN" sz="2000" dirty="0">
                <a:solidFill>
                  <a:srgbClr val="FF0000"/>
                </a:solidFill>
                <a:latin typeface="+mn-lt"/>
                <a:ea typeface="微软雅黑 Light" panose="020B0502040204020203" pitchFamily="34" charset="-122"/>
                <a:cs typeface="Times New Roman" pitchFamily="18" charset="0"/>
              </a:rPr>
              <a:t>                                    begin transaction</a:t>
            </a:r>
          </a:p>
          <a:p>
            <a:pPr eaLnBrk="1" hangingPunct="1"/>
            <a:r>
              <a:rPr lang="en-US" altLang="zh-CN" sz="2000" dirty="0">
                <a:latin typeface="+mn-lt"/>
                <a:ea typeface="微软雅黑 Light" panose="020B0502040204020203" pitchFamily="34" charset="-122"/>
                <a:cs typeface="Times New Roman" pitchFamily="18" charset="0"/>
              </a:rPr>
              <a:t>                                     insert into </a:t>
            </a:r>
            <a:r>
              <a:rPr lang="en-US" altLang="zh-CN" sz="2000" dirty="0" err="1">
                <a:latin typeface="+mn-lt"/>
                <a:ea typeface="微软雅黑 Light" panose="020B0502040204020203" pitchFamily="34" charset="-122"/>
                <a:cs typeface="Times New Roman" pitchFamily="18" charset="0"/>
              </a:rPr>
              <a:t>MaxGrade</a:t>
            </a:r>
            <a:r>
              <a:rPr lang="en-US" altLang="zh-CN" sz="2000" dirty="0">
                <a:latin typeface="+mn-lt"/>
                <a:ea typeface="微软雅黑 Light" panose="020B0502040204020203" pitchFamily="34" charset="-122"/>
                <a:cs typeface="Times New Roman" pitchFamily="18" charset="0"/>
              </a:rPr>
              <a:t>(c#,</a:t>
            </a:r>
            <a:r>
              <a:rPr lang="en-US" altLang="zh-CN" sz="2000" dirty="0" err="1">
                <a:latin typeface="+mn-lt"/>
                <a:ea typeface="微软雅黑 Light" panose="020B0502040204020203" pitchFamily="34" charset="-122"/>
                <a:cs typeface="Times New Roman" pitchFamily="18" charset="0"/>
              </a:rPr>
              <a:t>maxG</a:t>
            </a:r>
            <a:r>
              <a:rPr lang="en-US" altLang="zh-CN" sz="2000" dirty="0">
                <a:latin typeface="+mn-lt"/>
                <a:ea typeface="微软雅黑 Light" panose="020B0502040204020203" pitchFamily="34" charset="-122"/>
                <a:cs typeface="Times New Roman" pitchFamily="18" charset="0"/>
              </a:rPr>
              <a:t>)</a:t>
            </a:r>
          </a:p>
          <a:p>
            <a:pPr eaLnBrk="1" hangingPunct="1"/>
            <a:r>
              <a:rPr lang="en-US" altLang="zh-CN" sz="2000" dirty="0">
                <a:latin typeface="+mn-lt"/>
                <a:ea typeface="微软雅黑 Light" panose="020B0502040204020203" pitchFamily="34" charset="-122"/>
                <a:cs typeface="Times New Roman" pitchFamily="18" charset="0"/>
              </a:rPr>
              <a:t>                                       </a:t>
            </a:r>
            <a:r>
              <a:rPr lang="en-US" altLang="zh-CN" sz="2000" dirty="0">
                <a:solidFill>
                  <a:srgbClr val="C00000"/>
                </a:solidFill>
                <a:latin typeface="+mn-lt"/>
                <a:ea typeface="微软雅黑 Light" panose="020B0502040204020203" pitchFamily="34" charset="-122"/>
                <a:cs typeface="Times New Roman" pitchFamily="18" charset="0"/>
              </a:rPr>
              <a:t>select </a:t>
            </a:r>
            <a:r>
              <a:rPr lang="en-US" altLang="zh-CN" sz="2000" dirty="0" err="1">
                <a:solidFill>
                  <a:srgbClr val="C00000"/>
                </a:solidFill>
                <a:latin typeface="+mn-lt"/>
                <a:ea typeface="微软雅黑 Light" panose="020B0502040204020203" pitchFamily="34" charset="-122"/>
                <a:cs typeface="Times New Roman" pitchFamily="18" charset="0"/>
              </a:rPr>
              <a:t>c#,max</a:t>
            </a:r>
            <a:r>
              <a:rPr lang="en-US" altLang="zh-CN" sz="2000" dirty="0">
                <a:solidFill>
                  <a:srgbClr val="C00000"/>
                </a:solidFill>
                <a:latin typeface="+mn-lt"/>
                <a:ea typeface="微软雅黑 Light" panose="020B0502040204020203" pitchFamily="34" charset="-122"/>
                <a:cs typeface="Times New Roman" pitchFamily="18" charset="0"/>
              </a:rPr>
              <a:t>(grade)</a:t>
            </a:r>
          </a:p>
          <a:p>
            <a:pPr eaLnBrk="1" hangingPunct="1"/>
            <a:r>
              <a:rPr lang="en-US" altLang="zh-CN" sz="2000" dirty="0">
                <a:solidFill>
                  <a:srgbClr val="C00000"/>
                </a:solidFill>
                <a:latin typeface="+mn-lt"/>
                <a:ea typeface="微软雅黑 Light" panose="020B0502040204020203" pitchFamily="34" charset="-122"/>
                <a:cs typeface="Times New Roman" pitchFamily="18" charset="0"/>
              </a:rPr>
              <a:t>                                       from  SC  group by c#</a:t>
            </a:r>
          </a:p>
          <a:p>
            <a:pPr eaLnBrk="1" hangingPunct="1"/>
            <a:r>
              <a:rPr lang="en-US" altLang="zh-CN" sz="2000" dirty="0">
                <a:solidFill>
                  <a:srgbClr val="FF0000"/>
                </a:solidFill>
                <a:latin typeface="+mn-lt"/>
                <a:ea typeface="微软雅黑 Light" panose="020B0502040204020203" pitchFamily="34" charset="-122"/>
                <a:cs typeface="Times New Roman" pitchFamily="18" charset="0"/>
              </a:rPr>
              <a:t>                                    commit</a:t>
            </a:r>
            <a:endParaRPr lang="en-US" altLang="zh-CN" sz="2000" dirty="0">
              <a:latin typeface="+mn-lt"/>
              <a:ea typeface="微软雅黑 Light" panose="020B0502040204020203" pitchFamily="34" charset="-122"/>
              <a:cs typeface="Times New Roman" pitchFamily="18" charset="0"/>
            </a:endParaRPr>
          </a:p>
          <a:p>
            <a:pPr eaLnBrk="1" hangingPunct="1"/>
            <a:r>
              <a:rPr lang="en-US" altLang="zh-CN" sz="2000" dirty="0">
                <a:latin typeface="+mn-lt"/>
                <a:ea typeface="微软雅黑 Light" panose="020B0502040204020203" pitchFamily="34" charset="-122"/>
                <a:cs typeface="Times New Roman" pitchFamily="18" charset="0"/>
              </a:rPr>
              <a:t>  update SC</a:t>
            </a:r>
          </a:p>
          <a:p>
            <a:pPr eaLnBrk="1" hangingPunct="1"/>
            <a:r>
              <a:rPr lang="en-US" altLang="zh-CN" sz="2000" dirty="0">
                <a:latin typeface="+mn-lt"/>
                <a:ea typeface="微软雅黑 Light" panose="020B0502040204020203" pitchFamily="34" charset="-122"/>
                <a:cs typeface="Times New Roman" pitchFamily="18" charset="0"/>
              </a:rPr>
              <a:t>  set  grade=grade+5;      </a:t>
            </a:r>
          </a:p>
          <a:p>
            <a:pPr eaLnBrk="1" hangingPunct="1"/>
            <a:r>
              <a:rPr lang="en-US" altLang="zh-CN" sz="2000" dirty="0">
                <a:solidFill>
                  <a:srgbClr val="FF0000"/>
                </a:solidFill>
                <a:latin typeface="+mn-lt"/>
                <a:ea typeface="微软雅黑 Light" panose="020B0502040204020203" pitchFamily="34" charset="-122"/>
                <a:cs typeface="Times New Roman" pitchFamily="18" charset="0"/>
              </a:rPr>
              <a:t> commit</a:t>
            </a:r>
            <a:r>
              <a:rPr lang="en-US" altLang="zh-CN" sz="2000" dirty="0">
                <a:latin typeface="+mn-lt"/>
                <a:ea typeface="微软雅黑 Light" panose="020B0502040204020203" pitchFamily="34" charset="-122"/>
                <a:cs typeface="Times New Roman" pitchFamily="18" charset="0"/>
              </a:rPr>
              <a:t>                            </a:t>
            </a:r>
            <a:endParaRPr lang="zh-CN" altLang="en-US" sz="2000" dirty="0">
              <a:latin typeface="+mn-lt"/>
              <a:ea typeface="微软雅黑 Light" panose="020B0502040204020203" pitchFamily="34" charset="-122"/>
              <a:cs typeface="Times New Roman" pitchFamily="18" charset="0"/>
            </a:endParaRPr>
          </a:p>
        </p:txBody>
      </p:sp>
      <p:graphicFrame>
        <p:nvGraphicFramePr>
          <p:cNvPr id="6" name="Group 49">
            <a:extLst>
              <a:ext uri="{FF2B5EF4-FFF2-40B4-BE49-F238E27FC236}">
                <a16:creationId xmlns:a16="http://schemas.microsoft.com/office/drawing/2014/main" id="{91A48490-D333-48F5-9499-2C21744A996B}"/>
              </a:ext>
            </a:extLst>
          </p:cNvPr>
          <p:cNvGraphicFramePr>
            <a:graphicFrameLocks noGrp="1"/>
          </p:cNvGraphicFramePr>
          <p:nvPr>
            <p:extLst>
              <p:ext uri="{D42A27DB-BD31-4B8C-83A1-F6EECF244321}">
                <p14:modId xmlns:p14="http://schemas.microsoft.com/office/powerpoint/2010/main" val="2497875036"/>
              </p:ext>
            </p:extLst>
          </p:nvPr>
        </p:nvGraphicFramePr>
        <p:xfrm>
          <a:off x="8799934" y="5429249"/>
          <a:ext cx="1428750" cy="1216024"/>
        </p:xfrm>
        <a:graphic>
          <a:graphicData uri="http://schemas.openxmlformats.org/drawingml/2006/table">
            <a:tbl>
              <a:tblPr/>
              <a:tblGrid>
                <a:gridCol w="548849">
                  <a:extLst>
                    <a:ext uri="{9D8B030D-6E8A-4147-A177-3AD203B41FA5}">
                      <a16:colId xmlns:a16="http://schemas.microsoft.com/office/drawing/2014/main" val="20000"/>
                    </a:ext>
                  </a:extLst>
                </a:gridCol>
                <a:gridCol w="879901">
                  <a:extLst>
                    <a:ext uri="{9D8B030D-6E8A-4147-A177-3AD203B41FA5}">
                      <a16:colId xmlns:a16="http://schemas.microsoft.com/office/drawing/2014/main" val="20001"/>
                    </a:ext>
                  </a:extLst>
                </a:gridCol>
              </a:tblGrid>
              <a:tr h="423212">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75" marR="91475"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err="1">
                          <a:ln>
                            <a:noFill/>
                          </a:ln>
                          <a:solidFill>
                            <a:schemeClr val="tx1"/>
                          </a:solidFill>
                          <a:effectLst/>
                          <a:latin typeface="+mn-lt"/>
                          <a:ea typeface="宋体" pitchFamily="2" charset="-122"/>
                        </a:rPr>
                        <a:t>maxG</a:t>
                      </a:r>
                      <a:endParaRPr kumimoji="1" lang="en-US" altLang="zh-CN" sz="2000" b="0" i="1" u="none" strike="noStrike" cap="none" normalizeH="0" baseline="0" dirty="0">
                        <a:ln>
                          <a:noFill/>
                        </a:ln>
                        <a:solidFill>
                          <a:schemeClr val="tx1"/>
                        </a:solidFill>
                        <a:effectLst/>
                        <a:latin typeface="+mn-lt"/>
                        <a:ea typeface="宋体" pitchFamily="2" charset="-122"/>
                      </a:endParaRPr>
                    </a:p>
                  </a:txBody>
                  <a:tcPr marL="91475" marR="91475"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39640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a:t>
                      </a:r>
                    </a:p>
                  </a:txBody>
                  <a:tcPr marL="91475" marR="91475"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90</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475" marR="91475"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39640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L="91475" marR="91475"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kern="1200" cap="none" normalizeH="0" baseline="0" dirty="0">
                          <a:ln>
                            <a:noFill/>
                          </a:ln>
                          <a:solidFill>
                            <a:srgbClr val="FF0000"/>
                          </a:solidFill>
                          <a:effectLst/>
                          <a:latin typeface="+mn-lt"/>
                          <a:ea typeface="宋体" pitchFamily="2" charset="-122"/>
                          <a:cs typeface="+mn-cs"/>
                        </a:rPr>
                        <a:t>97</a:t>
                      </a:r>
                      <a:endParaRPr kumimoji="1" lang="zh-CN" altLang="en-US" sz="2000" b="0" i="0" u="none" strike="noStrike" kern="1200" cap="none" normalizeH="0" baseline="0" dirty="0">
                        <a:ln>
                          <a:noFill/>
                        </a:ln>
                        <a:solidFill>
                          <a:srgbClr val="FF0000"/>
                        </a:solidFill>
                        <a:effectLst/>
                        <a:latin typeface="+mn-lt"/>
                        <a:ea typeface="宋体" pitchFamily="2" charset="-122"/>
                        <a:cs typeface="+mn-cs"/>
                      </a:endParaRPr>
                    </a:p>
                  </a:txBody>
                  <a:tcPr marL="91475" marR="91475"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bl>
          </a:graphicData>
        </a:graphic>
      </p:graphicFrame>
      <p:graphicFrame>
        <p:nvGraphicFramePr>
          <p:cNvPr id="7" name="Group 49">
            <a:extLst>
              <a:ext uri="{FF2B5EF4-FFF2-40B4-BE49-F238E27FC236}">
                <a16:creationId xmlns:a16="http://schemas.microsoft.com/office/drawing/2014/main" id="{FDF83A71-4027-4395-9F88-72CD4094892D}"/>
              </a:ext>
            </a:extLst>
          </p:cNvPr>
          <p:cNvGraphicFramePr>
            <a:graphicFrameLocks noGrp="1"/>
          </p:cNvGraphicFramePr>
          <p:nvPr>
            <p:extLst>
              <p:ext uri="{D42A27DB-BD31-4B8C-83A1-F6EECF244321}">
                <p14:modId xmlns:p14="http://schemas.microsoft.com/office/powerpoint/2010/main" val="3192500345"/>
              </p:ext>
            </p:extLst>
          </p:nvPr>
        </p:nvGraphicFramePr>
        <p:xfrm>
          <a:off x="6988597" y="5483224"/>
          <a:ext cx="1428750" cy="792416"/>
        </p:xfrm>
        <a:graphic>
          <a:graphicData uri="http://schemas.openxmlformats.org/drawingml/2006/table">
            <a:tbl>
              <a:tblPr/>
              <a:tblGrid>
                <a:gridCol w="548849">
                  <a:extLst>
                    <a:ext uri="{9D8B030D-6E8A-4147-A177-3AD203B41FA5}">
                      <a16:colId xmlns:a16="http://schemas.microsoft.com/office/drawing/2014/main" val="20000"/>
                    </a:ext>
                  </a:extLst>
                </a:gridCol>
                <a:gridCol w="879901">
                  <a:extLst>
                    <a:ext uri="{9D8B030D-6E8A-4147-A177-3AD203B41FA5}">
                      <a16:colId xmlns:a16="http://schemas.microsoft.com/office/drawing/2014/main" val="20001"/>
                    </a:ext>
                  </a:extLst>
                </a:gridCol>
              </a:tblGrid>
              <a:tr h="39606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75" marR="91475" marT="45704" marB="4570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err="1">
                          <a:ln>
                            <a:noFill/>
                          </a:ln>
                          <a:solidFill>
                            <a:schemeClr val="tx1"/>
                          </a:solidFill>
                          <a:effectLst/>
                          <a:latin typeface="+mn-lt"/>
                          <a:ea typeface="宋体" pitchFamily="2" charset="-122"/>
                        </a:rPr>
                        <a:t>maxG</a:t>
                      </a:r>
                      <a:endParaRPr kumimoji="1" lang="en-US" altLang="zh-CN" sz="2000" b="0" i="1" u="none" strike="noStrike" cap="none" normalizeH="0" baseline="0" dirty="0">
                        <a:ln>
                          <a:noFill/>
                        </a:ln>
                        <a:solidFill>
                          <a:schemeClr val="tx1"/>
                        </a:solidFill>
                        <a:effectLst/>
                        <a:latin typeface="+mn-lt"/>
                        <a:ea typeface="宋体" pitchFamily="2" charset="-122"/>
                      </a:endParaRPr>
                    </a:p>
                  </a:txBody>
                  <a:tcPr marL="91475" marR="91475" marT="45704" marB="4570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39609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75" marR="91475" marT="45704" marB="4570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kern="1200" cap="none" normalizeH="0" baseline="0" dirty="0">
                        <a:ln>
                          <a:noFill/>
                        </a:ln>
                        <a:solidFill>
                          <a:srgbClr val="0066FF"/>
                        </a:solidFill>
                        <a:effectLst/>
                        <a:latin typeface="+mn-lt"/>
                        <a:ea typeface="宋体" pitchFamily="2" charset="-122"/>
                        <a:cs typeface="+mn-cs"/>
                      </a:endParaRPr>
                    </a:p>
                  </a:txBody>
                  <a:tcPr marL="91475" marR="91475" marT="45704" marB="4570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bl>
          </a:graphicData>
        </a:graphic>
      </p:graphicFrame>
      <p:sp>
        <p:nvSpPr>
          <p:cNvPr id="8" name="TextBox 17">
            <a:extLst>
              <a:ext uri="{FF2B5EF4-FFF2-40B4-BE49-F238E27FC236}">
                <a16:creationId xmlns:a16="http://schemas.microsoft.com/office/drawing/2014/main" id="{B943225F-1A38-4C1E-8C13-1B737FE1E90C}"/>
              </a:ext>
            </a:extLst>
          </p:cNvPr>
          <p:cNvSpPr txBox="1">
            <a:spLocks noChangeArrowheads="1"/>
          </p:cNvSpPr>
          <p:nvPr/>
        </p:nvSpPr>
        <p:spPr bwMode="auto">
          <a:xfrm>
            <a:off x="7191797" y="6275387"/>
            <a:ext cx="1108075" cy="3698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a:latin typeface="+mn-lt"/>
                <a:ea typeface="微软雅黑 Light" panose="020B0502040204020203" pitchFamily="34" charset="-122"/>
                <a:cs typeface="Times New Roman" pitchFamily="18" charset="0"/>
              </a:rPr>
              <a:t>初始为空</a:t>
            </a:r>
          </a:p>
        </p:txBody>
      </p:sp>
      <p:sp>
        <p:nvSpPr>
          <p:cNvPr id="9" name="右箭头 18">
            <a:extLst>
              <a:ext uri="{FF2B5EF4-FFF2-40B4-BE49-F238E27FC236}">
                <a16:creationId xmlns:a16="http://schemas.microsoft.com/office/drawing/2014/main" id="{F483B022-2DDB-4B4F-8168-69477F3C4EF2}"/>
              </a:ext>
            </a:extLst>
          </p:cNvPr>
          <p:cNvSpPr>
            <a:spLocks noChangeArrowheads="1"/>
          </p:cNvSpPr>
          <p:nvPr/>
        </p:nvSpPr>
        <p:spPr bwMode="auto">
          <a:xfrm>
            <a:off x="8417347" y="5700712"/>
            <a:ext cx="404812" cy="212725"/>
          </a:xfrm>
          <a:prstGeom prst="rightArrow">
            <a:avLst>
              <a:gd name="adj1" fmla="val 50000"/>
              <a:gd name="adj2" fmla="val 50129"/>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cs typeface="Times New Roman" pitchFamily="18" charset="0"/>
            </a:endParaRPr>
          </a:p>
        </p:txBody>
      </p:sp>
      <p:sp>
        <p:nvSpPr>
          <p:cNvPr id="10" name="TextBox 20">
            <a:extLst>
              <a:ext uri="{FF2B5EF4-FFF2-40B4-BE49-F238E27FC236}">
                <a16:creationId xmlns:a16="http://schemas.microsoft.com/office/drawing/2014/main" id="{E0F53310-14CA-4C84-871A-863685A2E6BD}"/>
              </a:ext>
            </a:extLst>
          </p:cNvPr>
          <p:cNvSpPr txBox="1">
            <a:spLocks noChangeArrowheads="1"/>
          </p:cNvSpPr>
          <p:nvPr/>
        </p:nvSpPr>
        <p:spPr bwMode="auto">
          <a:xfrm>
            <a:off x="8960272" y="4760912"/>
            <a:ext cx="1338262" cy="64611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dirty="0">
                <a:latin typeface="+mn-lt"/>
                <a:ea typeface="微软雅黑 Light" panose="020B0502040204020203" pitchFamily="34" charset="-122"/>
                <a:cs typeface="Times New Roman" pitchFamily="18" charset="0"/>
              </a:rPr>
              <a:t>T</a:t>
            </a:r>
            <a:r>
              <a:rPr lang="en-US" altLang="zh-CN" sz="1800" baseline="-25000" dirty="0">
                <a:latin typeface="+mn-lt"/>
                <a:ea typeface="微软雅黑 Light" panose="020B0502040204020203" pitchFamily="34" charset="-122"/>
                <a:cs typeface="Times New Roman" pitchFamily="18" charset="0"/>
              </a:rPr>
              <a:t>i</a:t>
            </a:r>
            <a:r>
              <a:rPr lang="zh-CN" altLang="en-US" sz="1800" dirty="0">
                <a:latin typeface="+mn-lt"/>
                <a:ea typeface="微软雅黑 Light" panose="020B0502040204020203" pitchFamily="34" charset="-122"/>
                <a:cs typeface="Times New Roman" pitchFamily="18" charset="0"/>
              </a:rPr>
              <a:t>结束后</a:t>
            </a:r>
            <a:endParaRPr lang="en-US" altLang="zh-CN" sz="1800" dirty="0">
              <a:latin typeface="+mn-lt"/>
              <a:ea typeface="微软雅黑 Light" panose="020B0502040204020203" pitchFamily="34" charset="-122"/>
              <a:cs typeface="Times New Roman" pitchFamily="18" charset="0"/>
            </a:endParaRPr>
          </a:p>
          <a:p>
            <a:pPr eaLnBrk="1" hangingPunct="1"/>
            <a:r>
              <a:rPr lang="zh-CN" altLang="en-US" sz="1800" dirty="0">
                <a:latin typeface="+mn-lt"/>
                <a:ea typeface="微软雅黑 Light" panose="020B0502040204020203" pitchFamily="34" charset="-122"/>
                <a:cs typeface="Times New Roman" pitchFamily="18" charset="0"/>
              </a:rPr>
              <a:t>，结果正确</a:t>
            </a:r>
          </a:p>
        </p:txBody>
      </p:sp>
      <p:sp>
        <p:nvSpPr>
          <p:cNvPr id="11" name="TextBox 21">
            <a:extLst>
              <a:ext uri="{FF2B5EF4-FFF2-40B4-BE49-F238E27FC236}">
                <a16:creationId xmlns:a16="http://schemas.microsoft.com/office/drawing/2014/main" id="{B0C16CA6-50BA-4AAB-AD06-5C17913B9F6A}"/>
              </a:ext>
            </a:extLst>
          </p:cNvPr>
          <p:cNvSpPr txBox="1">
            <a:spLocks noChangeArrowheads="1"/>
          </p:cNvSpPr>
          <p:nvPr/>
        </p:nvSpPr>
        <p:spPr bwMode="auto">
          <a:xfrm>
            <a:off x="8118656" y="3502025"/>
            <a:ext cx="1646669" cy="6463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a:latin typeface="+mn-lt"/>
                <a:ea typeface="微软雅黑 Light" panose="020B0502040204020203" pitchFamily="34" charset="-122"/>
                <a:cs typeface="Times New Roman" pitchFamily="18" charset="0"/>
              </a:rPr>
              <a:t>check</a:t>
            </a:r>
            <a:r>
              <a:rPr lang="zh-CN" altLang="en-US" sz="1800">
                <a:latin typeface="+mn-lt"/>
                <a:ea typeface="微软雅黑 Light" panose="020B0502040204020203" pitchFamily="34" charset="-122"/>
                <a:cs typeface="Times New Roman" pitchFamily="18" charset="0"/>
              </a:rPr>
              <a:t>约束：</a:t>
            </a:r>
            <a:endParaRPr lang="en-US" altLang="zh-CN" sz="1800">
              <a:latin typeface="+mn-lt"/>
              <a:ea typeface="微软雅黑 Light" panose="020B0502040204020203" pitchFamily="34" charset="-122"/>
              <a:cs typeface="Times New Roman" pitchFamily="18" charset="0"/>
            </a:endParaRPr>
          </a:p>
          <a:p>
            <a:pPr eaLnBrk="1" hangingPunct="1"/>
            <a:r>
              <a:rPr lang="en-US" altLang="zh-CN" sz="1800">
                <a:latin typeface="+mn-lt"/>
                <a:ea typeface="微软雅黑 Light" panose="020B0502040204020203" pitchFamily="34" charset="-122"/>
                <a:cs typeface="Times New Roman" pitchFamily="18" charset="0"/>
              </a:rPr>
              <a:t>0&lt;=grade&lt;=100</a:t>
            </a:r>
            <a:endParaRPr lang="zh-CN" altLang="en-US" sz="1800">
              <a:latin typeface="+mn-lt"/>
              <a:ea typeface="微软雅黑 Light" panose="020B0502040204020203" pitchFamily="34" charset="-122"/>
              <a:cs typeface="Times New Roman" pitchFamily="18" charset="0"/>
            </a:endParaRPr>
          </a:p>
        </p:txBody>
      </p:sp>
      <p:sp>
        <p:nvSpPr>
          <p:cNvPr id="12" name="TextBox 22">
            <a:extLst>
              <a:ext uri="{FF2B5EF4-FFF2-40B4-BE49-F238E27FC236}">
                <a16:creationId xmlns:a16="http://schemas.microsoft.com/office/drawing/2014/main" id="{D515CD15-2BFE-49A6-B988-90556CF4F080}"/>
              </a:ext>
            </a:extLst>
          </p:cNvPr>
          <p:cNvSpPr txBox="1">
            <a:spLocks noChangeArrowheads="1"/>
          </p:cNvSpPr>
          <p:nvPr/>
        </p:nvSpPr>
        <p:spPr bwMode="auto">
          <a:xfrm>
            <a:off x="6454956" y="3038475"/>
            <a:ext cx="1414462"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ea typeface="微软雅黑 Light" panose="020B0502040204020203" pitchFamily="34" charset="-122"/>
                <a:cs typeface="Times New Roman" pitchFamily="18" charset="0"/>
              </a:rPr>
              <a:t>不可恢复</a:t>
            </a:r>
            <a:endParaRPr lang="en-US" altLang="zh-CN">
              <a:latin typeface="+mn-lt"/>
              <a:ea typeface="微软雅黑 Light" panose="020B0502040204020203" pitchFamily="34" charset="-122"/>
              <a:cs typeface="Times New Roman" pitchFamily="18" charset="0"/>
            </a:endParaRPr>
          </a:p>
          <a:p>
            <a:pPr eaLnBrk="1" hangingPunct="1"/>
            <a:r>
              <a:rPr lang="zh-CN" altLang="en-US">
                <a:latin typeface="+mn-lt"/>
                <a:ea typeface="微软雅黑 Light" panose="020B0502040204020203" pitchFamily="34" charset="-122"/>
                <a:cs typeface="Times New Roman" pitchFamily="18" charset="0"/>
              </a:rPr>
              <a:t>调度</a:t>
            </a:r>
            <a:endParaRPr lang="en-US" altLang="zh-CN">
              <a:latin typeface="+mn-lt"/>
              <a:ea typeface="微软雅黑 Light" panose="020B0502040204020203" pitchFamily="34" charset="-122"/>
              <a:cs typeface="Times New Roman" pitchFamily="18" charset="0"/>
            </a:endParaRPr>
          </a:p>
        </p:txBody>
      </p:sp>
      <p:cxnSp>
        <p:nvCxnSpPr>
          <p:cNvPr id="13" name="直接箭头连接符 24">
            <a:extLst>
              <a:ext uri="{FF2B5EF4-FFF2-40B4-BE49-F238E27FC236}">
                <a16:creationId xmlns:a16="http://schemas.microsoft.com/office/drawing/2014/main" id="{8A99F041-B379-4160-A658-D668CB75BF69}"/>
              </a:ext>
            </a:extLst>
          </p:cNvPr>
          <p:cNvCxnSpPr>
            <a:cxnSpLocks noChangeShapeType="1"/>
          </p:cNvCxnSpPr>
          <p:nvPr/>
        </p:nvCxnSpPr>
        <p:spPr bwMode="auto">
          <a:xfrm flipV="1">
            <a:off x="2903718" y="1698625"/>
            <a:ext cx="831850" cy="2112963"/>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箭头连接符 26">
            <a:extLst>
              <a:ext uri="{FF2B5EF4-FFF2-40B4-BE49-F238E27FC236}">
                <a16:creationId xmlns:a16="http://schemas.microsoft.com/office/drawing/2014/main" id="{E1BE9AE7-2DB3-48D5-8AE8-0C5C976093D3}"/>
              </a:ext>
            </a:extLst>
          </p:cNvPr>
          <p:cNvCxnSpPr>
            <a:cxnSpLocks noChangeShapeType="1"/>
          </p:cNvCxnSpPr>
          <p:nvPr/>
        </p:nvCxnSpPr>
        <p:spPr bwMode="auto">
          <a:xfrm flipV="1">
            <a:off x="2506843" y="1779588"/>
            <a:ext cx="3709988" cy="4133850"/>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箭头连接符 28">
            <a:extLst>
              <a:ext uri="{FF2B5EF4-FFF2-40B4-BE49-F238E27FC236}">
                <a16:creationId xmlns:a16="http://schemas.microsoft.com/office/drawing/2014/main" id="{943CD532-E41E-41C7-8B21-7117113C91AC}"/>
              </a:ext>
            </a:extLst>
          </p:cNvPr>
          <p:cNvCxnSpPr>
            <a:cxnSpLocks noChangeShapeType="1"/>
          </p:cNvCxnSpPr>
          <p:nvPr/>
        </p:nvCxnSpPr>
        <p:spPr bwMode="auto">
          <a:xfrm>
            <a:off x="6895639" y="3941208"/>
            <a:ext cx="1926520" cy="1423658"/>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箭头连接符 30">
            <a:extLst>
              <a:ext uri="{FF2B5EF4-FFF2-40B4-BE49-F238E27FC236}">
                <a16:creationId xmlns:a16="http://schemas.microsoft.com/office/drawing/2014/main" id="{CBAAB241-3EEE-4CCC-AE95-F3BEED1D629D}"/>
              </a:ext>
            </a:extLst>
          </p:cNvPr>
          <p:cNvCxnSpPr>
            <a:cxnSpLocks noChangeShapeType="1"/>
          </p:cNvCxnSpPr>
          <p:nvPr/>
        </p:nvCxnSpPr>
        <p:spPr bwMode="auto">
          <a:xfrm flipH="1" flipV="1">
            <a:off x="7386818" y="1779588"/>
            <a:ext cx="915988" cy="1722437"/>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33">
            <a:extLst>
              <a:ext uri="{FF2B5EF4-FFF2-40B4-BE49-F238E27FC236}">
                <a16:creationId xmlns:a16="http://schemas.microsoft.com/office/drawing/2014/main" id="{FD7430D4-380F-4F18-8650-91F5E4D00411}"/>
              </a:ext>
            </a:extLst>
          </p:cNvPr>
          <p:cNvSpPr txBox="1">
            <a:spLocks noChangeArrowheads="1"/>
          </p:cNvSpPr>
          <p:nvPr/>
        </p:nvSpPr>
        <p:spPr bwMode="auto">
          <a:xfrm>
            <a:off x="8250418" y="3028950"/>
            <a:ext cx="1771832" cy="369332"/>
          </a:xfrm>
          <a:prstGeom prst="rect">
            <a:avLst/>
          </a:prstGeom>
          <a:solidFill>
            <a:srgbClr val="FFFF00"/>
          </a:solidFill>
          <a:ln w="9525">
            <a:solidFill>
              <a:srgbClr val="92D050"/>
            </a:solidFill>
            <a:miter lim="800000"/>
            <a:headEnd/>
            <a:tailEnd/>
          </a:ln>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a:latin typeface="+mn-lt"/>
                <a:ea typeface="微软雅黑 Light" panose="020B0502040204020203" pitchFamily="34" charset="-122"/>
                <a:cs typeface="Times New Roman" pitchFamily="18" charset="0"/>
              </a:rPr>
              <a:t>引发</a:t>
            </a:r>
            <a:r>
              <a:rPr lang="en-US" altLang="zh-CN" sz="1800">
                <a:latin typeface="+mn-lt"/>
                <a:ea typeface="微软雅黑 Light" panose="020B0502040204020203" pitchFamily="34" charset="-122"/>
                <a:cs typeface="Times New Roman" pitchFamily="18" charset="0"/>
              </a:rPr>
              <a:t>update</a:t>
            </a:r>
            <a:r>
              <a:rPr lang="zh-CN" altLang="en-US" sz="1800">
                <a:latin typeface="+mn-lt"/>
                <a:ea typeface="微软雅黑 Light" panose="020B0502040204020203" pitchFamily="34" charset="-122"/>
                <a:cs typeface="Times New Roman" pitchFamily="18" charset="0"/>
              </a:rPr>
              <a:t>回滚</a:t>
            </a:r>
          </a:p>
        </p:txBody>
      </p:sp>
      <p:sp>
        <p:nvSpPr>
          <p:cNvPr id="18" name="TextBox 34">
            <a:extLst>
              <a:ext uri="{FF2B5EF4-FFF2-40B4-BE49-F238E27FC236}">
                <a16:creationId xmlns:a16="http://schemas.microsoft.com/office/drawing/2014/main" id="{8AF6C4C8-F50D-4E91-B52F-0E726235F65A}"/>
              </a:ext>
            </a:extLst>
          </p:cNvPr>
          <p:cNvSpPr txBox="1">
            <a:spLocks noChangeArrowheads="1"/>
          </p:cNvSpPr>
          <p:nvPr/>
        </p:nvSpPr>
        <p:spPr bwMode="auto">
          <a:xfrm>
            <a:off x="1157468" y="2568575"/>
            <a:ext cx="2975173"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b="1">
                <a:solidFill>
                  <a:srgbClr val="FF0000"/>
                </a:solidFill>
                <a:latin typeface="+mn-lt"/>
                <a:ea typeface="微软雅黑 Light" panose="020B0502040204020203" pitchFamily="34" charset="-122"/>
                <a:cs typeface="Times New Roman" pitchFamily="18" charset="0"/>
              </a:rPr>
              <a:t>SET XACT_ABORT OFF</a:t>
            </a:r>
            <a:endParaRPr lang="zh-CN" altLang="en-US">
              <a:solidFill>
                <a:srgbClr val="FF0000"/>
              </a:solidFill>
              <a:latin typeface="+mn-lt"/>
              <a:ea typeface="微软雅黑 Light" panose="020B0502040204020203" pitchFamily="34" charset="-122"/>
              <a:cs typeface="Times New Roman" pitchFamily="18" charset="0"/>
            </a:endParaRPr>
          </a:p>
        </p:txBody>
      </p:sp>
      <p:cxnSp>
        <p:nvCxnSpPr>
          <p:cNvPr id="19" name="直接箭头连接符 27">
            <a:extLst>
              <a:ext uri="{FF2B5EF4-FFF2-40B4-BE49-F238E27FC236}">
                <a16:creationId xmlns:a16="http://schemas.microsoft.com/office/drawing/2014/main" id="{E6BE2BB8-546D-41A7-BCE8-8CB35BA18220}"/>
              </a:ext>
            </a:extLst>
          </p:cNvPr>
          <p:cNvCxnSpPr>
            <a:cxnSpLocks noChangeShapeType="1"/>
          </p:cNvCxnSpPr>
          <p:nvPr/>
        </p:nvCxnSpPr>
        <p:spPr bwMode="auto">
          <a:xfrm flipV="1">
            <a:off x="4649968" y="1698625"/>
            <a:ext cx="225425" cy="3335338"/>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0" name="Group 49">
            <a:extLst>
              <a:ext uri="{FF2B5EF4-FFF2-40B4-BE49-F238E27FC236}">
                <a16:creationId xmlns:a16="http://schemas.microsoft.com/office/drawing/2014/main" id="{F0D0F0AE-6C98-4CDB-B38D-681F27CA2DE0}"/>
              </a:ext>
            </a:extLst>
          </p:cNvPr>
          <p:cNvGraphicFramePr>
            <a:graphicFrameLocks noGrp="1"/>
          </p:cNvGraphicFramePr>
          <p:nvPr>
            <p:extLst>
              <p:ext uri="{D42A27DB-BD31-4B8C-83A1-F6EECF244321}">
                <p14:modId xmlns:p14="http://schemas.microsoft.com/office/powerpoint/2010/main" val="3523093119"/>
              </p:ext>
            </p:extLst>
          </p:nvPr>
        </p:nvGraphicFramePr>
        <p:xfrm>
          <a:off x="1249543" y="157163"/>
          <a:ext cx="2006601" cy="1189038"/>
        </p:xfrm>
        <a:graphic>
          <a:graphicData uri="http://schemas.openxmlformats.org/drawingml/2006/table">
            <a:tbl>
              <a:tblPr/>
              <a:tblGrid>
                <a:gridCol w="578911">
                  <a:extLst>
                    <a:ext uri="{9D8B030D-6E8A-4147-A177-3AD203B41FA5}">
                      <a16:colId xmlns:a16="http://schemas.microsoft.com/office/drawing/2014/main" val="20000"/>
                    </a:ext>
                  </a:extLst>
                </a:gridCol>
                <a:gridCol w="548442">
                  <a:extLst>
                    <a:ext uri="{9D8B030D-6E8A-4147-A177-3AD203B41FA5}">
                      <a16:colId xmlns:a16="http://schemas.microsoft.com/office/drawing/2014/main" val="20001"/>
                    </a:ext>
                  </a:extLst>
                </a:gridCol>
                <a:gridCol w="879248">
                  <a:extLst>
                    <a:ext uri="{9D8B030D-6E8A-4147-A177-3AD203B41FA5}">
                      <a16:colId xmlns:a16="http://schemas.microsoft.com/office/drawing/2014/main" val="20002"/>
                    </a:ext>
                  </a:extLst>
                </a:gridCol>
              </a:tblGrid>
              <a:tr h="39632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07" marR="91407"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07" marR="91407"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407" marR="91407"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a:t>
                      </a:r>
                      <a:r>
                        <a:rPr kumimoji="1" lang="en-US" altLang="zh-CN" sz="2000" b="0" i="0" u="none" strike="noStrike" cap="none" normalizeH="0" baseline="0" dirty="0">
                          <a:ln>
                            <a:noFill/>
                          </a:ln>
                          <a:solidFill>
                            <a:schemeClr val="tx1"/>
                          </a:solidFill>
                          <a:effectLst/>
                          <a:latin typeface="+mn-lt"/>
                          <a:ea typeface="宋体" pitchFamily="2" charset="-122"/>
                        </a:rPr>
                        <a:t>1</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07" marR="91407"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07" marR="91407"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90</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407" marR="91407"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r>
                        <a:rPr kumimoji="1" lang="zh-CN" altLang="en-US" sz="2000" b="0" i="0" u="none" strike="noStrike" cap="none" normalizeH="0" baseline="0" dirty="0">
                          <a:ln>
                            <a:noFill/>
                          </a:ln>
                          <a:solidFill>
                            <a:schemeClr val="tx1"/>
                          </a:solidFill>
                          <a:effectLst/>
                          <a:latin typeface="+mn-lt"/>
                          <a:ea typeface="宋体" pitchFamily="2" charset="-122"/>
                        </a:rPr>
                        <a:t>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07" marR="91407"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L="91407" marR="91407"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a:t>
                      </a:r>
                      <a:r>
                        <a:rPr kumimoji="1" lang="zh-CN" altLang="en-US" sz="2000" b="0" i="0" u="none" strike="noStrike" cap="none" normalizeH="0" baseline="0" dirty="0">
                          <a:ln>
                            <a:noFill/>
                          </a:ln>
                          <a:solidFill>
                            <a:srgbClr val="000000"/>
                          </a:solidFill>
                          <a:effectLst/>
                          <a:latin typeface="+mn-lt"/>
                          <a:ea typeface="宋体" pitchFamily="2" charset="-122"/>
                        </a:rPr>
                        <a:t>5</a:t>
                      </a:r>
                    </a:p>
                  </a:txBody>
                  <a:tcPr marL="91407" marR="91407"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21" name="Group 49">
            <a:extLst>
              <a:ext uri="{FF2B5EF4-FFF2-40B4-BE49-F238E27FC236}">
                <a16:creationId xmlns:a16="http://schemas.microsoft.com/office/drawing/2014/main" id="{FBDC3C1C-13E1-43DB-98F0-8AF500CDCBA5}"/>
              </a:ext>
            </a:extLst>
          </p:cNvPr>
          <p:cNvGraphicFramePr>
            <a:graphicFrameLocks noGrp="1"/>
          </p:cNvGraphicFramePr>
          <p:nvPr>
            <p:extLst>
              <p:ext uri="{D42A27DB-BD31-4B8C-83A1-F6EECF244321}">
                <p14:modId xmlns:p14="http://schemas.microsoft.com/office/powerpoint/2010/main" val="2151213389"/>
              </p:ext>
            </p:extLst>
          </p:nvPr>
        </p:nvGraphicFramePr>
        <p:xfrm>
          <a:off x="3560943" y="134938"/>
          <a:ext cx="1951038" cy="1585913"/>
        </p:xfrm>
        <a:graphic>
          <a:graphicData uri="http://schemas.openxmlformats.org/drawingml/2006/table">
            <a:tbl>
              <a:tblPr/>
              <a:tblGrid>
                <a:gridCol w="579214">
                  <a:extLst>
                    <a:ext uri="{9D8B030D-6E8A-4147-A177-3AD203B41FA5}">
                      <a16:colId xmlns:a16="http://schemas.microsoft.com/office/drawing/2014/main" val="20000"/>
                    </a:ext>
                  </a:extLst>
                </a:gridCol>
                <a:gridCol w="526954">
                  <a:extLst>
                    <a:ext uri="{9D8B030D-6E8A-4147-A177-3AD203B41FA5}">
                      <a16:colId xmlns:a16="http://schemas.microsoft.com/office/drawing/2014/main" val="20001"/>
                    </a:ext>
                  </a:extLst>
                </a:gridCol>
                <a:gridCol w="844870">
                  <a:extLst>
                    <a:ext uri="{9D8B030D-6E8A-4147-A177-3AD203B41FA5}">
                      <a16:colId xmlns:a16="http://schemas.microsoft.com/office/drawing/2014/main" val="20002"/>
                    </a:ext>
                  </a:extLst>
                </a:gridCol>
              </a:tblGrid>
              <a:tr h="396455">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55" marR="91455" marT="45749" marB="4574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55" marR="91455" marT="45749" marB="457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455" marR="91455" marT="45749" marB="4574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48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101</a:t>
                      </a:r>
                    </a:p>
                  </a:txBody>
                  <a:tcPr marL="91455" marR="91455" marT="45749" marB="4574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a:t>
                      </a:r>
                    </a:p>
                  </a:txBody>
                  <a:tcPr marL="91455" marR="91455" marT="45749" marB="457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90</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455" marR="91455" marT="45749" marB="4574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48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49" marB="4574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49" marB="457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95</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455" marR="91455" marT="45749" marB="4574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48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103</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49" marB="4574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2</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49" marB="457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97</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49" marB="4574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22" name="Group 49">
            <a:extLst>
              <a:ext uri="{FF2B5EF4-FFF2-40B4-BE49-F238E27FC236}">
                <a16:creationId xmlns:a16="http://schemas.microsoft.com/office/drawing/2014/main" id="{A664A34F-1FA6-4322-8BEE-DF5F196C75D6}"/>
              </a:ext>
            </a:extLst>
          </p:cNvPr>
          <p:cNvGraphicFramePr>
            <a:graphicFrameLocks noGrp="1"/>
          </p:cNvGraphicFramePr>
          <p:nvPr>
            <p:extLst>
              <p:ext uri="{D42A27DB-BD31-4B8C-83A1-F6EECF244321}">
                <p14:modId xmlns:p14="http://schemas.microsoft.com/office/powerpoint/2010/main" val="934831655"/>
              </p:ext>
            </p:extLst>
          </p:nvPr>
        </p:nvGraphicFramePr>
        <p:xfrm>
          <a:off x="5942193" y="122238"/>
          <a:ext cx="1951038" cy="1646237"/>
        </p:xfrm>
        <a:graphic>
          <a:graphicData uri="http://schemas.openxmlformats.org/drawingml/2006/table">
            <a:tbl>
              <a:tblPr/>
              <a:tblGrid>
                <a:gridCol w="579214">
                  <a:extLst>
                    <a:ext uri="{9D8B030D-6E8A-4147-A177-3AD203B41FA5}">
                      <a16:colId xmlns:a16="http://schemas.microsoft.com/office/drawing/2014/main" val="20000"/>
                    </a:ext>
                  </a:extLst>
                </a:gridCol>
                <a:gridCol w="526954">
                  <a:extLst>
                    <a:ext uri="{9D8B030D-6E8A-4147-A177-3AD203B41FA5}">
                      <a16:colId xmlns:a16="http://schemas.microsoft.com/office/drawing/2014/main" val="20001"/>
                    </a:ext>
                  </a:extLst>
                </a:gridCol>
                <a:gridCol w="844870">
                  <a:extLst>
                    <a:ext uri="{9D8B030D-6E8A-4147-A177-3AD203B41FA5}">
                      <a16:colId xmlns:a16="http://schemas.microsoft.com/office/drawing/2014/main" val="20002"/>
                    </a:ext>
                  </a:extLst>
                </a:gridCol>
              </a:tblGrid>
              <a:tr h="39630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101</a:t>
                      </a: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a:t>
                      </a: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FF0000"/>
                          </a:solidFill>
                          <a:effectLst/>
                          <a:latin typeface="+mn-lt"/>
                          <a:ea typeface="宋体" pitchFamily="2" charset="-122"/>
                        </a:rPr>
                        <a:t>95</a:t>
                      </a:r>
                      <a:endParaRPr kumimoji="1" lang="zh-CN" altLang="en-US" sz="2000" b="0" i="0" u="none" strike="noStrike" cap="none" normalizeH="0" baseline="0" dirty="0">
                        <a:ln>
                          <a:noFill/>
                        </a:ln>
                        <a:solidFill>
                          <a:srgbClr val="FF0000"/>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3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r>
                        <a:rPr kumimoji="1" lang="zh-CN" altLang="en-US" sz="2000" b="0" i="0" u="none" strike="noStrike" cap="none" normalizeH="0" baseline="0" dirty="0">
                          <a:ln>
                            <a:noFill/>
                          </a:ln>
                          <a:solidFill>
                            <a:schemeClr val="tx1"/>
                          </a:solidFill>
                          <a:effectLst/>
                          <a:latin typeface="+mn-lt"/>
                          <a:ea typeface="宋体" pitchFamily="2" charset="-122"/>
                        </a:rPr>
                        <a:t>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FF0000"/>
                          </a:solidFill>
                          <a:effectLst/>
                          <a:latin typeface="+mn-lt"/>
                          <a:ea typeface="宋体" pitchFamily="2" charset="-122"/>
                        </a:rPr>
                        <a:t>100</a:t>
                      </a:r>
                      <a:endParaRPr kumimoji="1" lang="zh-CN" altLang="en-US" sz="2000" b="0" i="0" u="none" strike="noStrike" cap="none" normalizeH="0" baseline="0" dirty="0">
                        <a:ln>
                          <a:noFill/>
                        </a:ln>
                        <a:solidFill>
                          <a:srgbClr val="FF0000"/>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3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103</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2</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dirty="0">
                          <a:ln>
                            <a:noFill/>
                          </a:ln>
                          <a:solidFill>
                            <a:srgbClr val="FF0000"/>
                          </a:solidFill>
                          <a:effectLst/>
                          <a:latin typeface="+mn-lt"/>
                          <a:ea typeface="宋体" pitchFamily="2" charset="-122"/>
                        </a:rPr>
                        <a:t>97+5?</a:t>
                      </a:r>
                      <a:endParaRPr kumimoji="1" lang="zh-CN" altLang="en-US" sz="2000" b="1" i="0" u="none" strike="noStrike" cap="none" normalizeH="0" baseline="0" dirty="0">
                        <a:ln>
                          <a:noFill/>
                        </a:ln>
                        <a:solidFill>
                          <a:srgbClr val="FF0000"/>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3" name="右箭头 36">
            <a:extLst>
              <a:ext uri="{FF2B5EF4-FFF2-40B4-BE49-F238E27FC236}">
                <a16:creationId xmlns:a16="http://schemas.microsoft.com/office/drawing/2014/main" id="{402A9111-FDE8-4789-9E19-A6DF93A00B6B}"/>
              </a:ext>
            </a:extLst>
          </p:cNvPr>
          <p:cNvSpPr>
            <a:spLocks noChangeArrowheads="1"/>
          </p:cNvSpPr>
          <p:nvPr/>
        </p:nvSpPr>
        <p:spPr bwMode="auto">
          <a:xfrm>
            <a:off x="3283131" y="862013"/>
            <a:ext cx="269875" cy="192087"/>
          </a:xfrm>
          <a:prstGeom prst="rightArrow">
            <a:avLst>
              <a:gd name="adj1" fmla="val 50000"/>
              <a:gd name="adj2" fmla="val 49850"/>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cs typeface="Times New Roman" pitchFamily="18" charset="0"/>
            </a:endParaRPr>
          </a:p>
        </p:txBody>
      </p:sp>
      <p:sp>
        <p:nvSpPr>
          <p:cNvPr id="24" name="右箭头 37">
            <a:extLst>
              <a:ext uri="{FF2B5EF4-FFF2-40B4-BE49-F238E27FC236}">
                <a16:creationId xmlns:a16="http://schemas.microsoft.com/office/drawing/2014/main" id="{CC60F485-1167-4763-9122-1676ECC2E29B}"/>
              </a:ext>
            </a:extLst>
          </p:cNvPr>
          <p:cNvSpPr>
            <a:spLocks noChangeArrowheads="1"/>
          </p:cNvSpPr>
          <p:nvPr/>
        </p:nvSpPr>
        <p:spPr bwMode="auto">
          <a:xfrm>
            <a:off x="5499281" y="839788"/>
            <a:ext cx="404812" cy="214312"/>
          </a:xfrm>
          <a:prstGeom prst="rightArrow">
            <a:avLst>
              <a:gd name="adj1" fmla="val 50000"/>
              <a:gd name="adj2" fmla="val 49758"/>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cs typeface="Times New Roman" pitchFamily="18" charset="0"/>
            </a:endParaRPr>
          </a:p>
        </p:txBody>
      </p:sp>
      <p:sp>
        <p:nvSpPr>
          <p:cNvPr id="25" name="右箭头 38">
            <a:extLst>
              <a:ext uri="{FF2B5EF4-FFF2-40B4-BE49-F238E27FC236}">
                <a16:creationId xmlns:a16="http://schemas.microsoft.com/office/drawing/2014/main" id="{76B838B5-C913-48F4-AC95-D2803D3A886D}"/>
              </a:ext>
            </a:extLst>
          </p:cNvPr>
          <p:cNvSpPr>
            <a:spLocks noChangeArrowheads="1"/>
          </p:cNvSpPr>
          <p:nvPr/>
        </p:nvSpPr>
        <p:spPr bwMode="auto">
          <a:xfrm>
            <a:off x="7902756" y="827088"/>
            <a:ext cx="360362" cy="192087"/>
          </a:xfrm>
          <a:prstGeom prst="rightArrow">
            <a:avLst>
              <a:gd name="adj1" fmla="val 50000"/>
              <a:gd name="adj2" fmla="val 49724"/>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cs typeface="Times New Roman" pitchFamily="18" charset="0"/>
            </a:endParaRPr>
          </a:p>
        </p:txBody>
      </p:sp>
      <p:sp>
        <p:nvSpPr>
          <p:cNvPr id="26" name="TextBox 39">
            <a:extLst>
              <a:ext uri="{FF2B5EF4-FFF2-40B4-BE49-F238E27FC236}">
                <a16:creationId xmlns:a16="http://schemas.microsoft.com/office/drawing/2014/main" id="{7C93FD6E-5356-461C-9950-D49DAD1EF336}"/>
              </a:ext>
            </a:extLst>
          </p:cNvPr>
          <p:cNvSpPr txBox="1">
            <a:spLocks noChangeArrowheads="1"/>
          </p:cNvSpPr>
          <p:nvPr/>
        </p:nvSpPr>
        <p:spPr bwMode="auto">
          <a:xfrm>
            <a:off x="1792468" y="1409700"/>
            <a:ext cx="647700" cy="36988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a:latin typeface="+mn-lt"/>
                <a:ea typeface="微软雅黑 Light" panose="020B0502040204020203" pitchFamily="34" charset="-122"/>
                <a:cs typeface="Times New Roman" pitchFamily="18" charset="0"/>
              </a:rPr>
              <a:t>初始</a:t>
            </a:r>
          </a:p>
        </p:txBody>
      </p:sp>
      <p:sp>
        <p:nvSpPr>
          <p:cNvPr id="27" name="TextBox 40">
            <a:extLst>
              <a:ext uri="{FF2B5EF4-FFF2-40B4-BE49-F238E27FC236}">
                <a16:creationId xmlns:a16="http://schemas.microsoft.com/office/drawing/2014/main" id="{96A6D2DC-E6C0-4A73-AEBD-8785D5CBE184}"/>
              </a:ext>
            </a:extLst>
          </p:cNvPr>
          <p:cNvSpPr txBox="1">
            <a:spLocks noChangeArrowheads="1"/>
          </p:cNvSpPr>
          <p:nvPr/>
        </p:nvSpPr>
        <p:spPr bwMode="auto">
          <a:xfrm>
            <a:off x="8340854" y="1922245"/>
            <a:ext cx="1633113" cy="646331"/>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dirty="0">
                <a:latin typeface="+mn-lt"/>
                <a:ea typeface="微软雅黑 Light" panose="020B0502040204020203" pitchFamily="34" charset="-122"/>
                <a:cs typeface="Times New Roman" pitchFamily="18" charset="0"/>
              </a:rPr>
              <a:t>update</a:t>
            </a:r>
            <a:r>
              <a:rPr lang="zh-CN" altLang="en-US" sz="1800" dirty="0">
                <a:latin typeface="+mn-lt"/>
                <a:ea typeface="微软雅黑 Light" panose="020B0502040204020203" pitchFamily="34" charset="-122"/>
                <a:cs typeface="Times New Roman" pitchFamily="18" charset="0"/>
              </a:rPr>
              <a:t>回滚</a:t>
            </a:r>
            <a:endParaRPr lang="en-US" altLang="zh-CN" sz="1800" dirty="0">
              <a:latin typeface="+mn-lt"/>
              <a:ea typeface="微软雅黑 Light" panose="020B0502040204020203" pitchFamily="34" charset="-122"/>
              <a:cs typeface="Times New Roman" pitchFamily="18" charset="0"/>
            </a:endParaRPr>
          </a:p>
          <a:p>
            <a:pPr eaLnBrk="1" hangingPunct="1"/>
            <a:r>
              <a:rPr lang="en-US" altLang="zh-CN" sz="1800" dirty="0">
                <a:latin typeface="+mn-lt"/>
                <a:ea typeface="微软雅黑 Light" panose="020B0502040204020203" pitchFamily="34" charset="-122"/>
                <a:cs typeface="Times New Roman" pitchFamily="18" charset="0"/>
              </a:rPr>
              <a:t>insert</a:t>
            </a:r>
            <a:r>
              <a:rPr lang="zh-CN" altLang="en-US" sz="1800" dirty="0">
                <a:latin typeface="+mn-lt"/>
                <a:ea typeface="微软雅黑 Light" panose="020B0502040204020203" pitchFamily="34" charset="-122"/>
                <a:cs typeface="Times New Roman" pitchFamily="18" charset="0"/>
              </a:rPr>
              <a:t>未回滚</a:t>
            </a:r>
          </a:p>
        </p:txBody>
      </p:sp>
      <p:graphicFrame>
        <p:nvGraphicFramePr>
          <p:cNvPr id="28" name="Group 49">
            <a:extLst>
              <a:ext uri="{FF2B5EF4-FFF2-40B4-BE49-F238E27FC236}">
                <a16:creationId xmlns:a16="http://schemas.microsoft.com/office/drawing/2014/main" id="{129BBBAC-03C0-4756-AD74-35C205604608}"/>
              </a:ext>
            </a:extLst>
          </p:cNvPr>
          <p:cNvGraphicFramePr>
            <a:graphicFrameLocks noGrp="1"/>
          </p:cNvGraphicFramePr>
          <p:nvPr>
            <p:extLst>
              <p:ext uri="{D42A27DB-BD31-4B8C-83A1-F6EECF244321}">
                <p14:modId xmlns:p14="http://schemas.microsoft.com/office/powerpoint/2010/main" val="3158932310"/>
              </p:ext>
            </p:extLst>
          </p:nvPr>
        </p:nvGraphicFramePr>
        <p:xfrm>
          <a:off x="8250418" y="100013"/>
          <a:ext cx="1949450" cy="1646237"/>
        </p:xfrm>
        <a:graphic>
          <a:graphicData uri="http://schemas.openxmlformats.org/drawingml/2006/table">
            <a:tbl>
              <a:tblPr/>
              <a:tblGrid>
                <a:gridCol w="578743">
                  <a:extLst>
                    <a:ext uri="{9D8B030D-6E8A-4147-A177-3AD203B41FA5}">
                      <a16:colId xmlns:a16="http://schemas.microsoft.com/office/drawing/2014/main" val="20000"/>
                    </a:ext>
                  </a:extLst>
                </a:gridCol>
                <a:gridCol w="526525">
                  <a:extLst>
                    <a:ext uri="{9D8B030D-6E8A-4147-A177-3AD203B41FA5}">
                      <a16:colId xmlns:a16="http://schemas.microsoft.com/office/drawing/2014/main" val="20001"/>
                    </a:ext>
                  </a:extLst>
                </a:gridCol>
                <a:gridCol w="844182">
                  <a:extLst>
                    <a:ext uri="{9D8B030D-6E8A-4147-A177-3AD203B41FA5}">
                      <a16:colId xmlns:a16="http://schemas.microsoft.com/office/drawing/2014/main" val="20002"/>
                    </a:ext>
                  </a:extLst>
                </a:gridCol>
              </a:tblGrid>
              <a:tr h="39630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380" marR="91380"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380" marR="91380"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380" marR="91380"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101</a:t>
                      </a:r>
                    </a:p>
                  </a:txBody>
                  <a:tcPr marL="91380" marR="91380"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a:t>
                      </a:r>
                    </a:p>
                  </a:txBody>
                  <a:tcPr marL="91380" marR="91380"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90</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380" marR="91380"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3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r>
                        <a:rPr kumimoji="1" lang="zh-CN" altLang="en-US" sz="2000" b="0" i="0" u="none" strike="noStrike" cap="none" normalizeH="0" baseline="0" dirty="0">
                          <a:ln>
                            <a:noFill/>
                          </a:ln>
                          <a:solidFill>
                            <a:schemeClr val="tx1"/>
                          </a:solidFill>
                          <a:effectLst/>
                          <a:latin typeface="+mn-lt"/>
                          <a:ea typeface="宋体" pitchFamily="2" charset="-122"/>
                        </a:rPr>
                        <a:t>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380" marR="91380"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L="91380" marR="91380"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95</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380" marR="91380"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3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103</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380" marR="91380"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2</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380" marR="91380"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kern="1200" cap="none" normalizeH="0" baseline="0" dirty="0">
                          <a:ln>
                            <a:noFill/>
                          </a:ln>
                          <a:solidFill>
                            <a:srgbClr val="0066FF"/>
                          </a:solidFill>
                          <a:effectLst/>
                          <a:latin typeface="+mn-lt"/>
                          <a:ea typeface="宋体" pitchFamily="2" charset="-122"/>
                          <a:cs typeface="+mn-cs"/>
                        </a:rPr>
                        <a:t>97</a:t>
                      </a:r>
                      <a:endParaRPr kumimoji="1" lang="zh-CN" altLang="en-US" sz="2000" b="0" i="0" u="none" strike="noStrike" kern="1200" cap="none" normalizeH="0" baseline="0" dirty="0">
                        <a:ln>
                          <a:noFill/>
                        </a:ln>
                        <a:solidFill>
                          <a:srgbClr val="0066FF"/>
                        </a:solidFill>
                        <a:effectLst/>
                        <a:latin typeface="+mn-lt"/>
                        <a:ea typeface="宋体" pitchFamily="2" charset="-122"/>
                        <a:cs typeface="+mn-cs"/>
                      </a:endParaRPr>
                    </a:p>
                  </a:txBody>
                  <a:tcPr marL="91380" marR="91380"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02725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8AFCABA-F890-4C26-90F7-F3ECA405A0CC}"/>
              </a:ext>
            </a:extLst>
          </p:cNvPr>
          <p:cNvSpPr>
            <a:spLocks noGrp="1"/>
          </p:cNvSpPr>
          <p:nvPr>
            <p:ph type="sldNum" sz="quarter" idx="12"/>
          </p:nvPr>
        </p:nvSpPr>
        <p:spPr/>
        <p:txBody>
          <a:bodyPr/>
          <a:lstStyle/>
          <a:p>
            <a:fld id="{47C4BD23-150C-4A56-8E66-9482A3FB2E80}" type="slidenum">
              <a:rPr lang="zh-CN" altLang="en-US" smtClean="0"/>
              <a:t>7</a:t>
            </a:fld>
            <a:endParaRPr lang="zh-CN" altLang="en-US"/>
          </a:p>
        </p:txBody>
      </p:sp>
      <p:sp>
        <p:nvSpPr>
          <p:cNvPr id="4" name="日期占位符 3">
            <a:extLst>
              <a:ext uri="{FF2B5EF4-FFF2-40B4-BE49-F238E27FC236}">
                <a16:creationId xmlns:a16="http://schemas.microsoft.com/office/drawing/2014/main" id="{50BFC788-9F31-4180-B268-667B0744F0D0}"/>
              </a:ext>
            </a:extLst>
          </p:cNvPr>
          <p:cNvSpPr>
            <a:spLocks noGrp="1"/>
          </p:cNvSpPr>
          <p:nvPr>
            <p:ph type="dt" sz="half" idx="10"/>
          </p:nvPr>
        </p:nvSpPr>
        <p:spPr/>
        <p:txBody>
          <a:bodyPr/>
          <a:lstStyle/>
          <a:p>
            <a:fld id="{0B142482-2DA8-4A22-A951-8FD883DF2142}" type="datetime1">
              <a:rPr lang="zh-CN" altLang="en-US" smtClean="0"/>
              <a:t>2021/12/13</a:t>
            </a:fld>
            <a:endParaRPr lang="zh-CN" altLang="en-US" dirty="0"/>
          </a:p>
        </p:txBody>
      </p:sp>
      <p:pic>
        <p:nvPicPr>
          <p:cNvPr id="5" name="Picture 1">
            <a:extLst>
              <a:ext uri="{FF2B5EF4-FFF2-40B4-BE49-F238E27FC236}">
                <a16:creationId xmlns:a16="http://schemas.microsoft.com/office/drawing/2014/main" id="{FF750912-67EB-472C-9E67-D62017BBCC9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2511" y="385220"/>
            <a:ext cx="10026977" cy="6087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utoShape 4">
            <a:hlinkClick r:id="" action="ppaction://hlinkshowjump?jump=lastslideviewed" highlightClick="1"/>
            <a:extLst>
              <a:ext uri="{FF2B5EF4-FFF2-40B4-BE49-F238E27FC236}">
                <a16:creationId xmlns:a16="http://schemas.microsoft.com/office/drawing/2014/main" id="{C91153CA-CE47-4E8F-8C62-AFA398589598}"/>
              </a:ext>
            </a:extLst>
          </p:cNvPr>
          <p:cNvSpPr>
            <a:spLocks noChangeArrowheads="1"/>
          </p:cNvSpPr>
          <p:nvPr/>
        </p:nvSpPr>
        <p:spPr bwMode="auto">
          <a:xfrm>
            <a:off x="11462288" y="6060233"/>
            <a:ext cx="533400" cy="2286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kumimoji="0" lang="en-US" altLang="zh-CN" sz="1600" dirty="0">
                <a:latin typeface="Times New Roman" panose="02020603050405020304" pitchFamily="18" charset="0"/>
              </a:rPr>
              <a:t>return</a:t>
            </a:r>
          </a:p>
        </p:txBody>
      </p:sp>
    </p:spTree>
    <p:extLst>
      <p:ext uri="{BB962C8B-B14F-4D97-AF65-F5344CB8AC3E}">
        <p14:creationId xmlns:p14="http://schemas.microsoft.com/office/powerpoint/2010/main" val="2801200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6EC7023-3276-4AD8-921B-37380D1629A8}"/>
              </a:ext>
            </a:extLst>
          </p:cNvPr>
          <p:cNvSpPr>
            <a:spLocks noGrp="1"/>
          </p:cNvSpPr>
          <p:nvPr>
            <p:ph type="sldNum" sz="quarter" idx="12"/>
          </p:nvPr>
        </p:nvSpPr>
        <p:spPr/>
        <p:txBody>
          <a:bodyPr/>
          <a:lstStyle/>
          <a:p>
            <a:fld id="{47C4BD23-150C-4A56-8E66-9482A3FB2E80}" type="slidenum">
              <a:rPr lang="zh-CN" altLang="en-US" smtClean="0"/>
              <a:t>70</a:t>
            </a:fld>
            <a:endParaRPr lang="zh-CN" altLang="en-US"/>
          </a:p>
        </p:txBody>
      </p:sp>
      <p:sp>
        <p:nvSpPr>
          <p:cNvPr id="4" name="日期占位符 3">
            <a:extLst>
              <a:ext uri="{FF2B5EF4-FFF2-40B4-BE49-F238E27FC236}">
                <a16:creationId xmlns:a16="http://schemas.microsoft.com/office/drawing/2014/main" id="{3D3CAF13-31FF-4D2C-A2B4-B37A0F68592E}"/>
              </a:ext>
            </a:extLst>
          </p:cNvPr>
          <p:cNvSpPr>
            <a:spLocks noGrp="1"/>
          </p:cNvSpPr>
          <p:nvPr>
            <p:ph type="dt" sz="half" idx="10"/>
          </p:nvPr>
        </p:nvSpPr>
        <p:spPr/>
        <p:txBody>
          <a:bodyPr/>
          <a:lstStyle/>
          <a:p>
            <a:fld id="{61F39214-00F7-4150-87BA-6D5F51F4944B}" type="datetime1">
              <a:rPr lang="zh-CN" altLang="en-US" smtClean="0"/>
              <a:t>2021/12/13</a:t>
            </a:fld>
            <a:endParaRPr lang="zh-CN" altLang="en-US" dirty="0"/>
          </a:p>
        </p:txBody>
      </p:sp>
      <p:sp>
        <p:nvSpPr>
          <p:cNvPr id="5" name="TextBox 5">
            <a:extLst>
              <a:ext uri="{FF2B5EF4-FFF2-40B4-BE49-F238E27FC236}">
                <a16:creationId xmlns:a16="http://schemas.microsoft.com/office/drawing/2014/main" id="{87662C89-4B6C-48AB-B08A-B2F24C0BF61C}"/>
              </a:ext>
            </a:extLst>
          </p:cNvPr>
          <p:cNvSpPr txBox="1">
            <a:spLocks noChangeArrowheads="1"/>
          </p:cNvSpPr>
          <p:nvPr/>
        </p:nvSpPr>
        <p:spPr bwMode="auto">
          <a:xfrm>
            <a:off x="746567" y="2984239"/>
            <a:ext cx="5586337" cy="3785652"/>
          </a:xfrm>
          <a:prstGeom prst="rect">
            <a:avLst/>
          </a:prstGeom>
          <a:noFill/>
          <a:ln w="9525">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b="1" dirty="0">
                <a:latin typeface="+mn-lt"/>
                <a:ea typeface="微软雅黑 Light" panose="020B0502040204020203" pitchFamily="34" charset="-122"/>
                <a:cs typeface="Times New Roman" pitchFamily="18" charset="0"/>
              </a:rPr>
              <a:t>T</a:t>
            </a:r>
            <a:r>
              <a:rPr lang="en-US" altLang="zh-CN" sz="2000" b="1" baseline="-25000" dirty="0">
                <a:latin typeface="+mn-lt"/>
                <a:ea typeface="微软雅黑 Light" panose="020B0502040204020203" pitchFamily="34" charset="-122"/>
                <a:cs typeface="Times New Roman" pitchFamily="18" charset="0"/>
              </a:rPr>
              <a:t>i</a:t>
            </a:r>
            <a:r>
              <a:rPr lang="en-US" altLang="zh-CN" sz="2000" dirty="0">
                <a:latin typeface="+mn-lt"/>
                <a:ea typeface="微软雅黑 Light" panose="020B0502040204020203" pitchFamily="34" charset="-122"/>
                <a:cs typeface="Times New Roman" pitchFamily="18" charset="0"/>
              </a:rPr>
              <a:t>:                                 </a:t>
            </a:r>
            <a:r>
              <a:rPr lang="en-US" altLang="zh-CN" sz="2000" b="1" dirty="0" err="1">
                <a:latin typeface="+mn-lt"/>
                <a:ea typeface="微软雅黑 Light" panose="020B0502040204020203" pitchFamily="34" charset="-122"/>
                <a:cs typeface="Times New Roman" pitchFamily="18" charset="0"/>
              </a:rPr>
              <a:t>T</a:t>
            </a:r>
            <a:r>
              <a:rPr lang="en-US" altLang="zh-CN" sz="2000" b="1" baseline="-25000" dirty="0" err="1">
                <a:latin typeface="+mn-lt"/>
                <a:ea typeface="微软雅黑 Light" panose="020B0502040204020203" pitchFamily="34" charset="-122"/>
                <a:cs typeface="Times New Roman" pitchFamily="18" charset="0"/>
              </a:rPr>
              <a:t>j</a:t>
            </a:r>
            <a:r>
              <a:rPr lang="en-US" altLang="zh-CN" sz="2000" b="1" dirty="0">
                <a:latin typeface="+mn-lt"/>
                <a:ea typeface="微软雅黑 Light" panose="020B0502040204020203" pitchFamily="34" charset="-122"/>
                <a:cs typeface="Times New Roman" pitchFamily="18" charset="0"/>
              </a:rPr>
              <a:t> </a:t>
            </a:r>
            <a:r>
              <a:rPr lang="en-US" altLang="zh-CN" sz="2000" dirty="0">
                <a:latin typeface="+mn-lt"/>
                <a:ea typeface="微软雅黑 Light" panose="020B0502040204020203" pitchFamily="34" charset="-122"/>
                <a:cs typeface="Times New Roman" pitchFamily="18" charset="0"/>
              </a:rPr>
              <a:t>               </a:t>
            </a:r>
          </a:p>
          <a:p>
            <a:pPr eaLnBrk="1" hangingPunct="1"/>
            <a:r>
              <a:rPr lang="en-US" altLang="zh-CN" sz="2000" dirty="0">
                <a:latin typeface="+mn-lt"/>
                <a:ea typeface="微软雅黑 Light" panose="020B0502040204020203" pitchFamily="34" charset="-122"/>
                <a:cs typeface="Times New Roman" pitchFamily="18" charset="0"/>
              </a:rPr>
              <a:t> </a:t>
            </a:r>
            <a:r>
              <a:rPr lang="en-US" altLang="zh-CN" sz="2000" dirty="0">
                <a:solidFill>
                  <a:srgbClr val="FF0000"/>
                </a:solidFill>
                <a:latin typeface="+mn-lt"/>
                <a:ea typeface="微软雅黑 Light" panose="020B0502040204020203" pitchFamily="34" charset="-122"/>
                <a:cs typeface="Times New Roman" pitchFamily="18" charset="0"/>
              </a:rPr>
              <a:t>begin transaction</a:t>
            </a:r>
          </a:p>
          <a:p>
            <a:pPr eaLnBrk="1" hangingPunct="1"/>
            <a:r>
              <a:rPr lang="en-US" altLang="zh-CN" sz="2000" dirty="0">
                <a:latin typeface="+mn-lt"/>
                <a:ea typeface="微软雅黑 Light" panose="020B0502040204020203" pitchFamily="34" charset="-122"/>
                <a:cs typeface="Times New Roman" pitchFamily="18" charset="0"/>
              </a:rPr>
              <a:t>  insert into SC</a:t>
            </a:r>
          </a:p>
          <a:p>
            <a:pPr eaLnBrk="1" hangingPunct="1"/>
            <a:r>
              <a:rPr lang="en-US" altLang="zh-CN" sz="2000" dirty="0">
                <a:latin typeface="+mn-lt"/>
                <a:ea typeface="微软雅黑 Light" panose="020B0502040204020203" pitchFamily="34" charset="-122"/>
                <a:cs typeface="Times New Roman" pitchFamily="18" charset="0"/>
              </a:rPr>
              <a:t>  value (</a:t>
            </a:r>
            <a:r>
              <a:rPr lang="en-US" altLang="zh-CN" sz="2000" dirty="0">
                <a:solidFill>
                  <a:srgbClr val="0066FF"/>
                </a:solidFill>
                <a:latin typeface="+mn-lt"/>
                <a:ea typeface="微软雅黑 Light" panose="020B0502040204020203" pitchFamily="34" charset="-122"/>
                <a:cs typeface="Times New Roman" pitchFamily="18" charset="0"/>
              </a:rPr>
              <a:t>103, 2, 97</a:t>
            </a:r>
            <a:r>
              <a:rPr lang="en-US" altLang="zh-CN" sz="2000" dirty="0">
                <a:latin typeface="+mn-lt"/>
                <a:ea typeface="微软雅黑 Light" panose="020B0502040204020203" pitchFamily="34" charset="-122"/>
                <a:cs typeface="Times New Roman" pitchFamily="18" charset="0"/>
              </a:rPr>
              <a:t>);    </a:t>
            </a:r>
          </a:p>
          <a:p>
            <a:pPr eaLnBrk="1" hangingPunct="1"/>
            <a:r>
              <a:rPr lang="en-US" altLang="zh-CN" sz="2000" dirty="0">
                <a:solidFill>
                  <a:srgbClr val="FF0000"/>
                </a:solidFill>
                <a:latin typeface="+mn-lt"/>
                <a:ea typeface="微软雅黑 Light" panose="020B0502040204020203" pitchFamily="34" charset="-122"/>
                <a:cs typeface="Times New Roman" pitchFamily="18" charset="0"/>
              </a:rPr>
              <a:t>  </a:t>
            </a:r>
            <a:r>
              <a:rPr lang="en-US" altLang="zh-CN" sz="2000" dirty="0">
                <a:latin typeface="+mn-lt"/>
                <a:ea typeface="微软雅黑 Light" panose="020B0502040204020203" pitchFamily="34" charset="-122"/>
                <a:cs typeface="Times New Roman" pitchFamily="18" charset="0"/>
              </a:rPr>
              <a:t>update SC</a:t>
            </a:r>
          </a:p>
          <a:p>
            <a:pPr eaLnBrk="1" hangingPunct="1"/>
            <a:r>
              <a:rPr lang="en-US" altLang="zh-CN" sz="2000" dirty="0">
                <a:latin typeface="+mn-lt"/>
                <a:ea typeface="微软雅黑 Light" panose="020B0502040204020203" pitchFamily="34" charset="-122"/>
                <a:cs typeface="Times New Roman" pitchFamily="18" charset="0"/>
              </a:rPr>
              <a:t>  set  grade=grade+5;</a:t>
            </a:r>
            <a:r>
              <a:rPr lang="en-US" altLang="zh-CN" sz="2000" dirty="0">
                <a:solidFill>
                  <a:srgbClr val="FF0000"/>
                </a:solidFill>
                <a:latin typeface="+mn-lt"/>
                <a:ea typeface="微软雅黑 Light" panose="020B0502040204020203" pitchFamily="34" charset="-122"/>
                <a:cs typeface="Times New Roman" pitchFamily="18" charset="0"/>
              </a:rPr>
              <a:t>                                  </a:t>
            </a:r>
          </a:p>
          <a:p>
            <a:pPr eaLnBrk="1" hangingPunct="1"/>
            <a:r>
              <a:rPr lang="en-US" altLang="zh-CN" sz="2000" dirty="0">
                <a:solidFill>
                  <a:srgbClr val="FF0000"/>
                </a:solidFill>
                <a:latin typeface="+mn-lt"/>
                <a:ea typeface="微软雅黑 Light" panose="020B0502040204020203" pitchFamily="34" charset="-122"/>
                <a:cs typeface="Times New Roman" pitchFamily="18" charset="0"/>
              </a:rPr>
              <a:t>                                    begin transaction</a:t>
            </a:r>
          </a:p>
          <a:p>
            <a:pPr eaLnBrk="1" hangingPunct="1"/>
            <a:r>
              <a:rPr lang="en-US" altLang="zh-CN" sz="2000" dirty="0">
                <a:latin typeface="+mn-lt"/>
                <a:ea typeface="微软雅黑 Light" panose="020B0502040204020203" pitchFamily="34" charset="-122"/>
                <a:cs typeface="Times New Roman" pitchFamily="18" charset="0"/>
              </a:rPr>
              <a:t>                                     insert into </a:t>
            </a:r>
            <a:r>
              <a:rPr lang="en-US" altLang="zh-CN" sz="2000" dirty="0" err="1">
                <a:latin typeface="+mn-lt"/>
                <a:ea typeface="微软雅黑 Light" panose="020B0502040204020203" pitchFamily="34" charset="-122"/>
                <a:cs typeface="Times New Roman" pitchFamily="18" charset="0"/>
              </a:rPr>
              <a:t>MaxGrade</a:t>
            </a:r>
            <a:r>
              <a:rPr lang="en-US" altLang="zh-CN" sz="2000" dirty="0">
                <a:latin typeface="+mn-lt"/>
                <a:ea typeface="微软雅黑 Light" panose="020B0502040204020203" pitchFamily="34" charset="-122"/>
                <a:cs typeface="Times New Roman" pitchFamily="18" charset="0"/>
              </a:rPr>
              <a:t>(c#,</a:t>
            </a:r>
            <a:r>
              <a:rPr lang="en-US" altLang="zh-CN" sz="2000" dirty="0" err="1">
                <a:latin typeface="+mn-lt"/>
                <a:ea typeface="微软雅黑 Light" panose="020B0502040204020203" pitchFamily="34" charset="-122"/>
                <a:cs typeface="Times New Roman" pitchFamily="18" charset="0"/>
              </a:rPr>
              <a:t>maxG</a:t>
            </a:r>
            <a:r>
              <a:rPr lang="en-US" altLang="zh-CN" sz="2000" dirty="0">
                <a:latin typeface="+mn-lt"/>
                <a:ea typeface="微软雅黑 Light" panose="020B0502040204020203" pitchFamily="34" charset="-122"/>
                <a:cs typeface="Times New Roman" pitchFamily="18" charset="0"/>
              </a:rPr>
              <a:t>)</a:t>
            </a:r>
          </a:p>
          <a:p>
            <a:pPr eaLnBrk="1" hangingPunct="1"/>
            <a:r>
              <a:rPr lang="en-US" altLang="zh-CN" sz="2000" dirty="0">
                <a:latin typeface="+mn-lt"/>
                <a:ea typeface="微软雅黑 Light" panose="020B0502040204020203" pitchFamily="34" charset="-122"/>
                <a:cs typeface="Times New Roman" pitchFamily="18" charset="0"/>
              </a:rPr>
              <a:t>                                       </a:t>
            </a:r>
            <a:r>
              <a:rPr lang="en-US" altLang="zh-CN" sz="2000" dirty="0">
                <a:solidFill>
                  <a:srgbClr val="C00000"/>
                </a:solidFill>
                <a:latin typeface="+mn-lt"/>
                <a:ea typeface="微软雅黑 Light" panose="020B0502040204020203" pitchFamily="34" charset="-122"/>
                <a:cs typeface="Times New Roman" pitchFamily="18" charset="0"/>
              </a:rPr>
              <a:t>select </a:t>
            </a:r>
            <a:r>
              <a:rPr lang="en-US" altLang="zh-CN" sz="2000" dirty="0" err="1">
                <a:solidFill>
                  <a:srgbClr val="C00000"/>
                </a:solidFill>
                <a:latin typeface="+mn-lt"/>
                <a:ea typeface="微软雅黑 Light" panose="020B0502040204020203" pitchFamily="34" charset="-122"/>
                <a:cs typeface="Times New Roman" pitchFamily="18" charset="0"/>
              </a:rPr>
              <a:t>c#,max</a:t>
            </a:r>
            <a:r>
              <a:rPr lang="en-US" altLang="zh-CN" sz="2000" dirty="0">
                <a:solidFill>
                  <a:srgbClr val="C00000"/>
                </a:solidFill>
                <a:latin typeface="+mn-lt"/>
                <a:ea typeface="微软雅黑 Light" panose="020B0502040204020203" pitchFamily="34" charset="-122"/>
                <a:cs typeface="Times New Roman" pitchFamily="18" charset="0"/>
              </a:rPr>
              <a:t>(grade)</a:t>
            </a:r>
          </a:p>
          <a:p>
            <a:pPr eaLnBrk="1" hangingPunct="1"/>
            <a:r>
              <a:rPr lang="en-US" altLang="zh-CN" sz="2000" dirty="0">
                <a:solidFill>
                  <a:srgbClr val="C00000"/>
                </a:solidFill>
                <a:latin typeface="+mn-lt"/>
                <a:ea typeface="微软雅黑 Light" panose="020B0502040204020203" pitchFamily="34" charset="-122"/>
                <a:cs typeface="Times New Roman" pitchFamily="18" charset="0"/>
              </a:rPr>
              <a:t>                                       from  SC group by c#</a:t>
            </a:r>
          </a:p>
          <a:p>
            <a:pPr eaLnBrk="1" hangingPunct="1"/>
            <a:r>
              <a:rPr lang="en-US" altLang="zh-CN" sz="2000" dirty="0">
                <a:solidFill>
                  <a:srgbClr val="FF0000"/>
                </a:solidFill>
                <a:latin typeface="+mn-lt"/>
                <a:ea typeface="微软雅黑 Light" panose="020B0502040204020203" pitchFamily="34" charset="-122"/>
                <a:cs typeface="Times New Roman" pitchFamily="18" charset="0"/>
              </a:rPr>
              <a:t> commit</a:t>
            </a:r>
            <a:endParaRPr lang="en-US" altLang="zh-CN" sz="2000" dirty="0">
              <a:latin typeface="+mn-lt"/>
              <a:ea typeface="微软雅黑 Light" panose="020B0502040204020203" pitchFamily="34" charset="-122"/>
              <a:cs typeface="Times New Roman" pitchFamily="18" charset="0"/>
            </a:endParaRPr>
          </a:p>
          <a:p>
            <a:pPr eaLnBrk="1" hangingPunct="1"/>
            <a:r>
              <a:rPr lang="en-US" altLang="zh-CN" sz="2000" dirty="0">
                <a:latin typeface="+mn-lt"/>
                <a:ea typeface="微软雅黑 Light" panose="020B0502040204020203" pitchFamily="34" charset="-122"/>
                <a:cs typeface="Times New Roman" pitchFamily="18" charset="0"/>
              </a:rPr>
              <a:t>                                     </a:t>
            </a:r>
            <a:r>
              <a:rPr lang="en-US" altLang="zh-CN" sz="2000" dirty="0">
                <a:solidFill>
                  <a:srgbClr val="FF0000"/>
                </a:solidFill>
                <a:latin typeface="+mn-lt"/>
                <a:ea typeface="微软雅黑 Light" panose="020B0502040204020203" pitchFamily="34" charset="-122"/>
                <a:cs typeface="Times New Roman" pitchFamily="18" charset="0"/>
              </a:rPr>
              <a:t>commit</a:t>
            </a:r>
            <a:r>
              <a:rPr lang="en-US" altLang="zh-CN" sz="2000" dirty="0">
                <a:latin typeface="+mn-lt"/>
                <a:ea typeface="微软雅黑 Light" panose="020B0502040204020203" pitchFamily="34" charset="-122"/>
                <a:cs typeface="Times New Roman" pitchFamily="18" charset="0"/>
              </a:rPr>
              <a:t>                            </a:t>
            </a:r>
            <a:endParaRPr lang="zh-CN" altLang="en-US" sz="2000" dirty="0">
              <a:latin typeface="+mn-lt"/>
              <a:ea typeface="微软雅黑 Light" panose="020B0502040204020203" pitchFamily="34" charset="-122"/>
              <a:cs typeface="Times New Roman" pitchFamily="18" charset="0"/>
            </a:endParaRPr>
          </a:p>
        </p:txBody>
      </p:sp>
      <p:graphicFrame>
        <p:nvGraphicFramePr>
          <p:cNvPr id="6" name="Group 49">
            <a:extLst>
              <a:ext uri="{FF2B5EF4-FFF2-40B4-BE49-F238E27FC236}">
                <a16:creationId xmlns:a16="http://schemas.microsoft.com/office/drawing/2014/main" id="{63E4E091-8664-4069-84DE-92A83D46037C}"/>
              </a:ext>
            </a:extLst>
          </p:cNvPr>
          <p:cNvGraphicFramePr>
            <a:graphicFrameLocks noGrp="1"/>
          </p:cNvGraphicFramePr>
          <p:nvPr>
            <p:extLst>
              <p:ext uri="{D42A27DB-BD31-4B8C-83A1-F6EECF244321}">
                <p14:modId xmlns:p14="http://schemas.microsoft.com/office/powerpoint/2010/main" val="415803543"/>
              </p:ext>
            </p:extLst>
          </p:nvPr>
        </p:nvGraphicFramePr>
        <p:xfrm>
          <a:off x="8588817" y="5411273"/>
          <a:ext cx="1428750" cy="1216024"/>
        </p:xfrm>
        <a:graphic>
          <a:graphicData uri="http://schemas.openxmlformats.org/drawingml/2006/table">
            <a:tbl>
              <a:tblPr/>
              <a:tblGrid>
                <a:gridCol w="548849">
                  <a:extLst>
                    <a:ext uri="{9D8B030D-6E8A-4147-A177-3AD203B41FA5}">
                      <a16:colId xmlns:a16="http://schemas.microsoft.com/office/drawing/2014/main" val="20000"/>
                    </a:ext>
                  </a:extLst>
                </a:gridCol>
                <a:gridCol w="879901">
                  <a:extLst>
                    <a:ext uri="{9D8B030D-6E8A-4147-A177-3AD203B41FA5}">
                      <a16:colId xmlns:a16="http://schemas.microsoft.com/office/drawing/2014/main" val="20001"/>
                    </a:ext>
                  </a:extLst>
                </a:gridCol>
              </a:tblGrid>
              <a:tr h="423212">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Times New Roman" pitchFamily="18" charset="0"/>
                          <a:ea typeface="宋体" pitchFamily="2" charset="-122"/>
                        </a:rPr>
                        <a:t>c#</a:t>
                      </a:r>
                    </a:p>
                  </a:txBody>
                  <a:tcPr marL="91475" marR="91475"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err="1">
                          <a:ln>
                            <a:noFill/>
                          </a:ln>
                          <a:solidFill>
                            <a:schemeClr val="tx1"/>
                          </a:solidFill>
                          <a:effectLst/>
                          <a:latin typeface="Times New Roman" pitchFamily="18" charset="0"/>
                          <a:ea typeface="宋体" pitchFamily="2" charset="-122"/>
                        </a:rPr>
                        <a:t>maxG</a:t>
                      </a:r>
                      <a:endParaRPr kumimoji="1" lang="en-US" altLang="zh-CN" sz="2000" b="0" i="1" u="none" strike="noStrike" cap="none" normalizeH="0" baseline="0" dirty="0">
                        <a:ln>
                          <a:noFill/>
                        </a:ln>
                        <a:solidFill>
                          <a:schemeClr val="tx1"/>
                        </a:solidFill>
                        <a:effectLst/>
                        <a:latin typeface="Times New Roman" pitchFamily="18" charset="0"/>
                        <a:ea typeface="宋体" pitchFamily="2" charset="-122"/>
                      </a:endParaRPr>
                    </a:p>
                  </a:txBody>
                  <a:tcPr marL="91475" marR="91475"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39640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1</a:t>
                      </a:r>
                      <a:endParaRPr kumimoji="1"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75" marR="91475"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kern="1200" cap="none" normalizeH="0" baseline="0" dirty="0">
                          <a:ln>
                            <a:noFill/>
                          </a:ln>
                          <a:solidFill>
                            <a:schemeClr val="tx1"/>
                          </a:solidFill>
                          <a:effectLst/>
                          <a:latin typeface="Times New Roman" pitchFamily="18" charset="0"/>
                          <a:ea typeface="宋体" pitchFamily="2" charset="-122"/>
                          <a:cs typeface="+mn-cs"/>
                        </a:rPr>
                        <a:t>90</a:t>
                      </a:r>
                      <a:endParaRPr kumimoji="1" lang="zh-CN" altLang="en-US" sz="2000" b="0" i="0" u="none" strike="noStrike" kern="1200" cap="none" normalizeH="0" baseline="0" dirty="0">
                        <a:ln>
                          <a:noFill/>
                        </a:ln>
                        <a:solidFill>
                          <a:schemeClr val="tx1"/>
                        </a:solidFill>
                        <a:effectLst/>
                        <a:latin typeface="Times New Roman" pitchFamily="18" charset="0"/>
                        <a:ea typeface="宋体" pitchFamily="2" charset="-122"/>
                        <a:cs typeface="+mn-cs"/>
                      </a:endParaRPr>
                    </a:p>
                  </a:txBody>
                  <a:tcPr marL="91475" marR="91475"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39640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2</a:t>
                      </a:r>
                    </a:p>
                  </a:txBody>
                  <a:tcPr marL="91475" marR="91475"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kern="1200" cap="none" normalizeH="0" baseline="0" dirty="0">
                          <a:ln>
                            <a:noFill/>
                          </a:ln>
                          <a:solidFill>
                            <a:schemeClr val="tx1"/>
                          </a:solidFill>
                          <a:effectLst/>
                          <a:latin typeface="Times New Roman" pitchFamily="18" charset="0"/>
                          <a:ea typeface="宋体" pitchFamily="2" charset="-122"/>
                          <a:cs typeface="+mn-cs"/>
                        </a:rPr>
                        <a:t>95</a:t>
                      </a:r>
                      <a:endParaRPr kumimoji="1" lang="zh-CN" altLang="en-US" sz="2000" b="0" i="0" u="none" strike="noStrike" kern="1200" cap="none" normalizeH="0" baseline="0" dirty="0">
                        <a:ln>
                          <a:noFill/>
                        </a:ln>
                        <a:solidFill>
                          <a:schemeClr val="tx1"/>
                        </a:solidFill>
                        <a:effectLst/>
                        <a:latin typeface="Times New Roman" pitchFamily="18" charset="0"/>
                        <a:ea typeface="宋体" pitchFamily="2" charset="-122"/>
                        <a:cs typeface="+mn-cs"/>
                      </a:endParaRPr>
                    </a:p>
                  </a:txBody>
                  <a:tcPr marL="91475" marR="91475"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bl>
          </a:graphicData>
        </a:graphic>
      </p:graphicFrame>
      <p:graphicFrame>
        <p:nvGraphicFramePr>
          <p:cNvPr id="7" name="Group 49">
            <a:extLst>
              <a:ext uri="{FF2B5EF4-FFF2-40B4-BE49-F238E27FC236}">
                <a16:creationId xmlns:a16="http://schemas.microsoft.com/office/drawing/2014/main" id="{3E701832-2966-4CCF-BA1E-5C9ADBC7F88B}"/>
              </a:ext>
            </a:extLst>
          </p:cNvPr>
          <p:cNvGraphicFramePr>
            <a:graphicFrameLocks noGrp="1"/>
          </p:cNvGraphicFramePr>
          <p:nvPr>
            <p:extLst>
              <p:ext uri="{D42A27DB-BD31-4B8C-83A1-F6EECF244321}">
                <p14:modId xmlns:p14="http://schemas.microsoft.com/office/powerpoint/2010/main" val="1047819918"/>
              </p:ext>
            </p:extLst>
          </p:nvPr>
        </p:nvGraphicFramePr>
        <p:xfrm>
          <a:off x="6777480" y="5465248"/>
          <a:ext cx="1428750" cy="792416"/>
        </p:xfrm>
        <a:graphic>
          <a:graphicData uri="http://schemas.openxmlformats.org/drawingml/2006/table">
            <a:tbl>
              <a:tblPr/>
              <a:tblGrid>
                <a:gridCol w="548849">
                  <a:extLst>
                    <a:ext uri="{9D8B030D-6E8A-4147-A177-3AD203B41FA5}">
                      <a16:colId xmlns:a16="http://schemas.microsoft.com/office/drawing/2014/main" val="20000"/>
                    </a:ext>
                  </a:extLst>
                </a:gridCol>
                <a:gridCol w="879901">
                  <a:extLst>
                    <a:ext uri="{9D8B030D-6E8A-4147-A177-3AD203B41FA5}">
                      <a16:colId xmlns:a16="http://schemas.microsoft.com/office/drawing/2014/main" val="20001"/>
                    </a:ext>
                  </a:extLst>
                </a:gridCol>
              </a:tblGrid>
              <a:tr h="39606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Times New Roman" pitchFamily="18" charset="0"/>
                          <a:ea typeface="宋体" pitchFamily="2" charset="-122"/>
                        </a:rPr>
                        <a:t>c#</a:t>
                      </a:r>
                    </a:p>
                  </a:txBody>
                  <a:tcPr marL="91475" marR="91475" marT="45704" marB="4570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err="1">
                          <a:ln>
                            <a:noFill/>
                          </a:ln>
                          <a:solidFill>
                            <a:schemeClr val="tx1"/>
                          </a:solidFill>
                          <a:effectLst/>
                          <a:latin typeface="Times New Roman" pitchFamily="18" charset="0"/>
                          <a:ea typeface="宋体" pitchFamily="2" charset="-122"/>
                        </a:rPr>
                        <a:t>maxG</a:t>
                      </a:r>
                      <a:endParaRPr kumimoji="1" lang="en-US" altLang="zh-CN" sz="2000" b="0" i="1" u="none" strike="noStrike" cap="none" normalizeH="0" baseline="0" dirty="0">
                        <a:ln>
                          <a:noFill/>
                        </a:ln>
                        <a:solidFill>
                          <a:schemeClr val="tx1"/>
                        </a:solidFill>
                        <a:effectLst/>
                        <a:latin typeface="Times New Roman" pitchFamily="18" charset="0"/>
                        <a:ea typeface="宋体" pitchFamily="2" charset="-122"/>
                      </a:endParaRPr>
                    </a:p>
                  </a:txBody>
                  <a:tcPr marL="91475" marR="91475" marT="45704" marB="4570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39609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75" marR="91475" marT="45704" marB="4570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kern="1200" cap="none" normalizeH="0" baseline="0" dirty="0">
                        <a:ln>
                          <a:noFill/>
                        </a:ln>
                        <a:solidFill>
                          <a:srgbClr val="0066FF"/>
                        </a:solidFill>
                        <a:effectLst/>
                        <a:latin typeface="Times New Roman" pitchFamily="18" charset="0"/>
                        <a:ea typeface="宋体" pitchFamily="2" charset="-122"/>
                        <a:cs typeface="+mn-cs"/>
                      </a:endParaRPr>
                    </a:p>
                  </a:txBody>
                  <a:tcPr marL="91475" marR="91475" marT="45704" marB="4570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bl>
          </a:graphicData>
        </a:graphic>
      </p:graphicFrame>
      <p:sp>
        <p:nvSpPr>
          <p:cNvPr id="8" name="TextBox 17">
            <a:extLst>
              <a:ext uri="{FF2B5EF4-FFF2-40B4-BE49-F238E27FC236}">
                <a16:creationId xmlns:a16="http://schemas.microsoft.com/office/drawing/2014/main" id="{05A3C9EC-2DE5-4310-A957-5202D3D5D9A5}"/>
              </a:ext>
            </a:extLst>
          </p:cNvPr>
          <p:cNvSpPr txBox="1">
            <a:spLocks noChangeArrowheads="1"/>
          </p:cNvSpPr>
          <p:nvPr/>
        </p:nvSpPr>
        <p:spPr bwMode="auto">
          <a:xfrm>
            <a:off x="6980680" y="6257411"/>
            <a:ext cx="1108075" cy="3698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a:latin typeface="+mn-lt"/>
                <a:ea typeface="微软雅黑 Light" panose="020B0502040204020203" pitchFamily="34" charset="-122"/>
                <a:cs typeface="Times New Roman" pitchFamily="18" charset="0"/>
              </a:rPr>
              <a:t>初始为空</a:t>
            </a:r>
          </a:p>
        </p:txBody>
      </p:sp>
      <p:sp>
        <p:nvSpPr>
          <p:cNvPr id="9" name="右箭头 18">
            <a:extLst>
              <a:ext uri="{FF2B5EF4-FFF2-40B4-BE49-F238E27FC236}">
                <a16:creationId xmlns:a16="http://schemas.microsoft.com/office/drawing/2014/main" id="{47EB3132-D255-4DA5-BDB7-EF260C737442}"/>
              </a:ext>
            </a:extLst>
          </p:cNvPr>
          <p:cNvSpPr>
            <a:spLocks noChangeArrowheads="1"/>
          </p:cNvSpPr>
          <p:nvPr/>
        </p:nvSpPr>
        <p:spPr bwMode="auto">
          <a:xfrm>
            <a:off x="8206230" y="5682736"/>
            <a:ext cx="404812" cy="212725"/>
          </a:xfrm>
          <a:prstGeom prst="rightArrow">
            <a:avLst>
              <a:gd name="adj1" fmla="val 50000"/>
              <a:gd name="adj2" fmla="val 50129"/>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cs typeface="Times New Roman" pitchFamily="18" charset="0"/>
            </a:endParaRPr>
          </a:p>
        </p:txBody>
      </p:sp>
      <p:sp>
        <p:nvSpPr>
          <p:cNvPr id="10" name="TextBox 20">
            <a:extLst>
              <a:ext uri="{FF2B5EF4-FFF2-40B4-BE49-F238E27FC236}">
                <a16:creationId xmlns:a16="http://schemas.microsoft.com/office/drawing/2014/main" id="{A6A1BADF-B3EF-49C0-95A9-1FCCEC708D9A}"/>
              </a:ext>
            </a:extLst>
          </p:cNvPr>
          <p:cNvSpPr txBox="1">
            <a:spLocks noChangeArrowheads="1"/>
          </p:cNvSpPr>
          <p:nvPr/>
        </p:nvSpPr>
        <p:spPr bwMode="auto">
          <a:xfrm>
            <a:off x="8749155" y="4742936"/>
            <a:ext cx="1338262" cy="64611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a:latin typeface="+mn-lt"/>
                <a:ea typeface="微软雅黑 Light" panose="020B0502040204020203" pitchFamily="34" charset="-122"/>
                <a:cs typeface="Times New Roman" pitchFamily="18" charset="0"/>
              </a:rPr>
              <a:t>T2</a:t>
            </a:r>
            <a:r>
              <a:rPr lang="zh-CN" altLang="en-US" sz="1800">
                <a:latin typeface="+mn-lt"/>
                <a:ea typeface="微软雅黑 Light" panose="020B0502040204020203" pitchFamily="34" charset="-122"/>
                <a:cs typeface="Times New Roman" pitchFamily="18" charset="0"/>
              </a:rPr>
              <a:t>结束后</a:t>
            </a:r>
            <a:endParaRPr lang="en-US" altLang="zh-CN" sz="1800">
              <a:latin typeface="+mn-lt"/>
              <a:ea typeface="微软雅黑 Light" panose="020B0502040204020203" pitchFamily="34" charset="-122"/>
              <a:cs typeface="Times New Roman" pitchFamily="18" charset="0"/>
            </a:endParaRPr>
          </a:p>
          <a:p>
            <a:pPr eaLnBrk="1" hangingPunct="1"/>
            <a:r>
              <a:rPr lang="zh-CN" altLang="en-US" sz="1800">
                <a:latin typeface="+mn-lt"/>
                <a:ea typeface="微软雅黑 Light" panose="020B0502040204020203" pitchFamily="34" charset="-122"/>
                <a:cs typeface="Times New Roman" pitchFamily="18" charset="0"/>
              </a:rPr>
              <a:t>，结果正确</a:t>
            </a:r>
          </a:p>
        </p:txBody>
      </p:sp>
      <p:sp>
        <p:nvSpPr>
          <p:cNvPr id="11" name="TextBox 21">
            <a:extLst>
              <a:ext uri="{FF2B5EF4-FFF2-40B4-BE49-F238E27FC236}">
                <a16:creationId xmlns:a16="http://schemas.microsoft.com/office/drawing/2014/main" id="{3D419024-0E24-4C98-87DC-723AC4269B28}"/>
              </a:ext>
            </a:extLst>
          </p:cNvPr>
          <p:cNvSpPr txBox="1">
            <a:spLocks noChangeArrowheads="1"/>
          </p:cNvSpPr>
          <p:nvPr/>
        </p:nvSpPr>
        <p:spPr bwMode="auto">
          <a:xfrm>
            <a:off x="7672830" y="3023926"/>
            <a:ext cx="1646669" cy="6463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a:latin typeface="+mn-lt"/>
                <a:ea typeface="微软雅黑 Light" panose="020B0502040204020203" pitchFamily="34" charset="-122"/>
                <a:cs typeface="Times New Roman" pitchFamily="18" charset="0"/>
              </a:rPr>
              <a:t>check</a:t>
            </a:r>
            <a:r>
              <a:rPr lang="zh-CN" altLang="en-US" sz="1800">
                <a:latin typeface="+mn-lt"/>
                <a:ea typeface="微软雅黑 Light" panose="020B0502040204020203" pitchFamily="34" charset="-122"/>
                <a:cs typeface="Times New Roman" pitchFamily="18" charset="0"/>
              </a:rPr>
              <a:t>约束：</a:t>
            </a:r>
            <a:endParaRPr lang="en-US" altLang="zh-CN" sz="1800">
              <a:latin typeface="+mn-lt"/>
              <a:ea typeface="微软雅黑 Light" panose="020B0502040204020203" pitchFamily="34" charset="-122"/>
              <a:cs typeface="Times New Roman" pitchFamily="18" charset="0"/>
            </a:endParaRPr>
          </a:p>
          <a:p>
            <a:pPr eaLnBrk="1" hangingPunct="1"/>
            <a:r>
              <a:rPr lang="en-US" altLang="zh-CN" sz="1800">
                <a:latin typeface="+mn-lt"/>
                <a:ea typeface="微软雅黑 Light" panose="020B0502040204020203" pitchFamily="34" charset="-122"/>
                <a:cs typeface="Times New Roman" pitchFamily="18" charset="0"/>
              </a:rPr>
              <a:t>0&lt;=grade&lt;=100</a:t>
            </a:r>
            <a:endParaRPr lang="zh-CN" altLang="en-US" sz="1800">
              <a:latin typeface="+mn-lt"/>
              <a:ea typeface="微软雅黑 Light" panose="020B0502040204020203" pitchFamily="34" charset="-122"/>
              <a:cs typeface="Times New Roman" pitchFamily="18" charset="0"/>
            </a:endParaRPr>
          </a:p>
        </p:txBody>
      </p:sp>
      <p:sp>
        <p:nvSpPr>
          <p:cNvPr id="12" name="TextBox 22">
            <a:extLst>
              <a:ext uri="{FF2B5EF4-FFF2-40B4-BE49-F238E27FC236}">
                <a16:creationId xmlns:a16="http://schemas.microsoft.com/office/drawing/2014/main" id="{9EE567CF-F0FF-4D6A-A304-315BEB809999}"/>
              </a:ext>
            </a:extLst>
          </p:cNvPr>
          <p:cNvSpPr txBox="1">
            <a:spLocks noChangeArrowheads="1"/>
          </p:cNvSpPr>
          <p:nvPr/>
        </p:nvSpPr>
        <p:spPr bwMode="auto">
          <a:xfrm>
            <a:off x="5628130" y="2992176"/>
            <a:ext cx="1806575"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ea typeface="微软雅黑 Light" panose="020B0502040204020203" pitchFamily="34" charset="-122"/>
                <a:cs typeface="Times New Roman" pitchFamily="18" charset="0"/>
              </a:rPr>
              <a:t>可恢复调度</a:t>
            </a:r>
            <a:endParaRPr lang="en-US" altLang="zh-CN">
              <a:latin typeface="+mn-lt"/>
              <a:ea typeface="微软雅黑 Light" panose="020B0502040204020203" pitchFamily="34" charset="-122"/>
              <a:cs typeface="Times New Roman" pitchFamily="18" charset="0"/>
            </a:endParaRPr>
          </a:p>
        </p:txBody>
      </p:sp>
      <p:cxnSp>
        <p:nvCxnSpPr>
          <p:cNvPr id="13" name="直接箭头连接符 24">
            <a:extLst>
              <a:ext uri="{FF2B5EF4-FFF2-40B4-BE49-F238E27FC236}">
                <a16:creationId xmlns:a16="http://schemas.microsoft.com/office/drawing/2014/main" id="{8B46F1F9-463B-4E62-9C42-44D1A7BD5B35}"/>
              </a:ext>
            </a:extLst>
          </p:cNvPr>
          <p:cNvCxnSpPr>
            <a:cxnSpLocks noChangeShapeType="1"/>
          </p:cNvCxnSpPr>
          <p:nvPr/>
        </p:nvCxnSpPr>
        <p:spPr bwMode="auto">
          <a:xfrm flipV="1">
            <a:off x="2492817" y="1642801"/>
            <a:ext cx="909638" cy="2122488"/>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箭头连接符 26">
            <a:extLst>
              <a:ext uri="{FF2B5EF4-FFF2-40B4-BE49-F238E27FC236}">
                <a16:creationId xmlns:a16="http://schemas.microsoft.com/office/drawing/2014/main" id="{BA531208-3782-492F-97A7-0F6835685E60}"/>
              </a:ext>
            </a:extLst>
          </p:cNvPr>
          <p:cNvCxnSpPr>
            <a:cxnSpLocks noChangeShapeType="1"/>
          </p:cNvCxnSpPr>
          <p:nvPr/>
        </p:nvCxnSpPr>
        <p:spPr bwMode="auto">
          <a:xfrm flipV="1">
            <a:off x="2492817" y="1733289"/>
            <a:ext cx="3330575" cy="2965450"/>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箭头连接符 28">
            <a:extLst>
              <a:ext uri="{FF2B5EF4-FFF2-40B4-BE49-F238E27FC236}">
                <a16:creationId xmlns:a16="http://schemas.microsoft.com/office/drawing/2014/main" id="{81B24401-22DC-46ED-BE99-A18A7830FA6E}"/>
              </a:ext>
            </a:extLst>
          </p:cNvPr>
          <p:cNvCxnSpPr>
            <a:cxnSpLocks noChangeShapeType="1"/>
          </p:cNvCxnSpPr>
          <p:nvPr/>
        </p:nvCxnSpPr>
        <p:spPr bwMode="auto">
          <a:xfrm>
            <a:off x="6542531" y="3672659"/>
            <a:ext cx="2117918" cy="1707117"/>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箭头连接符 30">
            <a:extLst>
              <a:ext uri="{FF2B5EF4-FFF2-40B4-BE49-F238E27FC236}">
                <a16:creationId xmlns:a16="http://schemas.microsoft.com/office/drawing/2014/main" id="{0C4672F1-1A2A-4C58-BF68-2653CBFEF7A8}"/>
              </a:ext>
            </a:extLst>
          </p:cNvPr>
          <p:cNvCxnSpPr>
            <a:cxnSpLocks noChangeShapeType="1"/>
          </p:cNvCxnSpPr>
          <p:nvPr/>
        </p:nvCxnSpPr>
        <p:spPr bwMode="auto">
          <a:xfrm flipH="1" flipV="1">
            <a:off x="6791767" y="1712651"/>
            <a:ext cx="915988" cy="1311275"/>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33">
            <a:extLst>
              <a:ext uri="{FF2B5EF4-FFF2-40B4-BE49-F238E27FC236}">
                <a16:creationId xmlns:a16="http://schemas.microsoft.com/office/drawing/2014/main" id="{40F38178-AC6F-4B9D-9A2A-CB72753A8E00}"/>
              </a:ext>
            </a:extLst>
          </p:cNvPr>
          <p:cNvSpPr txBox="1">
            <a:spLocks noChangeArrowheads="1"/>
          </p:cNvSpPr>
          <p:nvPr/>
        </p:nvSpPr>
        <p:spPr bwMode="auto">
          <a:xfrm>
            <a:off x="7507730" y="2507989"/>
            <a:ext cx="2305439" cy="369332"/>
          </a:xfrm>
          <a:prstGeom prst="rect">
            <a:avLst/>
          </a:prstGeom>
          <a:solidFill>
            <a:srgbClr val="FFFF00"/>
          </a:solidFill>
          <a:ln w="9525">
            <a:solidFill>
              <a:srgbClr val="92D050"/>
            </a:solidFill>
            <a:miter lim="800000"/>
            <a:headEnd/>
            <a:tailEnd/>
          </a:ln>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dirty="0">
                <a:latin typeface="+mn-lt"/>
                <a:ea typeface="微软雅黑 Light" panose="020B0502040204020203" pitchFamily="34" charset="-122"/>
                <a:cs typeface="Times New Roman" pitchFamily="18" charset="0"/>
              </a:rPr>
              <a:t>引发</a:t>
            </a:r>
            <a:r>
              <a:rPr lang="en-US" altLang="zh-CN" sz="1800" dirty="0">
                <a:latin typeface="+mn-lt"/>
                <a:ea typeface="微软雅黑 Light" panose="020B0502040204020203" pitchFamily="34" charset="-122"/>
                <a:cs typeface="Times New Roman" pitchFamily="18" charset="0"/>
              </a:rPr>
              <a:t>update</a:t>
            </a:r>
            <a:r>
              <a:rPr lang="zh-CN" altLang="en-US" sz="1800" dirty="0">
                <a:latin typeface="+mn-lt"/>
                <a:ea typeface="微软雅黑 Light" panose="020B0502040204020203" pitchFamily="34" charset="-122"/>
                <a:cs typeface="Times New Roman" pitchFamily="18" charset="0"/>
              </a:rPr>
              <a:t>整体回滚</a:t>
            </a:r>
          </a:p>
        </p:txBody>
      </p:sp>
      <p:sp>
        <p:nvSpPr>
          <p:cNvPr id="18" name="TextBox 34">
            <a:extLst>
              <a:ext uri="{FF2B5EF4-FFF2-40B4-BE49-F238E27FC236}">
                <a16:creationId xmlns:a16="http://schemas.microsoft.com/office/drawing/2014/main" id="{DA3768AA-38BE-4215-AAC7-825062991706}"/>
              </a:ext>
            </a:extLst>
          </p:cNvPr>
          <p:cNvSpPr txBox="1">
            <a:spLocks noChangeArrowheads="1"/>
          </p:cNvSpPr>
          <p:nvPr/>
        </p:nvSpPr>
        <p:spPr bwMode="auto">
          <a:xfrm>
            <a:off x="746567" y="2522276"/>
            <a:ext cx="2895023"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b="1">
                <a:solidFill>
                  <a:srgbClr val="FF0000"/>
                </a:solidFill>
                <a:latin typeface="+mn-lt"/>
                <a:ea typeface="微软雅黑 Light" panose="020B0502040204020203" pitchFamily="34" charset="-122"/>
                <a:cs typeface="Times New Roman" pitchFamily="18" charset="0"/>
              </a:rPr>
              <a:t>SET XACT_ABORT ON</a:t>
            </a:r>
          </a:p>
        </p:txBody>
      </p:sp>
      <p:cxnSp>
        <p:nvCxnSpPr>
          <p:cNvPr id="19" name="直接箭头连接符 27">
            <a:extLst>
              <a:ext uri="{FF2B5EF4-FFF2-40B4-BE49-F238E27FC236}">
                <a16:creationId xmlns:a16="http://schemas.microsoft.com/office/drawing/2014/main" id="{5E3FFD28-4852-488F-8C04-05783315522C}"/>
              </a:ext>
            </a:extLst>
          </p:cNvPr>
          <p:cNvCxnSpPr>
            <a:cxnSpLocks noChangeShapeType="1"/>
          </p:cNvCxnSpPr>
          <p:nvPr/>
        </p:nvCxnSpPr>
        <p:spPr bwMode="auto">
          <a:xfrm flipV="1">
            <a:off x="4239067" y="1320539"/>
            <a:ext cx="3892550" cy="3667125"/>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0" name="Group 49">
            <a:extLst>
              <a:ext uri="{FF2B5EF4-FFF2-40B4-BE49-F238E27FC236}">
                <a16:creationId xmlns:a16="http://schemas.microsoft.com/office/drawing/2014/main" id="{AEF434F7-E95C-4EFC-817C-8DE425B85653}"/>
              </a:ext>
            </a:extLst>
          </p:cNvPr>
          <p:cNvGraphicFramePr>
            <a:graphicFrameLocks noGrp="1"/>
          </p:cNvGraphicFramePr>
          <p:nvPr>
            <p:extLst>
              <p:ext uri="{D42A27DB-BD31-4B8C-83A1-F6EECF244321}">
                <p14:modId xmlns:p14="http://schemas.microsoft.com/office/powerpoint/2010/main" val="530928602"/>
              </p:ext>
            </p:extLst>
          </p:nvPr>
        </p:nvGraphicFramePr>
        <p:xfrm>
          <a:off x="838642" y="110864"/>
          <a:ext cx="2006601" cy="1189038"/>
        </p:xfrm>
        <a:graphic>
          <a:graphicData uri="http://schemas.openxmlformats.org/drawingml/2006/table">
            <a:tbl>
              <a:tblPr/>
              <a:tblGrid>
                <a:gridCol w="578911">
                  <a:extLst>
                    <a:ext uri="{9D8B030D-6E8A-4147-A177-3AD203B41FA5}">
                      <a16:colId xmlns:a16="http://schemas.microsoft.com/office/drawing/2014/main" val="20000"/>
                    </a:ext>
                  </a:extLst>
                </a:gridCol>
                <a:gridCol w="548442">
                  <a:extLst>
                    <a:ext uri="{9D8B030D-6E8A-4147-A177-3AD203B41FA5}">
                      <a16:colId xmlns:a16="http://schemas.microsoft.com/office/drawing/2014/main" val="20001"/>
                    </a:ext>
                  </a:extLst>
                </a:gridCol>
                <a:gridCol w="879248">
                  <a:extLst>
                    <a:ext uri="{9D8B030D-6E8A-4147-A177-3AD203B41FA5}">
                      <a16:colId xmlns:a16="http://schemas.microsoft.com/office/drawing/2014/main" val="20002"/>
                    </a:ext>
                  </a:extLst>
                </a:gridCol>
              </a:tblGrid>
              <a:tr h="39632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07" marR="91407"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07" marR="91407"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407" marR="91407"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a:t>
                      </a:r>
                      <a:r>
                        <a:rPr kumimoji="1" lang="en-US" altLang="zh-CN" sz="2000" b="0" i="0" u="none" strike="noStrike" cap="none" normalizeH="0" baseline="0" dirty="0">
                          <a:ln>
                            <a:noFill/>
                          </a:ln>
                          <a:solidFill>
                            <a:schemeClr val="tx1"/>
                          </a:solidFill>
                          <a:effectLst/>
                          <a:latin typeface="+mn-lt"/>
                          <a:ea typeface="宋体" pitchFamily="2" charset="-122"/>
                        </a:rPr>
                        <a:t>1</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07" marR="91407"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07" marR="91407"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90</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407" marR="91407"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r>
                        <a:rPr kumimoji="1" lang="zh-CN" altLang="en-US" sz="2000" b="0" i="0" u="none" strike="noStrike" cap="none" normalizeH="0" baseline="0" dirty="0">
                          <a:ln>
                            <a:noFill/>
                          </a:ln>
                          <a:solidFill>
                            <a:schemeClr val="tx1"/>
                          </a:solidFill>
                          <a:effectLst/>
                          <a:latin typeface="+mn-lt"/>
                          <a:ea typeface="宋体" pitchFamily="2" charset="-122"/>
                        </a:rPr>
                        <a:t>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07" marR="91407"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L="91407" marR="91407"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a:t>
                      </a:r>
                      <a:r>
                        <a:rPr kumimoji="1" lang="zh-CN" altLang="en-US" sz="2000" b="0" i="0" u="none" strike="noStrike" cap="none" normalizeH="0" baseline="0" dirty="0">
                          <a:ln>
                            <a:noFill/>
                          </a:ln>
                          <a:solidFill>
                            <a:srgbClr val="000000"/>
                          </a:solidFill>
                          <a:effectLst/>
                          <a:latin typeface="+mn-lt"/>
                          <a:ea typeface="宋体" pitchFamily="2" charset="-122"/>
                        </a:rPr>
                        <a:t>5</a:t>
                      </a:r>
                    </a:p>
                  </a:txBody>
                  <a:tcPr marL="91407" marR="91407"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21" name="Group 49">
            <a:extLst>
              <a:ext uri="{FF2B5EF4-FFF2-40B4-BE49-F238E27FC236}">
                <a16:creationId xmlns:a16="http://schemas.microsoft.com/office/drawing/2014/main" id="{AAE20E86-3342-4D26-9C06-D9470DDFE717}"/>
              </a:ext>
            </a:extLst>
          </p:cNvPr>
          <p:cNvGraphicFramePr>
            <a:graphicFrameLocks noGrp="1"/>
          </p:cNvGraphicFramePr>
          <p:nvPr>
            <p:extLst>
              <p:ext uri="{D42A27DB-BD31-4B8C-83A1-F6EECF244321}">
                <p14:modId xmlns:p14="http://schemas.microsoft.com/office/powerpoint/2010/main" val="2154048252"/>
              </p:ext>
            </p:extLst>
          </p:nvPr>
        </p:nvGraphicFramePr>
        <p:xfrm>
          <a:off x="3150042" y="88639"/>
          <a:ext cx="1951038" cy="1585913"/>
        </p:xfrm>
        <a:graphic>
          <a:graphicData uri="http://schemas.openxmlformats.org/drawingml/2006/table">
            <a:tbl>
              <a:tblPr/>
              <a:tblGrid>
                <a:gridCol w="579214">
                  <a:extLst>
                    <a:ext uri="{9D8B030D-6E8A-4147-A177-3AD203B41FA5}">
                      <a16:colId xmlns:a16="http://schemas.microsoft.com/office/drawing/2014/main" val="20000"/>
                    </a:ext>
                  </a:extLst>
                </a:gridCol>
                <a:gridCol w="526954">
                  <a:extLst>
                    <a:ext uri="{9D8B030D-6E8A-4147-A177-3AD203B41FA5}">
                      <a16:colId xmlns:a16="http://schemas.microsoft.com/office/drawing/2014/main" val="20001"/>
                    </a:ext>
                  </a:extLst>
                </a:gridCol>
                <a:gridCol w="844870">
                  <a:extLst>
                    <a:ext uri="{9D8B030D-6E8A-4147-A177-3AD203B41FA5}">
                      <a16:colId xmlns:a16="http://schemas.microsoft.com/office/drawing/2014/main" val="20002"/>
                    </a:ext>
                  </a:extLst>
                </a:gridCol>
              </a:tblGrid>
              <a:tr h="396455">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55" marR="91455" marT="45749" marB="4574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55" marR="91455" marT="45749" marB="457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455" marR="91455" marT="45749" marB="4574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48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101</a:t>
                      </a:r>
                    </a:p>
                  </a:txBody>
                  <a:tcPr marL="91455" marR="91455" marT="45749" marB="4574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a:t>
                      </a:r>
                    </a:p>
                  </a:txBody>
                  <a:tcPr marL="91455" marR="91455" marT="45749" marB="457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90</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455" marR="91455" marT="45749" marB="4574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48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49" marB="4574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49" marB="457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95</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455" marR="91455" marT="45749" marB="4574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48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103</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49" marB="4574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2</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49" marB="457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97</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49" marB="4574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22" name="Group 49">
            <a:extLst>
              <a:ext uri="{FF2B5EF4-FFF2-40B4-BE49-F238E27FC236}">
                <a16:creationId xmlns:a16="http://schemas.microsoft.com/office/drawing/2014/main" id="{56C6D31C-91A8-4D9E-A9F1-7B1BDC79DB2F}"/>
              </a:ext>
            </a:extLst>
          </p:cNvPr>
          <p:cNvGraphicFramePr>
            <a:graphicFrameLocks noGrp="1"/>
          </p:cNvGraphicFramePr>
          <p:nvPr>
            <p:extLst>
              <p:ext uri="{D42A27DB-BD31-4B8C-83A1-F6EECF244321}">
                <p14:modId xmlns:p14="http://schemas.microsoft.com/office/powerpoint/2010/main" val="154531145"/>
              </p:ext>
            </p:extLst>
          </p:nvPr>
        </p:nvGraphicFramePr>
        <p:xfrm>
          <a:off x="5531292" y="75939"/>
          <a:ext cx="1951038" cy="1646237"/>
        </p:xfrm>
        <a:graphic>
          <a:graphicData uri="http://schemas.openxmlformats.org/drawingml/2006/table">
            <a:tbl>
              <a:tblPr/>
              <a:tblGrid>
                <a:gridCol w="579214">
                  <a:extLst>
                    <a:ext uri="{9D8B030D-6E8A-4147-A177-3AD203B41FA5}">
                      <a16:colId xmlns:a16="http://schemas.microsoft.com/office/drawing/2014/main" val="20000"/>
                    </a:ext>
                  </a:extLst>
                </a:gridCol>
                <a:gridCol w="526954">
                  <a:extLst>
                    <a:ext uri="{9D8B030D-6E8A-4147-A177-3AD203B41FA5}">
                      <a16:colId xmlns:a16="http://schemas.microsoft.com/office/drawing/2014/main" val="20001"/>
                    </a:ext>
                  </a:extLst>
                </a:gridCol>
                <a:gridCol w="844870">
                  <a:extLst>
                    <a:ext uri="{9D8B030D-6E8A-4147-A177-3AD203B41FA5}">
                      <a16:colId xmlns:a16="http://schemas.microsoft.com/office/drawing/2014/main" val="20002"/>
                    </a:ext>
                  </a:extLst>
                </a:gridCol>
              </a:tblGrid>
              <a:tr h="39630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101</a:t>
                      </a: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a:t>
                      </a: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FF0000"/>
                          </a:solidFill>
                          <a:effectLst/>
                          <a:latin typeface="+mn-lt"/>
                          <a:ea typeface="宋体" pitchFamily="2" charset="-122"/>
                        </a:rPr>
                        <a:t>95</a:t>
                      </a:r>
                      <a:endParaRPr kumimoji="1" lang="zh-CN" altLang="en-US" sz="2000" b="0" i="0" u="none" strike="noStrike" cap="none" normalizeH="0" baseline="0" dirty="0">
                        <a:ln>
                          <a:noFill/>
                        </a:ln>
                        <a:solidFill>
                          <a:srgbClr val="FF0000"/>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3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r>
                        <a:rPr kumimoji="1" lang="zh-CN" altLang="en-US" sz="2000" b="0" i="0" u="none" strike="noStrike" cap="none" normalizeH="0" baseline="0" dirty="0">
                          <a:ln>
                            <a:noFill/>
                          </a:ln>
                          <a:solidFill>
                            <a:schemeClr val="tx1"/>
                          </a:solidFill>
                          <a:effectLst/>
                          <a:latin typeface="+mn-lt"/>
                          <a:ea typeface="宋体" pitchFamily="2" charset="-122"/>
                        </a:rPr>
                        <a:t>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FF0000"/>
                          </a:solidFill>
                          <a:effectLst/>
                          <a:latin typeface="+mn-lt"/>
                          <a:ea typeface="宋体" pitchFamily="2" charset="-122"/>
                        </a:rPr>
                        <a:t>100</a:t>
                      </a:r>
                      <a:endParaRPr kumimoji="1" lang="zh-CN" altLang="en-US" sz="2000" b="0" i="0" u="none" strike="noStrike" cap="none" normalizeH="0" baseline="0" dirty="0">
                        <a:ln>
                          <a:noFill/>
                        </a:ln>
                        <a:solidFill>
                          <a:srgbClr val="FF0000"/>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3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103</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2</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dirty="0">
                          <a:ln>
                            <a:noFill/>
                          </a:ln>
                          <a:solidFill>
                            <a:srgbClr val="FF0000"/>
                          </a:solidFill>
                          <a:effectLst/>
                          <a:latin typeface="+mn-lt"/>
                          <a:ea typeface="宋体" pitchFamily="2" charset="-122"/>
                        </a:rPr>
                        <a:t>97+5?</a:t>
                      </a:r>
                      <a:endParaRPr kumimoji="1" lang="zh-CN" altLang="en-US" sz="2000" b="1" i="0" u="none" strike="noStrike" cap="none" normalizeH="0" baseline="0" dirty="0">
                        <a:ln>
                          <a:noFill/>
                        </a:ln>
                        <a:solidFill>
                          <a:srgbClr val="FF0000"/>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23" name="Group 49">
            <a:extLst>
              <a:ext uri="{FF2B5EF4-FFF2-40B4-BE49-F238E27FC236}">
                <a16:creationId xmlns:a16="http://schemas.microsoft.com/office/drawing/2014/main" id="{37448214-D395-4879-BC67-190A9F40E9E0}"/>
              </a:ext>
            </a:extLst>
          </p:cNvPr>
          <p:cNvGraphicFramePr>
            <a:graphicFrameLocks noGrp="1"/>
          </p:cNvGraphicFramePr>
          <p:nvPr>
            <p:extLst>
              <p:ext uri="{D42A27DB-BD31-4B8C-83A1-F6EECF244321}">
                <p14:modId xmlns:p14="http://schemas.microsoft.com/office/powerpoint/2010/main" val="252671624"/>
              </p:ext>
            </p:extLst>
          </p:nvPr>
        </p:nvGraphicFramePr>
        <p:xfrm>
          <a:off x="7860155" y="98164"/>
          <a:ext cx="1951037" cy="1188438"/>
        </p:xfrm>
        <a:graphic>
          <a:graphicData uri="http://schemas.openxmlformats.org/drawingml/2006/table">
            <a:tbl>
              <a:tblPr/>
              <a:tblGrid>
                <a:gridCol w="579214">
                  <a:extLst>
                    <a:ext uri="{9D8B030D-6E8A-4147-A177-3AD203B41FA5}">
                      <a16:colId xmlns:a16="http://schemas.microsoft.com/office/drawing/2014/main" val="20000"/>
                    </a:ext>
                  </a:extLst>
                </a:gridCol>
                <a:gridCol w="526954">
                  <a:extLst>
                    <a:ext uri="{9D8B030D-6E8A-4147-A177-3AD203B41FA5}">
                      <a16:colId xmlns:a16="http://schemas.microsoft.com/office/drawing/2014/main" val="20001"/>
                    </a:ext>
                  </a:extLst>
                </a:gridCol>
                <a:gridCol w="844869">
                  <a:extLst>
                    <a:ext uri="{9D8B030D-6E8A-4147-A177-3AD203B41FA5}">
                      <a16:colId xmlns:a16="http://schemas.microsoft.com/office/drawing/2014/main" val="20002"/>
                    </a:ext>
                  </a:extLst>
                </a:gridCol>
              </a:tblGrid>
              <a:tr h="39579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55" marR="91455" marT="45673" marB="4567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55" marR="91455" marT="45673" marB="4567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455" marR="91455" marT="45673" marB="4567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582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101</a:t>
                      </a:r>
                    </a:p>
                  </a:txBody>
                  <a:tcPr marL="91455" marR="91455" marT="45673" marB="4567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a:t>
                      </a:r>
                    </a:p>
                  </a:txBody>
                  <a:tcPr marL="91455" marR="91455" marT="45673" marB="4567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90</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673" marB="4567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582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673" marB="4567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673" marB="4567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95</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673" marB="4567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4" name="右箭头 37">
            <a:extLst>
              <a:ext uri="{FF2B5EF4-FFF2-40B4-BE49-F238E27FC236}">
                <a16:creationId xmlns:a16="http://schemas.microsoft.com/office/drawing/2014/main" id="{148F7063-D303-464E-B3D6-27A005903E3B}"/>
              </a:ext>
            </a:extLst>
          </p:cNvPr>
          <p:cNvSpPr>
            <a:spLocks noChangeArrowheads="1"/>
          </p:cNvSpPr>
          <p:nvPr/>
        </p:nvSpPr>
        <p:spPr bwMode="auto">
          <a:xfrm>
            <a:off x="2872230" y="815714"/>
            <a:ext cx="269875" cy="192087"/>
          </a:xfrm>
          <a:prstGeom prst="rightArrow">
            <a:avLst>
              <a:gd name="adj1" fmla="val 50000"/>
              <a:gd name="adj2" fmla="val 49850"/>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cs typeface="Times New Roman" pitchFamily="18" charset="0"/>
            </a:endParaRPr>
          </a:p>
        </p:txBody>
      </p:sp>
      <p:sp>
        <p:nvSpPr>
          <p:cNvPr id="25" name="右箭头 38">
            <a:extLst>
              <a:ext uri="{FF2B5EF4-FFF2-40B4-BE49-F238E27FC236}">
                <a16:creationId xmlns:a16="http://schemas.microsoft.com/office/drawing/2014/main" id="{DB030E50-CFB3-4D1E-82D2-0368321BB018}"/>
              </a:ext>
            </a:extLst>
          </p:cNvPr>
          <p:cNvSpPr>
            <a:spLocks noChangeArrowheads="1"/>
          </p:cNvSpPr>
          <p:nvPr/>
        </p:nvSpPr>
        <p:spPr bwMode="auto">
          <a:xfrm>
            <a:off x="5088380" y="793489"/>
            <a:ext cx="404812" cy="214312"/>
          </a:xfrm>
          <a:prstGeom prst="rightArrow">
            <a:avLst>
              <a:gd name="adj1" fmla="val 50000"/>
              <a:gd name="adj2" fmla="val 49758"/>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cs typeface="Times New Roman" pitchFamily="18" charset="0"/>
            </a:endParaRPr>
          </a:p>
        </p:txBody>
      </p:sp>
      <p:sp>
        <p:nvSpPr>
          <p:cNvPr id="26" name="右箭头 39">
            <a:extLst>
              <a:ext uri="{FF2B5EF4-FFF2-40B4-BE49-F238E27FC236}">
                <a16:creationId xmlns:a16="http://schemas.microsoft.com/office/drawing/2014/main" id="{293D629E-0389-4DF3-9392-DDB3BCDA7063}"/>
              </a:ext>
            </a:extLst>
          </p:cNvPr>
          <p:cNvSpPr>
            <a:spLocks noChangeArrowheads="1"/>
          </p:cNvSpPr>
          <p:nvPr/>
        </p:nvSpPr>
        <p:spPr bwMode="auto">
          <a:xfrm>
            <a:off x="7491855" y="780789"/>
            <a:ext cx="360362" cy="192087"/>
          </a:xfrm>
          <a:prstGeom prst="rightArrow">
            <a:avLst>
              <a:gd name="adj1" fmla="val 50000"/>
              <a:gd name="adj2" fmla="val 49724"/>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cs typeface="Times New Roman" pitchFamily="18" charset="0"/>
            </a:endParaRPr>
          </a:p>
        </p:txBody>
      </p:sp>
      <p:sp>
        <p:nvSpPr>
          <p:cNvPr id="27" name="TextBox 40">
            <a:extLst>
              <a:ext uri="{FF2B5EF4-FFF2-40B4-BE49-F238E27FC236}">
                <a16:creationId xmlns:a16="http://schemas.microsoft.com/office/drawing/2014/main" id="{B6ED1327-9DD3-4F39-B6DF-64960BA85358}"/>
              </a:ext>
            </a:extLst>
          </p:cNvPr>
          <p:cNvSpPr txBox="1">
            <a:spLocks noChangeArrowheads="1"/>
          </p:cNvSpPr>
          <p:nvPr/>
        </p:nvSpPr>
        <p:spPr bwMode="auto">
          <a:xfrm>
            <a:off x="1381567" y="1363401"/>
            <a:ext cx="647700" cy="36988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a:latin typeface="+mn-lt"/>
                <a:ea typeface="微软雅黑 Light" panose="020B0502040204020203" pitchFamily="34" charset="-122"/>
                <a:cs typeface="Times New Roman" pitchFamily="18" charset="0"/>
              </a:rPr>
              <a:t>初始</a:t>
            </a:r>
          </a:p>
        </p:txBody>
      </p:sp>
      <p:sp>
        <p:nvSpPr>
          <p:cNvPr id="28" name="TextBox 41">
            <a:extLst>
              <a:ext uri="{FF2B5EF4-FFF2-40B4-BE49-F238E27FC236}">
                <a16:creationId xmlns:a16="http://schemas.microsoft.com/office/drawing/2014/main" id="{017D0602-ADDE-4750-969F-73666FCF8881}"/>
              </a:ext>
            </a:extLst>
          </p:cNvPr>
          <p:cNvSpPr txBox="1">
            <a:spLocks noChangeArrowheads="1"/>
          </p:cNvSpPr>
          <p:nvPr/>
        </p:nvSpPr>
        <p:spPr bwMode="auto">
          <a:xfrm>
            <a:off x="8520555" y="1320539"/>
            <a:ext cx="1305037" cy="646331"/>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dirty="0">
                <a:latin typeface="+mn-lt"/>
                <a:ea typeface="微软雅黑 Light" panose="020B0502040204020203" pitchFamily="34" charset="-122"/>
                <a:cs typeface="Times New Roman" pitchFamily="18" charset="0"/>
              </a:rPr>
              <a:t>T</a:t>
            </a:r>
            <a:r>
              <a:rPr lang="en-US" altLang="zh-CN" sz="1800" baseline="-25000" dirty="0">
                <a:latin typeface="+mn-lt"/>
                <a:ea typeface="微软雅黑 Light" panose="020B0502040204020203" pitchFamily="34" charset="-122"/>
                <a:cs typeface="Times New Roman" pitchFamily="18" charset="0"/>
              </a:rPr>
              <a:t>i</a:t>
            </a:r>
            <a:r>
              <a:rPr lang="zh-CN" altLang="en-US" sz="1800" dirty="0">
                <a:latin typeface="+mn-lt"/>
                <a:ea typeface="微软雅黑 Light" panose="020B0502040204020203" pitchFamily="34" charset="-122"/>
                <a:cs typeface="Times New Roman" pitchFamily="18" charset="0"/>
              </a:rPr>
              <a:t>整体回滚</a:t>
            </a:r>
            <a:endParaRPr lang="en-US" altLang="zh-CN" sz="1800" dirty="0">
              <a:latin typeface="+mn-lt"/>
              <a:ea typeface="微软雅黑 Light" panose="020B0502040204020203" pitchFamily="34" charset="-122"/>
              <a:cs typeface="Times New Roman" pitchFamily="18" charset="0"/>
            </a:endParaRPr>
          </a:p>
          <a:p>
            <a:pPr eaLnBrk="1" hangingPunct="1"/>
            <a:r>
              <a:rPr lang="zh-CN" altLang="en-US" sz="1800" dirty="0">
                <a:latin typeface="+mn-lt"/>
                <a:ea typeface="微软雅黑 Light" panose="020B0502040204020203" pitchFamily="34" charset="-122"/>
                <a:cs typeface="Times New Roman" pitchFamily="18" charset="0"/>
              </a:rPr>
              <a:t>结束后</a:t>
            </a:r>
          </a:p>
        </p:txBody>
      </p:sp>
    </p:spTree>
    <p:extLst>
      <p:ext uri="{BB962C8B-B14F-4D97-AF65-F5344CB8AC3E}">
        <p14:creationId xmlns:p14="http://schemas.microsoft.com/office/powerpoint/2010/main" val="42640978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9DC2B3-F51C-4BDE-A140-88599D107BF0}"/>
              </a:ext>
            </a:extLst>
          </p:cNvPr>
          <p:cNvSpPr>
            <a:spLocks noGrp="1"/>
          </p:cNvSpPr>
          <p:nvPr>
            <p:ph type="title"/>
          </p:nvPr>
        </p:nvSpPr>
        <p:spPr/>
        <p:txBody>
          <a:bodyPr/>
          <a:lstStyle/>
          <a:p>
            <a:r>
              <a:rPr lang="en-US" altLang="zh-CN" sz="2800" dirty="0"/>
              <a:t>An example of non-recoverable schedule</a:t>
            </a:r>
            <a:endParaRPr lang="zh-CN" altLang="en-US" dirty="0"/>
          </a:p>
        </p:txBody>
      </p:sp>
      <p:sp>
        <p:nvSpPr>
          <p:cNvPr id="3" name="内容占位符 2">
            <a:extLst>
              <a:ext uri="{FF2B5EF4-FFF2-40B4-BE49-F238E27FC236}">
                <a16:creationId xmlns:a16="http://schemas.microsoft.com/office/drawing/2014/main" id="{A35A3737-B8C9-464B-86C9-C4215FAE1FD6}"/>
              </a:ext>
            </a:extLst>
          </p:cNvPr>
          <p:cNvSpPr>
            <a:spLocks noGrp="1"/>
          </p:cNvSpPr>
          <p:nvPr>
            <p:ph idx="1"/>
          </p:nvPr>
        </p:nvSpPr>
        <p:spPr>
          <a:xfrm>
            <a:off x="178793" y="758908"/>
            <a:ext cx="11834414" cy="5813231"/>
          </a:xfrm>
        </p:spPr>
        <p:txBody>
          <a:bodyPr/>
          <a:lstStyle/>
          <a:p>
            <a:r>
              <a:rPr lang="en-US" altLang="zh-CN" dirty="0"/>
              <a:t>S9 in Fig.17.14 is </a:t>
            </a:r>
            <a:r>
              <a:rPr lang="en-US" altLang="zh-CN" i="1" dirty="0">
                <a:solidFill>
                  <a:srgbClr val="FF0000"/>
                </a:solidFill>
              </a:rPr>
              <a:t>not</a:t>
            </a:r>
            <a:r>
              <a:rPr lang="en-US" altLang="zh-CN" dirty="0">
                <a:solidFill>
                  <a:srgbClr val="FF0000"/>
                </a:solidFill>
              </a:rPr>
              <a:t> </a:t>
            </a:r>
            <a:r>
              <a:rPr lang="en-US" altLang="zh-CN" dirty="0"/>
              <a:t>recoverable if </a:t>
            </a:r>
            <a:r>
              <a:rPr lang="en-US" altLang="zh-CN" i="1" dirty="0"/>
              <a:t>T</a:t>
            </a:r>
            <a:r>
              <a:rPr lang="en-US" altLang="zh-CN" i="1" baseline="-25000" dirty="0"/>
              <a:t>9</a:t>
            </a:r>
            <a:r>
              <a:rPr lang="en-US" altLang="zh-CN" i="1" dirty="0"/>
              <a:t> </a:t>
            </a:r>
            <a:r>
              <a:rPr lang="en-US" altLang="zh-CN" dirty="0"/>
              <a:t>commits immediately after the </a:t>
            </a:r>
            <a:r>
              <a:rPr lang="en-US" altLang="zh-CN" i="1" dirty="0"/>
              <a:t>read(A)</a:t>
            </a:r>
          </a:p>
          <a:p>
            <a:pPr lvl="1" eaLnBrk="1" hangingPunct="1"/>
            <a:r>
              <a:rPr lang="en-US" altLang="zh-CN" dirty="0"/>
              <a:t>if T</a:t>
            </a:r>
            <a:r>
              <a:rPr lang="en-US" altLang="zh-CN" baseline="-25000" dirty="0"/>
              <a:t>8</a:t>
            </a:r>
            <a:r>
              <a:rPr lang="en-US" altLang="zh-CN" dirty="0"/>
              <a:t> is aborted </a:t>
            </a:r>
            <a:r>
              <a:rPr lang="en-US" altLang="zh-CN" i="1" dirty="0">
                <a:solidFill>
                  <a:srgbClr val="2D0EE4"/>
                </a:solidFill>
              </a:rPr>
              <a:t>after</a:t>
            </a:r>
            <a:r>
              <a:rPr lang="en-US" altLang="zh-CN" i="1" dirty="0"/>
              <a:t> T</a:t>
            </a:r>
            <a:r>
              <a:rPr lang="en-US" altLang="zh-CN" i="1" baseline="-25000" dirty="0"/>
              <a:t>9</a:t>
            </a:r>
            <a:r>
              <a:rPr lang="en-US" altLang="zh-CN" i="1" dirty="0"/>
              <a:t> has been committed</a:t>
            </a:r>
            <a:r>
              <a:rPr lang="en-US" altLang="zh-CN" dirty="0"/>
              <a:t>, the value of the data item </a:t>
            </a:r>
            <a:r>
              <a:rPr lang="en-US" altLang="zh-CN" b="1" dirty="0"/>
              <a:t>A </a:t>
            </a:r>
            <a:r>
              <a:rPr lang="en-US" altLang="zh-CN" dirty="0"/>
              <a:t>will be </a:t>
            </a:r>
            <a:r>
              <a:rPr lang="en-US" altLang="zh-CN" b="1" i="1" dirty="0"/>
              <a:t>rollbacked</a:t>
            </a:r>
            <a:r>
              <a:rPr lang="en-US" altLang="zh-CN" dirty="0"/>
              <a:t> to its old value before T</a:t>
            </a:r>
            <a:r>
              <a:rPr lang="en-US" altLang="zh-CN" baseline="-25000" dirty="0"/>
              <a:t>8</a:t>
            </a:r>
            <a:r>
              <a:rPr lang="en-US" altLang="zh-CN" dirty="0"/>
              <a:t> executes. </a:t>
            </a:r>
          </a:p>
          <a:p>
            <a:pPr lvl="1" eaLnBrk="1" hangingPunct="1"/>
            <a:r>
              <a:rPr lang="en-US" altLang="zh-CN" dirty="0"/>
              <a:t>but T</a:t>
            </a:r>
            <a:r>
              <a:rPr lang="en-US" altLang="zh-CN" baseline="-25000" dirty="0"/>
              <a:t>9</a:t>
            </a:r>
            <a:r>
              <a:rPr lang="en-US" altLang="zh-CN" dirty="0"/>
              <a:t> has read the new value of the data item </a:t>
            </a:r>
            <a:r>
              <a:rPr lang="en-US" altLang="zh-CN" b="1" dirty="0"/>
              <a:t>A </a:t>
            </a:r>
            <a:r>
              <a:rPr lang="en-US" altLang="zh-CN" dirty="0"/>
              <a:t>and has been committed</a:t>
            </a:r>
            <a:endParaRPr lang="zh-CN" altLang="en-US" dirty="0"/>
          </a:p>
          <a:p>
            <a:endParaRPr lang="zh-CN" altLang="en-US" dirty="0"/>
          </a:p>
        </p:txBody>
      </p:sp>
      <p:sp>
        <p:nvSpPr>
          <p:cNvPr id="4" name="日期占位符 3">
            <a:extLst>
              <a:ext uri="{FF2B5EF4-FFF2-40B4-BE49-F238E27FC236}">
                <a16:creationId xmlns:a16="http://schemas.microsoft.com/office/drawing/2014/main" id="{086406DC-7B11-4392-94AA-EAAFA75D419C}"/>
              </a:ext>
            </a:extLst>
          </p:cNvPr>
          <p:cNvSpPr>
            <a:spLocks noGrp="1"/>
          </p:cNvSpPr>
          <p:nvPr>
            <p:ph type="dt" sz="half" idx="10"/>
          </p:nvPr>
        </p:nvSpPr>
        <p:spPr/>
        <p:txBody>
          <a:bodyPr/>
          <a:lstStyle/>
          <a:p>
            <a:fld id="{AB58484D-A35F-45A2-96F4-3FCE5FC02A49}"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183AE2C3-8996-4BB3-A4C5-72DBD29EA946}"/>
              </a:ext>
            </a:extLst>
          </p:cNvPr>
          <p:cNvSpPr>
            <a:spLocks noGrp="1"/>
          </p:cNvSpPr>
          <p:nvPr>
            <p:ph type="sldNum" sz="quarter" idx="12"/>
          </p:nvPr>
        </p:nvSpPr>
        <p:spPr/>
        <p:txBody>
          <a:bodyPr/>
          <a:lstStyle/>
          <a:p>
            <a:fld id="{47C4BD23-150C-4A56-8E66-9482A3FB2E80}" type="slidenum">
              <a:rPr lang="zh-CN" altLang="en-US" smtClean="0"/>
              <a:pPr/>
              <a:t>71</a:t>
            </a:fld>
            <a:endParaRPr lang="zh-CN" altLang="en-US" dirty="0"/>
          </a:p>
        </p:txBody>
      </p:sp>
      <p:sp>
        <p:nvSpPr>
          <p:cNvPr id="6" name="Text Box 5">
            <a:extLst>
              <a:ext uri="{FF2B5EF4-FFF2-40B4-BE49-F238E27FC236}">
                <a16:creationId xmlns:a16="http://schemas.microsoft.com/office/drawing/2014/main" id="{1E8D1955-899A-422E-A2FC-846D081FE2CA}"/>
              </a:ext>
            </a:extLst>
          </p:cNvPr>
          <p:cNvSpPr txBox="1">
            <a:spLocks noChangeArrowheads="1"/>
          </p:cNvSpPr>
          <p:nvPr/>
        </p:nvSpPr>
        <p:spPr bwMode="auto">
          <a:xfrm>
            <a:off x="5591673" y="5623701"/>
            <a:ext cx="1750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Fig.17.14  S9</a:t>
            </a:r>
            <a:endParaRPr lang="zh-CN" altLang="en-US" dirty="0">
              <a:latin typeface="+mn-lt"/>
            </a:endParaRPr>
          </a:p>
        </p:txBody>
      </p:sp>
      <p:pic>
        <p:nvPicPr>
          <p:cNvPr id="7" name="Picture 11">
            <a:extLst>
              <a:ext uri="{FF2B5EF4-FFF2-40B4-BE49-F238E27FC236}">
                <a16:creationId xmlns:a16="http://schemas.microsoft.com/office/drawing/2014/main" id="{326D018C-DBC9-43BA-8E95-8249EA7DC0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098" y="2745431"/>
            <a:ext cx="4425950" cy="213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
            <a:extLst>
              <a:ext uri="{FF2B5EF4-FFF2-40B4-BE49-F238E27FC236}">
                <a16:creationId xmlns:a16="http://schemas.microsoft.com/office/drawing/2014/main" id="{CE3428BA-CC94-411C-9B9F-0E54459F014A}"/>
              </a:ext>
            </a:extLst>
          </p:cNvPr>
          <p:cNvSpPr txBox="1"/>
          <p:nvPr/>
        </p:nvSpPr>
        <p:spPr>
          <a:xfrm>
            <a:off x="4325651" y="4952001"/>
            <a:ext cx="1137491" cy="461665"/>
          </a:xfrm>
          <a:prstGeom prst="rect">
            <a:avLst/>
          </a:prstGeom>
          <a:noFill/>
        </p:spPr>
        <p:txBody>
          <a:bodyPr wrap="none" rtlCol="0">
            <a:spAutoFit/>
          </a:bodyPr>
          <a:lstStyle/>
          <a:p>
            <a:r>
              <a:rPr lang="en-US" altLang="zh-CN" sz="2400" dirty="0"/>
              <a:t>commit</a:t>
            </a:r>
            <a:endParaRPr lang="zh-CN" altLang="en-US" sz="2400" dirty="0"/>
          </a:p>
        </p:txBody>
      </p:sp>
    </p:spTree>
    <p:extLst>
      <p:ext uri="{BB962C8B-B14F-4D97-AF65-F5344CB8AC3E}">
        <p14:creationId xmlns:p14="http://schemas.microsoft.com/office/powerpoint/2010/main" val="25847590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CA82FF-2C04-4B38-9016-BA7087BDB37F}"/>
              </a:ext>
            </a:extLst>
          </p:cNvPr>
          <p:cNvSpPr>
            <a:spLocks noGrp="1"/>
          </p:cNvSpPr>
          <p:nvPr>
            <p:ph type="title"/>
          </p:nvPr>
        </p:nvSpPr>
        <p:spPr/>
        <p:txBody>
          <a:bodyPr/>
          <a:lstStyle/>
          <a:p>
            <a:r>
              <a:rPr lang="en-US" altLang="zh-CN" sz="2800" dirty="0" err="1"/>
              <a:t>Cascadeless</a:t>
            </a:r>
            <a:r>
              <a:rPr lang="en-US" altLang="zh-CN" sz="2800" dirty="0"/>
              <a:t> Schedules</a:t>
            </a:r>
            <a:endParaRPr lang="zh-CN" altLang="en-US" dirty="0"/>
          </a:p>
        </p:txBody>
      </p:sp>
      <p:sp>
        <p:nvSpPr>
          <p:cNvPr id="3" name="内容占位符 2">
            <a:extLst>
              <a:ext uri="{FF2B5EF4-FFF2-40B4-BE49-F238E27FC236}">
                <a16:creationId xmlns:a16="http://schemas.microsoft.com/office/drawing/2014/main" id="{59023B58-4965-4999-945B-EE39B18CBCB8}"/>
              </a:ext>
            </a:extLst>
          </p:cNvPr>
          <p:cNvSpPr>
            <a:spLocks noGrp="1"/>
          </p:cNvSpPr>
          <p:nvPr>
            <p:ph idx="1"/>
          </p:nvPr>
        </p:nvSpPr>
        <p:spPr/>
        <p:txBody>
          <a:bodyPr/>
          <a:lstStyle/>
          <a:p>
            <a:r>
              <a:rPr lang="en-US" altLang="zh-CN" b="1" dirty="0">
                <a:solidFill>
                  <a:schemeClr val="tx2"/>
                </a:solidFill>
              </a:rPr>
              <a:t>Cascading rollback</a:t>
            </a:r>
            <a:endParaRPr lang="en-US" altLang="zh-CN" dirty="0"/>
          </a:p>
          <a:p>
            <a:pPr marL="742950" lvl="1" indent="-285750" eaLnBrk="1" hangingPunct="1">
              <a:lnSpc>
                <a:spcPct val="90000"/>
              </a:lnSpc>
              <a:tabLst>
                <a:tab pos="1658938" algn="l"/>
                <a:tab pos="2120900" algn="l"/>
                <a:tab pos="2684463" algn="l"/>
                <a:tab pos="3030538" algn="l"/>
                <a:tab pos="3767138" algn="l"/>
                <a:tab pos="4056063" algn="l"/>
              </a:tabLst>
            </a:pPr>
            <a:r>
              <a:rPr lang="en-US" altLang="zh-CN" dirty="0"/>
              <a:t>a single transaction failure leads to a series of transaction rollbacks</a:t>
            </a:r>
          </a:p>
          <a:p>
            <a:pPr marL="342900" indent="-342900" eaLnBrk="1" hangingPunct="1">
              <a:lnSpc>
                <a:spcPct val="90000"/>
              </a:lnSpc>
              <a:tabLst>
                <a:tab pos="1658938" algn="l"/>
                <a:tab pos="2120900" algn="l"/>
                <a:tab pos="2684463" algn="l"/>
                <a:tab pos="3030538" algn="l"/>
                <a:tab pos="3767138" algn="l"/>
                <a:tab pos="4056063" algn="l"/>
              </a:tabLst>
            </a:pPr>
            <a:endParaRPr lang="en-US" altLang="zh-CN" dirty="0"/>
          </a:p>
          <a:p>
            <a:pPr marL="342900" indent="-342900" eaLnBrk="1" hangingPunct="1">
              <a:lnSpc>
                <a:spcPct val="90000"/>
              </a:lnSpc>
              <a:tabLst>
                <a:tab pos="1658938" algn="l"/>
                <a:tab pos="2120900" algn="l"/>
                <a:tab pos="2684463" algn="l"/>
                <a:tab pos="3030538" algn="l"/>
                <a:tab pos="3767138" algn="l"/>
                <a:tab pos="4056063" algn="l"/>
              </a:tabLst>
            </a:pPr>
            <a:r>
              <a:rPr lang="en-US" altLang="zh-CN" dirty="0"/>
              <a:t>E.g. before T</a:t>
            </a:r>
            <a:r>
              <a:rPr lang="en-US" altLang="zh-CN" baseline="-25000" dirty="0"/>
              <a:t>10</a:t>
            </a:r>
            <a:r>
              <a:rPr lang="en-US" altLang="zh-CN" dirty="0"/>
              <a:t>, T</a:t>
            </a:r>
            <a:r>
              <a:rPr lang="en-US" altLang="zh-CN" baseline="-25000" dirty="0"/>
              <a:t>11</a:t>
            </a:r>
            <a:r>
              <a:rPr lang="en-US" altLang="zh-CN" dirty="0"/>
              <a:t> and T</a:t>
            </a:r>
            <a:r>
              <a:rPr lang="en-US" altLang="zh-CN" baseline="-25000" dirty="0"/>
              <a:t>12</a:t>
            </a:r>
            <a:r>
              <a:rPr lang="en-US" altLang="zh-CN" dirty="0"/>
              <a:t> are committed, just after T</a:t>
            </a:r>
            <a:r>
              <a:rPr lang="en-US" altLang="zh-CN" baseline="-25000" dirty="0"/>
              <a:t>12</a:t>
            </a:r>
            <a:r>
              <a:rPr lang="en-US" altLang="zh-CN" dirty="0"/>
              <a:t> reads the item A, when T</a:t>
            </a:r>
            <a:r>
              <a:rPr lang="en-US" altLang="zh-CN" baseline="-25000" dirty="0"/>
              <a:t>10</a:t>
            </a:r>
            <a:r>
              <a:rPr lang="en-US" altLang="zh-CN" dirty="0"/>
              <a:t>  rollbacks due to failures, its dependent transactions T</a:t>
            </a:r>
            <a:r>
              <a:rPr lang="en-US" altLang="zh-CN" baseline="-25000" dirty="0"/>
              <a:t>11</a:t>
            </a:r>
            <a:r>
              <a:rPr lang="en-US" altLang="zh-CN" dirty="0"/>
              <a:t> should also rollback, resulting in  T</a:t>
            </a:r>
            <a:r>
              <a:rPr lang="en-US" altLang="zh-CN" baseline="-25000" dirty="0"/>
              <a:t>12</a:t>
            </a:r>
            <a:r>
              <a:rPr lang="en-US" altLang="zh-CN" dirty="0"/>
              <a:t> also rollback</a:t>
            </a:r>
            <a:br>
              <a:rPr lang="en-US" altLang="zh-CN" dirty="0"/>
            </a:br>
            <a:br>
              <a:rPr lang="en-US" altLang="zh-CN" dirty="0"/>
            </a:br>
            <a:br>
              <a:rPr lang="en-US" altLang="zh-CN" dirty="0"/>
            </a:br>
            <a:br>
              <a:rPr lang="en-US" altLang="zh-CN" dirty="0"/>
            </a:br>
            <a:br>
              <a:rPr lang="en-US" altLang="zh-CN" dirty="0"/>
            </a:br>
            <a:br>
              <a:rPr lang="en-US" altLang="zh-CN" dirty="0"/>
            </a:br>
            <a:endParaRPr lang="en-US" altLang="zh-CN" dirty="0"/>
          </a:p>
          <a:p>
            <a:endParaRPr lang="zh-CN" altLang="en-US" dirty="0"/>
          </a:p>
        </p:txBody>
      </p:sp>
      <p:sp>
        <p:nvSpPr>
          <p:cNvPr id="4" name="日期占位符 3">
            <a:extLst>
              <a:ext uri="{FF2B5EF4-FFF2-40B4-BE49-F238E27FC236}">
                <a16:creationId xmlns:a16="http://schemas.microsoft.com/office/drawing/2014/main" id="{FE82633F-286F-4F13-8E5B-8CF7832AE825}"/>
              </a:ext>
            </a:extLst>
          </p:cNvPr>
          <p:cNvSpPr>
            <a:spLocks noGrp="1"/>
          </p:cNvSpPr>
          <p:nvPr>
            <p:ph type="dt" sz="half" idx="10"/>
          </p:nvPr>
        </p:nvSpPr>
        <p:spPr/>
        <p:txBody>
          <a:bodyPr/>
          <a:lstStyle/>
          <a:p>
            <a:fld id="{4F7E8ADF-A497-47E4-9FD8-1B1D4F51F72C}"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2E0D9781-586B-44FE-B3A5-1DF6F80841E2}"/>
              </a:ext>
            </a:extLst>
          </p:cNvPr>
          <p:cNvSpPr>
            <a:spLocks noGrp="1"/>
          </p:cNvSpPr>
          <p:nvPr>
            <p:ph type="sldNum" sz="quarter" idx="12"/>
          </p:nvPr>
        </p:nvSpPr>
        <p:spPr/>
        <p:txBody>
          <a:bodyPr/>
          <a:lstStyle/>
          <a:p>
            <a:fld id="{47C4BD23-150C-4A56-8E66-9482A3FB2E80}" type="slidenum">
              <a:rPr lang="zh-CN" altLang="en-US" smtClean="0"/>
              <a:pPr/>
              <a:t>72</a:t>
            </a:fld>
            <a:endParaRPr lang="zh-CN" altLang="en-US" dirty="0"/>
          </a:p>
        </p:txBody>
      </p:sp>
      <p:sp>
        <p:nvSpPr>
          <p:cNvPr id="6" name="Text Box 4">
            <a:extLst>
              <a:ext uri="{FF2B5EF4-FFF2-40B4-BE49-F238E27FC236}">
                <a16:creationId xmlns:a16="http://schemas.microsoft.com/office/drawing/2014/main" id="{2D7643CD-F87F-4F23-B668-50DD5025E188}"/>
              </a:ext>
            </a:extLst>
          </p:cNvPr>
          <p:cNvSpPr txBox="1">
            <a:spLocks noChangeArrowheads="1"/>
          </p:cNvSpPr>
          <p:nvPr/>
        </p:nvSpPr>
        <p:spPr bwMode="auto">
          <a:xfrm>
            <a:off x="9062736" y="4409995"/>
            <a:ext cx="19621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dirty="0">
                <a:latin typeface="+mn-lt"/>
              </a:rPr>
              <a:t>Fig.17.15 S10 </a:t>
            </a:r>
            <a:endParaRPr lang="zh-CN" altLang="en-US" dirty="0">
              <a:latin typeface="+mn-lt"/>
            </a:endParaRPr>
          </a:p>
        </p:txBody>
      </p:sp>
      <p:sp>
        <p:nvSpPr>
          <p:cNvPr id="7" name="Line 17">
            <a:extLst>
              <a:ext uri="{FF2B5EF4-FFF2-40B4-BE49-F238E27FC236}">
                <a16:creationId xmlns:a16="http://schemas.microsoft.com/office/drawing/2014/main" id="{F14279AB-38B7-48CC-8644-F0AD0C2AC5E1}"/>
              </a:ext>
            </a:extLst>
          </p:cNvPr>
          <p:cNvSpPr>
            <a:spLocks noChangeShapeType="1"/>
          </p:cNvSpPr>
          <p:nvPr/>
        </p:nvSpPr>
        <p:spPr bwMode="auto">
          <a:xfrm>
            <a:off x="4371433" y="4643358"/>
            <a:ext cx="571500" cy="228600"/>
          </a:xfrm>
          <a:prstGeom prst="line">
            <a:avLst/>
          </a:prstGeom>
          <a:noFill/>
          <a:ln w="9525">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 name="Line 18">
            <a:extLst>
              <a:ext uri="{FF2B5EF4-FFF2-40B4-BE49-F238E27FC236}">
                <a16:creationId xmlns:a16="http://schemas.microsoft.com/office/drawing/2014/main" id="{DE725633-124C-414C-89C5-3B103BCEBC5F}"/>
              </a:ext>
            </a:extLst>
          </p:cNvPr>
          <p:cNvSpPr>
            <a:spLocks noChangeShapeType="1"/>
          </p:cNvSpPr>
          <p:nvPr/>
        </p:nvSpPr>
        <p:spPr bwMode="auto">
          <a:xfrm>
            <a:off x="6060533" y="5246608"/>
            <a:ext cx="603250" cy="323850"/>
          </a:xfrm>
          <a:prstGeom prst="line">
            <a:avLst/>
          </a:prstGeom>
          <a:noFill/>
          <a:ln w="9525">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pic>
        <p:nvPicPr>
          <p:cNvPr id="9" name="Picture 12">
            <a:extLst>
              <a:ext uri="{FF2B5EF4-FFF2-40B4-BE49-F238E27FC236}">
                <a16:creationId xmlns:a16="http://schemas.microsoft.com/office/drawing/2014/main" id="{828B0B5C-26C8-4293-BA24-227A59447D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5258" y="3243183"/>
            <a:ext cx="4986337"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
            <a:extLst>
              <a:ext uri="{FF2B5EF4-FFF2-40B4-BE49-F238E27FC236}">
                <a16:creationId xmlns:a16="http://schemas.microsoft.com/office/drawing/2014/main" id="{2298343F-CB3C-4108-A10D-CB88311CDC77}"/>
              </a:ext>
            </a:extLst>
          </p:cNvPr>
          <p:cNvSpPr txBox="1"/>
          <p:nvPr/>
        </p:nvSpPr>
        <p:spPr>
          <a:xfrm>
            <a:off x="2654795" y="3803816"/>
            <a:ext cx="614271" cy="338554"/>
          </a:xfrm>
          <a:prstGeom prst="rect">
            <a:avLst/>
          </a:prstGeom>
          <a:solidFill>
            <a:schemeClr val="accent4">
              <a:lumMod val="20000"/>
              <a:lumOff val="80000"/>
            </a:schemeClr>
          </a:solidFill>
        </p:spPr>
        <p:txBody>
          <a:bodyPr wrap="none" rtlCol="0">
            <a:spAutoFit/>
          </a:bodyPr>
          <a:lstStyle>
            <a:defPPr>
              <a:defRPr lang="en-US"/>
            </a:defPPr>
            <a:lvl1pPr>
              <a:defRPr sz="1600">
                <a:latin typeface="Times New Roman" pitchFamily="18" charset="0"/>
                <a:cs typeface="Times New Roman" pitchFamily="18" charset="0"/>
              </a:defRPr>
            </a:lvl1pPr>
          </a:lstStyle>
          <a:p>
            <a:r>
              <a:rPr lang="en-US" altLang="zh-CN" dirty="0">
                <a:latin typeface="+mn-lt"/>
              </a:rPr>
              <a:t>A=10</a:t>
            </a:r>
            <a:endParaRPr lang="zh-CN" altLang="en-US" dirty="0">
              <a:latin typeface="+mn-lt"/>
            </a:endParaRPr>
          </a:p>
        </p:txBody>
      </p:sp>
      <p:sp>
        <p:nvSpPr>
          <p:cNvPr id="11" name="TextBox 8">
            <a:extLst>
              <a:ext uri="{FF2B5EF4-FFF2-40B4-BE49-F238E27FC236}">
                <a16:creationId xmlns:a16="http://schemas.microsoft.com/office/drawing/2014/main" id="{7ECA8B4C-20B2-4DF5-AE43-EF352CB88C38}"/>
              </a:ext>
            </a:extLst>
          </p:cNvPr>
          <p:cNvSpPr txBox="1"/>
          <p:nvPr/>
        </p:nvSpPr>
        <p:spPr>
          <a:xfrm>
            <a:off x="2685258" y="4439192"/>
            <a:ext cx="614271" cy="338554"/>
          </a:xfrm>
          <a:prstGeom prst="rect">
            <a:avLst/>
          </a:prstGeom>
          <a:solidFill>
            <a:schemeClr val="accent4">
              <a:lumMod val="20000"/>
              <a:lumOff val="80000"/>
            </a:schemeClr>
          </a:solidFill>
        </p:spPr>
        <p:txBody>
          <a:bodyPr wrap="none" rtlCol="0">
            <a:spAutoFit/>
          </a:bodyPr>
          <a:lstStyle/>
          <a:p>
            <a:r>
              <a:rPr lang="en-US" altLang="zh-CN" sz="1600" dirty="0">
                <a:cs typeface="Times New Roman" pitchFamily="18" charset="0"/>
              </a:rPr>
              <a:t>A=20</a:t>
            </a:r>
            <a:endParaRPr lang="zh-CN" altLang="en-US" sz="1600" dirty="0">
              <a:cs typeface="Times New Roman" pitchFamily="18" charset="0"/>
            </a:endParaRPr>
          </a:p>
        </p:txBody>
      </p:sp>
      <p:sp>
        <p:nvSpPr>
          <p:cNvPr id="12" name="TextBox 9">
            <a:extLst>
              <a:ext uri="{FF2B5EF4-FFF2-40B4-BE49-F238E27FC236}">
                <a16:creationId xmlns:a16="http://schemas.microsoft.com/office/drawing/2014/main" id="{CCC1F212-A5DB-4ED4-A767-600F2167311D}"/>
              </a:ext>
            </a:extLst>
          </p:cNvPr>
          <p:cNvSpPr txBox="1"/>
          <p:nvPr/>
        </p:nvSpPr>
        <p:spPr>
          <a:xfrm>
            <a:off x="4282196" y="5054388"/>
            <a:ext cx="614271" cy="338554"/>
          </a:xfrm>
          <a:prstGeom prst="rect">
            <a:avLst/>
          </a:prstGeom>
          <a:solidFill>
            <a:schemeClr val="accent4">
              <a:lumMod val="20000"/>
              <a:lumOff val="80000"/>
            </a:schemeClr>
          </a:solidFill>
        </p:spPr>
        <p:txBody>
          <a:bodyPr wrap="none" rtlCol="0">
            <a:spAutoFit/>
          </a:bodyPr>
          <a:lstStyle/>
          <a:p>
            <a:r>
              <a:rPr lang="en-US" altLang="zh-CN" sz="1600" dirty="0">
                <a:cs typeface="Times New Roman" pitchFamily="18" charset="0"/>
              </a:rPr>
              <a:t>A=30</a:t>
            </a:r>
            <a:endParaRPr lang="zh-CN" altLang="en-US" sz="1600" dirty="0">
              <a:cs typeface="Times New Roman" pitchFamily="18" charset="0"/>
            </a:endParaRPr>
          </a:p>
        </p:txBody>
      </p:sp>
      <p:sp>
        <p:nvSpPr>
          <p:cNvPr id="13" name="TextBox 10">
            <a:extLst>
              <a:ext uri="{FF2B5EF4-FFF2-40B4-BE49-F238E27FC236}">
                <a16:creationId xmlns:a16="http://schemas.microsoft.com/office/drawing/2014/main" id="{FA2E6921-7793-4D29-A6FB-CA0E962D3575}"/>
              </a:ext>
            </a:extLst>
          </p:cNvPr>
          <p:cNvSpPr txBox="1"/>
          <p:nvPr/>
        </p:nvSpPr>
        <p:spPr>
          <a:xfrm>
            <a:off x="7628702" y="5392942"/>
            <a:ext cx="614271" cy="338554"/>
          </a:xfrm>
          <a:prstGeom prst="rect">
            <a:avLst/>
          </a:prstGeom>
          <a:solidFill>
            <a:schemeClr val="accent4">
              <a:lumMod val="20000"/>
              <a:lumOff val="80000"/>
            </a:schemeClr>
          </a:solidFill>
        </p:spPr>
        <p:txBody>
          <a:bodyPr wrap="none" rtlCol="0">
            <a:spAutoFit/>
          </a:bodyPr>
          <a:lstStyle/>
          <a:p>
            <a:r>
              <a:rPr lang="en-US" altLang="zh-CN" sz="1600" dirty="0">
                <a:cs typeface="Times New Roman" pitchFamily="18" charset="0"/>
              </a:rPr>
              <a:t>A=30</a:t>
            </a:r>
            <a:endParaRPr lang="zh-CN" altLang="en-US" sz="1600" dirty="0">
              <a:cs typeface="Times New Roman" pitchFamily="18" charset="0"/>
            </a:endParaRPr>
          </a:p>
        </p:txBody>
      </p:sp>
    </p:spTree>
    <p:extLst>
      <p:ext uri="{BB962C8B-B14F-4D97-AF65-F5344CB8AC3E}">
        <p14:creationId xmlns:p14="http://schemas.microsoft.com/office/powerpoint/2010/main" val="4094727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BB2FF90-C39F-4FB3-A605-C3974D5B4243}"/>
              </a:ext>
            </a:extLst>
          </p:cNvPr>
          <p:cNvSpPr>
            <a:spLocks noGrp="1"/>
          </p:cNvSpPr>
          <p:nvPr>
            <p:ph type="sldNum" sz="quarter" idx="12"/>
          </p:nvPr>
        </p:nvSpPr>
        <p:spPr/>
        <p:txBody>
          <a:bodyPr/>
          <a:lstStyle/>
          <a:p>
            <a:fld id="{47C4BD23-150C-4A56-8E66-9482A3FB2E80}" type="slidenum">
              <a:rPr lang="zh-CN" altLang="en-US" smtClean="0"/>
              <a:t>73</a:t>
            </a:fld>
            <a:endParaRPr lang="zh-CN" altLang="en-US"/>
          </a:p>
        </p:txBody>
      </p:sp>
      <p:sp>
        <p:nvSpPr>
          <p:cNvPr id="4" name="日期占位符 3">
            <a:extLst>
              <a:ext uri="{FF2B5EF4-FFF2-40B4-BE49-F238E27FC236}">
                <a16:creationId xmlns:a16="http://schemas.microsoft.com/office/drawing/2014/main" id="{6D659D5F-7996-4471-98BE-220BF4DB9936}"/>
              </a:ext>
            </a:extLst>
          </p:cNvPr>
          <p:cNvSpPr>
            <a:spLocks noGrp="1"/>
          </p:cNvSpPr>
          <p:nvPr>
            <p:ph type="dt" sz="half" idx="10"/>
          </p:nvPr>
        </p:nvSpPr>
        <p:spPr/>
        <p:txBody>
          <a:bodyPr/>
          <a:lstStyle/>
          <a:p>
            <a:fld id="{EAE32162-7F26-4A27-A09A-E9B53FCC1D7D}" type="datetime1">
              <a:rPr lang="zh-CN" altLang="en-US" smtClean="0"/>
              <a:t>2021/12/13</a:t>
            </a:fld>
            <a:endParaRPr lang="zh-CN" altLang="en-US" dirty="0"/>
          </a:p>
        </p:txBody>
      </p:sp>
      <p:sp>
        <p:nvSpPr>
          <p:cNvPr id="5" name="TextBox 5">
            <a:extLst>
              <a:ext uri="{FF2B5EF4-FFF2-40B4-BE49-F238E27FC236}">
                <a16:creationId xmlns:a16="http://schemas.microsoft.com/office/drawing/2014/main" id="{6F43083A-21D1-479C-AAE6-96DA96636FE4}"/>
              </a:ext>
            </a:extLst>
          </p:cNvPr>
          <p:cNvSpPr txBox="1">
            <a:spLocks noChangeArrowheads="1"/>
          </p:cNvSpPr>
          <p:nvPr/>
        </p:nvSpPr>
        <p:spPr bwMode="auto">
          <a:xfrm>
            <a:off x="1030026" y="2282825"/>
            <a:ext cx="8982075" cy="4710112"/>
          </a:xfrm>
          <a:prstGeom prst="rect">
            <a:avLst/>
          </a:prstGeom>
          <a:noFill/>
          <a:ln w="9525">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b="1" dirty="0">
                <a:latin typeface="+mn-lt"/>
                <a:ea typeface="微软雅黑 Light" panose="020B0502040204020203" pitchFamily="34" charset="-122"/>
                <a:cs typeface="Times New Roman" pitchFamily="18" charset="0"/>
              </a:rPr>
              <a:t>T</a:t>
            </a:r>
            <a:r>
              <a:rPr lang="en-US" altLang="zh-CN" sz="2000" b="1" baseline="-25000" dirty="0">
                <a:latin typeface="+mn-lt"/>
                <a:ea typeface="微软雅黑 Light" panose="020B0502040204020203" pitchFamily="34" charset="-122"/>
                <a:cs typeface="Times New Roman" pitchFamily="18" charset="0"/>
              </a:rPr>
              <a:t>10</a:t>
            </a:r>
            <a:r>
              <a:rPr lang="en-US" altLang="zh-CN" sz="2000" dirty="0">
                <a:latin typeface="+mn-lt"/>
                <a:ea typeface="微软雅黑 Light" panose="020B0502040204020203" pitchFamily="34" charset="-122"/>
                <a:cs typeface="Times New Roman" pitchFamily="18" charset="0"/>
              </a:rPr>
              <a:t>:                                 </a:t>
            </a:r>
            <a:r>
              <a:rPr lang="en-US" altLang="zh-CN" sz="2000" b="1" dirty="0">
                <a:latin typeface="+mn-lt"/>
                <a:ea typeface="微软雅黑 Light" panose="020B0502040204020203" pitchFamily="34" charset="-122"/>
                <a:cs typeface="Times New Roman" pitchFamily="18" charset="0"/>
              </a:rPr>
              <a:t>T</a:t>
            </a:r>
            <a:r>
              <a:rPr lang="en-US" altLang="zh-CN" sz="2000" b="1" baseline="-25000" dirty="0">
                <a:latin typeface="+mn-lt"/>
                <a:ea typeface="微软雅黑 Light" panose="020B0502040204020203" pitchFamily="34" charset="-122"/>
                <a:cs typeface="Times New Roman" pitchFamily="18" charset="0"/>
              </a:rPr>
              <a:t>11</a:t>
            </a:r>
            <a:r>
              <a:rPr lang="en-US" altLang="zh-CN" sz="2000" b="1" dirty="0">
                <a:latin typeface="+mn-lt"/>
                <a:ea typeface="微软雅黑 Light" panose="020B0502040204020203" pitchFamily="34" charset="-122"/>
                <a:cs typeface="Times New Roman" pitchFamily="18" charset="0"/>
              </a:rPr>
              <a:t> </a:t>
            </a:r>
            <a:r>
              <a:rPr lang="en-US" altLang="zh-CN" sz="2000" dirty="0">
                <a:latin typeface="+mn-lt"/>
                <a:ea typeface="微软雅黑 Light" panose="020B0502040204020203" pitchFamily="34" charset="-122"/>
                <a:cs typeface="Times New Roman" pitchFamily="18" charset="0"/>
              </a:rPr>
              <a:t>               </a:t>
            </a:r>
          </a:p>
          <a:p>
            <a:pPr eaLnBrk="1" hangingPunct="1"/>
            <a:r>
              <a:rPr lang="en-US" altLang="zh-CN" sz="2000" dirty="0">
                <a:latin typeface="+mn-lt"/>
                <a:ea typeface="微软雅黑 Light" panose="020B0502040204020203" pitchFamily="34" charset="-122"/>
                <a:cs typeface="Times New Roman" pitchFamily="18" charset="0"/>
              </a:rPr>
              <a:t> </a:t>
            </a:r>
            <a:r>
              <a:rPr lang="en-US" altLang="zh-CN" sz="2000" dirty="0">
                <a:solidFill>
                  <a:srgbClr val="FF0000"/>
                </a:solidFill>
                <a:latin typeface="+mn-lt"/>
                <a:ea typeface="微软雅黑 Light" panose="020B0502040204020203" pitchFamily="34" charset="-122"/>
                <a:cs typeface="Times New Roman" pitchFamily="18" charset="0"/>
              </a:rPr>
              <a:t>begin transaction</a:t>
            </a:r>
          </a:p>
          <a:p>
            <a:pPr eaLnBrk="1" hangingPunct="1"/>
            <a:r>
              <a:rPr lang="en-US" altLang="zh-CN" sz="2000" dirty="0">
                <a:latin typeface="+mn-lt"/>
                <a:ea typeface="微软雅黑 Light" panose="020B0502040204020203" pitchFamily="34" charset="-122"/>
                <a:cs typeface="Times New Roman" pitchFamily="18" charset="0"/>
              </a:rPr>
              <a:t>  insert into SC</a:t>
            </a:r>
          </a:p>
          <a:p>
            <a:pPr eaLnBrk="1" hangingPunct="1"/>
            <a:r>
              <a:rPr lang="en-US" altLang="zh-CN" sz="2000" dirty="0">
                <a:latin typeface="+mn-lt"/>
                <a:ea typeface="微软雅黑 Light" panose="020B0502040204020203" pitchFamily="34" charset="-122"/>
                <a:cs typeface="Times New Roman" pitchFamily="18" charset="0"/>
              </a:rPr>
              <a:t>  value (</a:t>
            </a:r>
            <a:r>
              <a:rPr lang="en-US" altLang="zh-CN" sz="2000" dirty="0">
                <a:solidFill>
                  <a:srgbClr val="0066FF"/>
                </a:solidFill>
                <a:latin typeface="+mn-lt"/>
                <a:ea typeface="微软雅黑 Light" panose="020B0502040204020203" pitchFamily="34" charset="-122"/>
                <a:cs typeface="Times New Roman" pitchFamily="18" charset="0"/>
              </a:rPr>
              <a:t>103, 2, 97</a:t>
            </a:r>
            <a:r>
              <a:rPr lang="en-US" altLang="zh-CN" sz="2000" dirty="0">
                <a:latin typeface="+mn-lt"/>
                <a:ea typeface="微软雅黑 Light" panose="020B0502040204020203" pitchFamily="34" charset="-122"/>
                <a:cs typeface="Times New Roman" pitchFamily="18" charset="0"/>
              </a:rPr>
              <a:t>);    </a:t>
            </a:r>
          </a:p>
          <a:p>
            <a:pPr eaLnBrk="1" hangingPunct="1"/>
            <a:r>
              <a:rPr lang="en-US" altLang="zh-CN" sz="2000" dirty="0">
                <a:solidFill>
                  <a:srgbClr val="FF0000"/>
                </a:solidFill>
                <a:latin typeface="+mn-lt"/>
                <a:ea typeface="微软雅黑 Light" panose="020B0502040204020203" pitchFamily="34" charset="-122"/>
                <a:cs typeface="Times New Roman" pitchFamily="18" charset="0"/>
              </a:rPr>
              <a:t>                                begin transaction</a:t>
            </a:r>
          </a:p>
          <a:p>
            <a:pPr eaLnBrk="1" hangingPunct="1"/>
            <a:r>
              <a:rPr lang="en-US" altLang="zh-CN" sz="2000" dirty="0">
                <a:latin typeface="+mn-lt"/>
                <a:ea typeface="微软雅黑 Light" panose="020B0502040204020203" pitchFamily="34" charset="-122"/>
                <a:cs typeface="Times New Roman" pitchFamily="18" charset="0"/>
              </a:rPr>
              <a:t>                                  insert into </a:t>
            </a:r>
            <a:r>
              <a:rPr lang="en-US" altLang="zh-CN" sz="2000" dirty="0" err="1">
                <a:latin typeface="+mn-lt"/>
                <a:ea typeface="微软雅黑 Light" panose="020B0502040204020203" pitchFamily="34" charset="-122"/>
                <a:cs typeface="Times New Roman" pitchFamily="18" charset="0"/>
              </a:rPr>
              <a:t>MaxGrade</a:t>
            </a:r>
            <a:r>
              <a:rPr lang="en-US" altLang="zh-CN" sz="2000" dirty="0">
                <a:latin typeface="+mn-lt"/>
                <a:ea typeface="微软雅黑 Light" panose="020B0502040204020203" pitchFamily="34" charset="-122"/>
                <a:cs typeface="Times New Roman" pitchFamily="18" charset="0"/>
              </a:rPr>
              <a:t>(c#,</a:t>
            </a:r>
            <a:r>
              <a:rPr lang="en-US" altLang="zh-CN" sz="2000" dirty="0" err="1">
                <a:latin typeface="+mn-lt"/>
                <a:ea typeface="微软雅黑 Light" panose="020B0502040204020203" pitchFamily="34" charset="-122"/>
                <a:cs typeface="Times New Roman" pitchFamily="18" charset="0"/>
              </a:rPr>
              <a:t>maxG</a:t>
            </a:r>
            <a:r>
              <a:rPr lang="en-US" altLang="zh-CN" sz="2000" dirty="0">
                <a:latin typeface="+mn-lt"/>
                <a:ea typeface="微软雅黑 Light" panose="020B0502040204020203" pitchFamily="34" charset="-122"/>
                <a:cs typeface="Times New Roman" pitchFamily="18" charset="0"/>
              </a:rPr>
              <a:t>)</a:t>
            </a:r>
          </a:p>
          <a:p>
            <a:pPr eaLnBrk="1" hangingPunct="1"/>
            <a:r>
              <a:rPr lang="en-US" altLang="zh-CN" sz="2000" dirty="0">
                <a:latin typeface="+mn-lt"/>
                <a:ea typeface="微软雅黑 Light" panose="020B0502040204020203" pitchFamily="34" charset="-122"/>
                <a:cs typeface="Times New Roman" pitchFamily="18" charset="0"/>
              </a:rPr>
              <a:t>                                  select </a:t>
            </a:r>
            <a:r>
              <a:rPr lang="en-US" altLang="zh-CN" sz="2000" dirty="0" err="1">
                <a:latin typeface="+mn-lt"/>
                <a:ea typeface="微软雅黑 Light" panose="020B0502040204020203" pitchFamily="34" charset="-122"/>
                <a:cs typeface="Times New Roman" pitchFamily="18" charset="0"/>
              </a:rPr>
              <a:t>c#,max</a:t>
            </a:r>
            <a:r>
              <a:rPr lang="en-US" altLang="zh-CN" sz="2000" dirty="0">
                <a:latin typeface="+mn-lt"/>
                <a:ea typeface="微软雅黑 Light" panose="020B0502040204020203" pitchFamily="34" charset="-122"/>
                <a:cs typeface="Times New Roman" pitchFamily="18" charset="0"/>
              </a:rPr>
              <a:t>(grade)</a:t>
            </a:r>
          </a:p>
          <a:p>
            <a:pPr eaLnBrk="1" hangingPunct="1"/>
            <a:r>
              <a:rPr lang="en-US" altLang="zh-CN" sz="2000" dirty="0">
                <a:latin typeface="+mn-lt"/>
                <a:ea typeface="微软雅黑 Light" panose="020B0502040204020203" pitchFamily="34" charset="-122"/>
                <a:cs typeface="Times New Roman" pitchFamily="18" charset="0"/>
              </a:rPr>
              <a:t>                                  from  SC group by c#</a:t>
            </a:r>
          </a:p>
          <a:p>
            <a:pPr eaLnBrk="1" hangingPunct="1"/>
            <a:r>
              <a:rPr lang="en-US" altLang="zh-CN" sz="2000" dirty="0">
                <a:latin typeface="+mn-lt"/>
                <a:ea typeface="微软雅黑 Light" panose="020B0502040204020203" pitchFamily="34" charset="-122"/>
                <a:cs typeface="Times New Roman" pitchFamily="18" charset="0"/>
              </a:rPr>
              <a:t>  </a:t>
            </a:r>
          </a:p>
          <a:p>
            <a:pPr eaLnBrk="1" hangingPunct="1"/>
            <a:endParaRPr lang="en-US" altLang="zh-CN" sz="2000" dirty="0">
              <a:latin typeface="+mn-lt"/>
              <a:ea typeface="微软雅黑 Light" panose="020B0502040204020203" pitchFamily="34" charset="-122"/>
              <a:cs typeface="Times New Roman" pitchFamily="18" charset="0"/>
            </a:endParaRPr>
          </a:p>
          <a:p>
            <a:pPr eaLnBrk="1" hangingPunct="1"/>
            <a:endParaRPr lang="en-US" altLang="zh-CN" sz="2000" dirty="0">
              <a:latin typeface="+mn-lt"/>
              <a:ea typeface="微软雅黑 Light" panose="020B0502040204020203" pitchFamily="34" charset="-122"/>
              <a:cs typeface="Times New Roman" pitchFamily="18" charset="0"/>
            </a:endParaRPr>
          </a:p>
          <a:p>
            <a:pPr eaLnBrk="1" hangingPunct="1"/>
            <a:r>
              <a:rPr lang="en-US" altLang="zh-CN" sz="2000" dirty="0">
                <a:latin typeface="+mn-lt"/>
                <a:ea typeface="微软雅黑 Light" panose="020B0502040204020203" pitchFamily="34" charset="-122"/>
                <a:cs typeface="Times New Roman" pitchFamily="18" charset="0"/>
              </a:rPr>
              <a:t>  </a:t>
            </a:r>
          </a:p>
          <a:p>
            <a:pPr eaLnBrk="1" hangingPunct="1"/>
            <a:r>
              <a:rPr lang="en-US" altLang="zh-CN" sz="2000" dirty="0">
                <a:latin typeface="+mn-lt"/>
                <a:ea typeface="微软雅黑 Light" panose="020B0502040204020203" pitchFamily="34" charset="-122"/>
                <a:cs typeface="Times New Roman" pitchFamily="18" charset="0"/>
              </a:rPr>
              <a:t>  update SC</a:t>
            </a:r>
          </a:p>
          <a:p>
            <a:pPr eaLnBrk="1" hangingPunct="1"/>
            <a:r>
              <a:rPr lang="en-US" altLang="zh-CN" sz="2000" dirty="0">
                <a:latin typeface="+mn-lt"/>
                <a:ea typeface="微软雅黑 Light" panose="020B0502040204020203" pitchFamily="34" charset="-122"/>
                <a:cs typeface="Times New Roman" pitchFamily="18" charset="0"/>
              </a:rPr>
              <a:t>  set  grade=grade+5;      </a:t>
            </a:r>
          </a:p>
          <a:p>
            <a:pPr eaLnBrk="1" hangingPunct="1"/>
            <a:r>
              <a:rPr lang="en-US" altLang="zh-CN" sz="2000" dirty="0">
                <a:solidFill>
                  <a:srgbClr val="FF0000"/>
                </a:solidFill>
                <a:latin typeface="+mn-lt"/>
                <a:ea typeface="微软雅黑 Light" panose="020B0502040204020203" pitchFamily="34" charset="-122"/>
                <a:cs typeface="Times New Roman" pitchFamily="18" charset="0"/>
              </a:rPr>
              <a:t> commit/rollback</a:t>
            </a:r>
            <a:r>
              <a:rPr lang="en-US" altLang="zh-CN" sz="2000" dirty="0">
                <a:latin typeface="+mn-lt"/>
                <a:ea typeface="微软雅黑 Light" panose="020B0502040204020203" pitchFamily="34" charset="-122"/>
                <a:cs typeface="Times New Roman" pitchFamily="18" charset="0"/>
              </a:rPr>
              <a:t>                            </a:t>
            </a:r>
            <a:endParaRPr lang="zh-CN" altLang="en-US" sz="2000" dirty="0">
              <a:latin typeface="+mn-lt"/>
              <a:ea typeface="微软雅黑 Light" panose="020B0502040204020203" pitchFamily="34" charset="-122"/>
              <a:cs typeface="Times New Roman" pitchFamily="18" charset="0"/>
            </a:endParaRPr>
          </a:p>
        </p:txBody>
      </p:sp>
      <p:graphicFrame>
        <p:nvGraphicFramePr>
          <p:cNvPr id="6" name="Group 49">
            <a:extLst>
              <a:ext uri="{FF2B5EF4-FFF2-40B4-BE49-F238E27FC236}">
                <a16:creationId xmlns:a16="http://schemas.microsoft.com/office/drawing/2014/main" id="{FFB23326-B8AD-44D9-80D7-8E2E592248DC}"/>
              </a:ext>
            </a:extLst>
          </p:cNvPr>
          <p:cNvGraphicFramePr>
            <a:graphicFrameLocks noGrp="1"/>
          </p:cNvGraphicFramePr>
          <p:nvPr>
            <p:extLst>
              <p:ext uri="{D42A27DB-BD31-4B8C-83A1-F6EECF244321}">
                <p14:modId xmlns:p14="http://schemas.microsoft.com/office/powerpoint/2010/main" val="1697883800"/>
              </p:ext>
            </p:extLst>
          </p:nvPr>
        </p:nvGraphicFramePr>
        <p:xfrm>
          <a:off x="968114" y="34925"/>
          <a:ext cx="2008186" cy="1189038"/>
        </p:xfrm>
        <a:graphic>
          <a:graphicData uri="http://schemas.openxmlformats.org/drawingml/2006/table">
            <a:tbl>
              <a:tblPr/>
              <a:tblGrid>
                <a:gridCol w="579368">
                  <a:extLst>
                    <a:ext uri="{9D8B030D-6E8A-4147-A177-3AD203B41FA5}">
                      <a16:colId xmlns:a16="http://schemas.microsoft.com/office/drawing/2014/main" val="20000"/>
                    </a:ext>
                  </a:extLst>
                </a:gridCol>
                <a:gridCol w="548875">
                  <a:extLst>
                    <a:ext uri="{9D8B030D-6E8A-4147-A177-3AD203B41FA5}">
                      <a16:colId xmlns:a16="http://schemas.microsoft.com/office/drawing/2014/main" val="20001"/>
                    </a:ext>
                  </a:extLst>
                </a:gridCol>
                <a:gridCol w="879943">
                  <a:extLst>
                    <a:ext uri="{9D8B030D-6E8A-4147-A177-3AD203B41FA5}">
                      <a16:colId xmlns:a16="http://schemas.microsoft.com/office/drawing/2014/main" val="20002"/>
                    </a:ext>
                  </a:extLst>
                </a:gridCol>
              </a:tblGrid>
              <a:tr h="39632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79" marR="91479"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79" marR="91479"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grade</a:t>
                      </a:r>
                    </a:p>
                  </a:txBody>
                  <a:tcPr marL="91479" marR="91479"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a:t>
                      </a:r>
                      <a:r>
                        <a:rPr kumimoji="1" lang="en-US" altLang="zh-CN" sz="2000" b="0" i="0" u="none" strike="noStrike" cap="none" normalizeH="0" baseline="0" dirty="0">
                          <a:ln>
                            <a:noFill/>
                          </a:ln>
                          <a:solidFill>
                            <a:schemeClr val="tx1"/>
                          </a:solidFill>
                          <a:effectLst/>
                          <a:latin typeface="+mn-lt"/>
                          <a:ea typeface="宋体" pitchFamily="2" charset="-122"/>
                        </a:rPr>
                        <a:t>1</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79" marR="91479"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79" marR="91479"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90</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479" marR="91479"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r>
                        <a:rPr kumimoji="1" lang="zh-CN" altLang="en-US" sz="2000" b="0" i="0" u="none" strike="noStrike" cap="none" normalizeH="0" baseline="0" dirty="0">
                          <a:ln>
                            <a:noFill/>
                          </a:ln>
                          <a:solidFill>
                            <a:schemeClr val="tx1"/>
                          </a:solidFill>
                          <a:effectLst/>
                          <a:latin typeface="+mn-lt"/>
                          <a:ea typeface="宋体" pitchFamily="2" charset="-122"/>
                        </a:rPr>
                        <a:t>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79" marR="91479"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L="91479" marR="91479"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a:t>
                      </a:r>
                      <a:r>
                        <a:rPr kumimoji="1" lang="zh-CN" altLang="en-US" sz="2000" b="0" i="0" u="none" strike="noStrike" cap="none" normalizeH="0" baseline="0" dirty="0">
                          <a:ln>
                            <a:noFill/>
                          </a:ln>
                          <a:solidFill>
                            <a:srgbClr val="000000"/>
                          </a:solidFill>
                          <a:effectLst/>
                          <a:latin typeface="+mn-lt"/>
                          <a:ea typeface="宋体" pitchFamily="2" charset="-122"/>
                        </a:rPr>
                        <a:t>5</a:t>
                      </a:r>
                    </a:p>
                  </a:txBody>
                  <a:tcPr marL="91479" marR="91479"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7" name="Group 49">
            <a:extLst>
              <a:ext uri="{FF2B5EF4-FFF2-40B4-BE49-F238E27FC236}">
                <a16:creationId xmlns:a16="http://schemas.microsoft.com/office/drawing/2014/main" id="{AD31484A-816C-4CD7-A3B6-539E2F46686B}"/>
              </a:ext>
            </a:extLst>
          </p:cNvPr>
          <p:cNvGraphicFramePr>
            <a:graphicFrameLocks noGrp="1"/>
          </p:cNvGraphicFramePr>
          <p:nvPr>
            <p:extLst>
              <p:ext uri="{D42A27DB-BD31-4B8C-83A1-F6EECF244321}">
                <p14:modId xmlns:p14="http://schemas.microsoft.com/office/powerpoint/2010/main" val="346869519"/>
              </p:ext>
            </p:extLst>
          </p:nvPr>
        </p:nvGraphicFramePr>
        <p:xfrm>
          <a:off x="3281101" y="12700"/>
          <a:ext cx="1949450" cy="1584824"/>
        </p:xfrm>
        <a:graphic>
          <a:graphicData uri="http://schemas.openxmlformats.org/drawingml/2006/table">
            <a:tbl>
              <a:tblPr/>
              <a:tblGrid>
                <a:gridCol w="578743">
                  <a:extLst>
                    <a:ext uri="{9D8B030D-6E8A-4147-A177-3AD203B41FA5}">
                      <a16:colId xmlns:a16="http://schemas.microsoft.com/office/drawing/2014/main" val="20000"/>
                    </a:ext>
                  </a:extLst>
                </a:gridCol>
                <a:gridCol w="526525">
                  <a:extLst>
                    <a:ext uri="{9D8B030D-6E8A-4147-A177-3AD203B41FA5}">
                      <a16:colId xmlns:a16="http://schemas.microsoft.com/office/drawing/2014/main" val="20001"/>
                    </a:ext>
                  </a:extLst>
                </a:gridCol>
                <a:gridCol w="844182">
                  <a:extLst>
                    <a:ext uri="{9D8B030D-6E8A-4147-A177-3AD203B41FA5}">
                      <a16:colId xmlns:a16="http://schemas.microsoft.com/office/drawing/2014/main" val="20002"/>
                    </a:ext>
                  </a:extLst>
                </a:gridCol>
              </a:tblGrid>
              <a:tr h="396059">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380" marR="91380" marT="45703" marB="457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380" marR="91380" marT="45703" marB="457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380" marR="91380" marT="45703" marB="457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089">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101</a:t>
                      </a:r>
                    </a:p>
                  </a:txBody>
                  <a:tcPr marL="91380" marR="91380" marT="45703" marB="457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a:t>
                      </a:r>
                    </a:p>
                  </a:txBody>
                  <a:tcPr marL="91380" marR="91380" marT="45703" marB="457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90</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380" marR="91380" marT="45703" marB="457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089">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380" marR="91380" marT="45703" marB="457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380" marR="91380" marT="45703" marB="457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95</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380" marR="91380" marT="45703" marB="457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08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103</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380" marR="91380" marT="45703" marB="457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2</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380" marR="91380" marT="45703" marB="457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97</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380" marR="91380" marT="45703" marB="457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8" name="Group 49">
            <a:extLst>
              <a:ext uri="{FF2B5EF4-FFF2-40B4-BE49-F238E27FC236}">
                <a16:creationId xmlns:a16="http://schemas.microsoft.com/office/drawing/2014/main" id="{4B594CA1-13E3-41A6-8EA1-5B6A6859A36E}"/>
              </a:ext>
            </a:extLst>
          </p:cNvPr>
          <p:cNvGraphicFramePr>
            <a:graphicFrameLocks noGrp="1"/>
          </p:cNvGraphicFramePr>
          <p:nvPr>
            <p:extLst>
              <p:ext uri="{D42A27DB-BD31-4B8C-83A1-F6EECF244321}">
                <p14:modId xmlns:p14="http://schemas.microsoft.com/office/powerpoint/2010/main" val="2162080459"/>
              </p:ext>
            </p:extLst>
          </p:nvPr>
        </p:nvGraphicFramePr>
        <p:xfrm>
          <a:off x="5662351" y="0"/>
          <a:ext cx="1951038" cy="1646237"/>
        </p:xfrm>
        <a:graphic>
          <a:graphicData uri="http://schemas.openxmlformats.org/drawingml/2006/table">
            <a:tbl>
              <a:tblPr/>
              <a:tblGrid>
                <a:gridCol w="579214">
                  <a:extLst>
                    <a:ext uri="{9D8B030D-6E8A-4147-A177-3AD203B41FA5}">
                      <a16:colId xmlns:a16="http://schemas.microsoft.com/office/drawing/2014/main" val="20000"/>
                    </a:ext>
                  </a:extLst>
                </a:gridCol>
                <a:gridCol w="526954">
                  <a:extLst>
                    <a:ext uri="{9D8B030D-6E8A-4147-A177-3AD203B41FA5}">
                      <a16:colId xmlns:a16="http://schemas.microsoft.com/office/drawing/2014/main" val="20001"/>
                    </a:ext>
                  </a:extLst>
                </a:gridCol>
                <a:gridCol w="844870">
                  <a:extLst>
                    <a:ext uri="{9D8B030D-6E8A-4147-A177-3AD203B41FA5}">
                      <a16:colId xmlns:a16="http://schemas.microsoft.com/office/drawing/2014/main" val="20002"/>
                    </a:ext>
                  </a:extLst>
                </a:gridCol>
              </a:tblGrid>
              <a:tr h="39630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101</a:t>
                      </a: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a:t>
                      </a: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FF0000"/>
                          </a:solidFill>
                          <a:effectLst/>
                          <a:latin typeface="+mn-lt"/>
                          <a:ea typeface="宋体" pitchFamily="2" charset="-122"/>
                        </a:rPr>
                        <a:t>95</a:t>
                      </a:r>
                      <a:endParaRPr kumimoji="1" lang="zh-CN" altLang="en-US" sz="2000" b="0" i="0" u="none" strike="noStrike" cap="none" normalizeH="0" baseline="0" dirty="0">
                        <a:ln>
                          <a:noFill/>
                        </a:ln>
                        <a:solidFill>
                          <a:srgbClr val="FF0000"/>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3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r>
                        <a:rPr kumimoji="1" lang="zh-CN" altLang="en-US" sz="2000" b="0" i="0" u="none" strike="noStrike" cap="none" normalizeH="0" baseline="0" dirty="0">
                          <a:ln>
                            <a:noFill/>
                          </a:ln>
                          <a:solidFill>
                            <a:schemeClr val="tx1"/>
                          </a:solidFill>
                          <a:effectLst/>
                          <a:latin typeface="+mn-lt"/>
                          <a:ea typeface="宋体" pitchFamily="2" charset="-122"/>
                        </a:rPr>
                        <a:t>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FF0000"/>
                          </a:solidFill>
                          <a:effectLst/>
                          <a:latin typeface="+mn-lt"/>
                          <a:ea typeface="宋体" pitchFamily="2" charset="-122"/>
                        </a:rPr>
                        <a:t>100</a:t>
                      </a:r>
                      <a:endParaRPr kumimoji="1" lang="zh-CN" altLang="en-US" sz="2000" b="0" i="0" u="none" strike="noStrike" cap="none" normalizeH="0" baseline="0" dirty="0">
                        <a:ln>
                          <a:noFill/>
                        </a:ln>
                        <a:solidFill>
                          <a:srgbClr val="FF0000"/>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3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103</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2</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dirty="0">
                          <a:ln>
                            <a:noFill/>
                          </a:ln>
                          <a:solidFill>
                            <a:srgbClr val="FF0000"/>
                          </a:solidFill>
                          <a:effectLst/>
                          <a:latin typeface="+mn-lt"/>
                          <a:ea typeface="宋体" pitchFamily="2" charset="-122"/>
                        </a:rPr>
                        <a:t>97+5?</a:t>
                      </a:r>
                      <a:endParaRPr kumimoji="1" lang="zh-CN" altLang="en-US" sz="2000" b="1" i="0" u="none" strike="noStrike" cap="none" normalizeH="0" baseline="0" dirty="0">
                        <a:ln>
                          <a:noFill/>
                        </a:ln>
                        <a:solidFill>
                          <a:srgbClr val="FF0000"/>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9" name="Group 49">
            <a:extLst>
              <a:ext uri="{FF2B5EF4-FFF2-40B4-BE49-F238E27FC236}">
                <a16:creationId xmlns:a16="http://schemas.microsoft.com/office/drawing/2014/main" id="{51E27AA5-0C00-4D36-AC9E-A6E045E68C05}"/>
              </a:ext>
            </a:extLst>
          </p:cNvPr>
          <p:cNvGraphicFramePr>
            <a:graphicFrameLocks noGrp="1"/>
          </p:cNvGraphicFramePr>
          <p:nvPr>
            <p:extLst>
              <p:ext uri="{D42A27DB-BD31-4B8C-83A1-F6EECF244321}">
                <p14:modId xmlns:p14="http://schemas.microsoft.com/office/powerpoint/2010/main" val="2662564199"/>
              </p:ext>
            </p:extLst>
          </p:nvPr>
        </p:nvGraphicFramePr>
        <p:xfrm>
          <a:off x="7991214" y="20637"/>
          <a:ext cx="1951037" cy="1189038"/>
        </p:xfrm>
        <a:graphic>
          <a:graphicData uri="http://schemas.openxmlformats.org/drawingml/2006/table">
            <a:tbl>
              <a:tblPr/>
              <a:tblGrid>
                <a:gridCol w="579214">
                  <a:extLst>
                    <a:ext uri="{9D8B030D-6E8A-4147-A177-3AD203B41FA5}">
                      <a16:colId xmlns:a16="http://schemas.microsoft.com/office/drawing/2014/main" val="20000"/>
                    </a:ext>
                  </a:extLst>
                </a:gridCol>
                <a:gridCol w="526954">
                  <a:extLst>
                    <a:ext uri="{9D8B030D-6E8A-4147-A177-3AD203B41FA5}">
                      <a16:colId xmlns:a16="http://schemas.microsoft.com/office/drawing/2014/main" val="20001"/>
                    </a:ext>
                  </a:extLst>
                </a:gridCol>
                <a:gridCol w="844869">
                  <a:extLst>
                    <a:ext uri="{9D8B030D-6E8A-4147-A177-3AD203B41FA5}">
                      <a16:colId xmlns:a16="http://schemas.microsoft.com/office/drawing/2014/main" val="20002"/>
                    </a:ext>
                  </a:extLst>
                </a:gridCol>
              </a:tblGrid>
              <a:tr h="39632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55" marR="91455"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55" marR="91455"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455" marR="91455"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101</a:t>
                      </a:r>
                    </a:p>
                  </a:txBody>
                  <a:tcPr marL="91455" marR="91455"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a:t>
                      </a:r>
                    </a:p>
                  </a:txBody>
                  <a:tcPr marL="91455" marR="91455"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90</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dirty="0">
                          <a:ln>
                            <a:noFill/>
                          </a:ln>
                          <a:solidFill>
                            <a:srgbClr val="FF0000"/>
                          </a:solidFill>
                          <a:effectLst/>
                          <a:latin typeface="+mn-lt"/>
                          <a:ea typeface="宋体" pitchFamily="2" charset="-122"/>
                        </a:rPr>
                        <a:t>95</a:t>
                      </a:r>
                      <a:endParaRPr kumimoji="1" lang="zh-CN" altLang="en-US" sz="2000" b="1" i="0" u="none" strike="noStrike" cap="none" normalizeH="0" baseline="0" dirty="0">
                        <a:ln>
                          <a:noFill/>
                        </a:ln>
                        <a:solidFill>
                          <a:srgbClr val="FF0000"/>
                        </a:solidFill>
                        <a:effectLst/>
                        <a:latin typeface="+mn-lt"/>
                        <a:ea typeface="宋体" pitchFamily="2" charset="-122"/>
                      </a:endParaRPr>
                    </a:p>
                  </a:txBody>
                  <a:tcPr marL="91455" marR="91455"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0" name="右箭头 13">
            <a:extLst>
              <a:ext uri="{FF2B5EF4-FFF2-40B4-BE49-F238E27FC236}">
                <a16:creationId xmlns:a16="http://schemas.microsoft.com/office/drawing/2014/main" id="{C6DED189-170F-4AC3-AB35-C91BAEB4001E}"/>
              </a:ext>
            </a:extLst>
          </p:cNvPr>
          <p:cNvSpPr>
            <a:spLocks noChangeArrowheads="1"/>
          </p:cNvSpPr>
          <p:nvPr/>
        </p:nvSpPr>
        <p:spPr bwMode="auto">
          <a:xfrm>
            <a:off x="3001701" y="739775"/>
            <a:ext cx="269875" cy="192087"/>
          </a:xfrm>
          <a:prstGeom prst="rightArrow">
            <a:avLst>
              <a:gd name="adj1" fmla="val 50000"/>
              <a:gd name="adj2" fmla="val 49850"/>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cs typeface="Times New Roman" pitchFamily="18" charset="0"/>
            </a:endParaRPr>
          </a:p>
        </p:txBody>
      </p:sp>
      <p:sp>
        <p:nvSpPr>
          <p:cNvPr id="11" name="右箭头 14">
            <a:extLst>
              <a:ext uri="{FF2B5EF4-FFF2-40B4-BE49-F238E27FC236}">
                <a16:creationId xmlns:a16="http://schemas.microsoft.com/office/drawing/2014/main" id="{1E2A1732-CEF1-47C1-A099-54F5E582D35A}"/>
              </a:ext>
            </a:extLst>
          </p:cNvPr>
          <p:cNvSpPr>
            <a:spLocks noChangeArrowheads="1"/>
          </p:cNvSpPr>
          <p:nvPr/>
        </p:nvSpPr>
        <p:spPr bwMode="auto">
          <a:xfrm>
            <a:off x="5217851" y="717550"/>
            <a:ext cx="404813" cy="214312"/>
          </a:xfrm>
          <a:prstGeom prst="rightArrow">
            <a:avLst>
              <a:gd name="adj1" fmla="val 50000"/>
              <a:gd name="adj2" fmla="val 49758"/>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cs typeface="Times New Roman" pitchFamily="18" charset="0"/>
            </a:endParaRPr>
          </a:p>
        </p:txBody>
      </p:sp>
      <p:sp>
        <p:nvSpPr>
          <p:cNvPr id="12" name="右箭头 15">
            <a:extLst>
              <a:ext uri="{FF2B5EF4-FFF2-40B4-BE49-F238E27FC236}">
                <a16:creationId xmlns:a16="http://schemas.microsoft.com/office/drawing/2014/main" id="{36B29C3C-A2FA-4715-B291-7370165EA15B}"/>
              </a:ext>
            </a:extLst>
          </p:cNvPr>
          <p:cNvSpPr>
            <a:spLocks noChangeArrowheads="1"/>
          </p:cNvSpPr>
          <p:nvPr/>
        </p:nvSpPr>
        <p:spPr bwMode="auto">
          <a:xfrm>
            <a:off x="7621326" y="704850"/>
            <a:ext cx="361950" cy="192087"/>
          </a:xfrm>
          <a:prstGeom prst="rightArrow">
            <a:avLst>
              <a:gd name="adj1" fmla="val 50000"/>
              <a:gd name="adj2" fmla="val 49943"/>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cs typeface="Times New Roman" pitchFamily="18" charset="0"/>
            </a:endParaRPr>
          </a:p>
        </p:txBody>
      </p:sp>
      <p:sp>
        <p:nvSpPr>
          <p:cNvPr id="13" name="TextBox 16">
            <a:extLst>
              <a:ext uri="{FF2B5EF4-FFF2-40B4-BE49-F238E27FC236}">
                <a16:creationId xmlns:a16="http://schemas.microsoft.com/office/drawing/2014/main" id="{3258E241-9983-4102-8FF3-16D25751D81C}"/>
              </a:ext>
            </a:extLst>
          </p:cNvPr>
          <p:cNvSpPr txBox="1">
            <a:spLocks noChangeArrowheads="1"/>
          </p:cNvSpPr>
          <p:nvPr/>
        </p:nvSpPr>
        <p:spPr bwMode="auto">
          <a:xfrm>
            <a:off x="1512626" y="1287462"/>
            <a:ext cx="646113" cy="36988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a:latin typeface="+mn-lt"/>
                <a:ea typeface="微软雅黑 Light" panose="020B0502040204020203" pitchFamily="34" charset="-122"/>
                <a:cs typeface="Times New Roman" pitchFamily="18" charset="0"/>
              </a:rPr>
              <a:t>初始</a:t>
            </a:r>
          </a:p>
        </p:txBody>
      </p:sp>
      <p:sp>
        <p:nvSpPr>
          <p:cNvPr id="14" name="TextBox 22">
            <a:extLst>
              <a:ext uri="{FF2B5EF4-FFF2-40B4-BE49-F238E27FC236}">
                <a16:creationId xmlns:a16="http://schemas.microsoft.com/office/drawing/2014/main" id="{7889660D-8343-4064-A483-CD48E31C3E8F}"/>
              </a:ext>
            </a:extLst>
          </p:cNvPr>
          <p:cNvSpPr txBox="1">
            <a:spLocks noChangeArrowheads="1"/>
          </p:cNvSpPr>
          <p:nvPr/>
        </p:nvSpPr>
        <p:spPr bwMode="auto">
          <a:xfrm>
            <a:off x="7949939" y="1822450"/>
            <a:ext cx="2032000"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ea typeface="微软雅黑 Light" panose="020B0502040204020203" pitchFamily="34" charset="-122"/>
                <a:cs typeface="Times New Roman" pitchFamily="18" charset="0"/>
              </a:rPr>
              <a:t>级联回滚调度</a:t>
            </a:r>
            <a:endParaRPr lang="en-US" altLang="zh-CN">
              <a:latin typeface="+mn-lt"/>
              <a:ea typeface="微软雅黑 Light" panose="020B0502040204020203" pitchFamily="34" charset="-122"/>
              <a:cs typeface="Times New Roman" pitchFamily="18" charset="0"/>
            </a:endParaRPr>
          </a:p>
        </p:txBody>
      </p:sp>
      <p:sp>
        <p:nvSpPr>
          <p:cNvPr id="15" name="TextBox 34">
            <a:extLst>
              <a:ext uri="{FF2B5EF4-FFF2-40B4-BE49-F238E27FC236}">
                <a16:creationId xmlns:a16="http://schemas.microsoft.com/office/drawing/2014/main" id="{E59D415B-EB36-4635-BF83-1EEC7B8FBE8B}"/>
              </a:ext>
            </a:extLst>
          </p:cNvPr>
          <p:cNvSpPr txBox="1">
            <a:spLocks noChangeArrowheads="1"/>
          </p:cNvSpPr>
          <p:nvPr/>
        </p:nvSpPr>
        <p:spPr bwMode="auto">
          <a:xfrm>
            <a:off x="1006214" y="1778000"/>
            <a:ext cx="4280018"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b="1" dirty="0">
                <a:solidFill>
                  <a:srgbClr val="FF0000"/>
                </a:solidFill>
                <a:latin typeface="+mn-lt"/>
                <a:ea typeface="微软雅黑 Light" panose="020B0502040204020203" pitchFamily="34" charset="-122"/>
                <a:cs typeface="Times New Roman" pitchFamily="18" charset="0"/>
              </a:rPr>
              <a:t>SET XACT_ABORT ON: </a:t>
            </a:r>
            <a:r>
              <a:rPr lang="zh-CN" altLang="en-US" b="1" dirty="0">
                <a:solidFill>
                  <a:srgbClr val="FF0000"/>
                </a:solidFill>
                <a:latin typeface="+mn-lt"/>
                <a:ea typeface="微软雅黑 Light" panose="020B0502040204020203" pitchFamily="34" charset="-122"/>
                <a:cs typeface="Times New Roman" pitchFamily="18" charset="0"/>
              </a:rPr>
              <a:t>整体回滚</a:t>
            </a:r>
            <a:endParaRPr lang="zh-CN" altLang="en-US" dirty="0">
              <a:solidFill>
                <a:srgbClr val="FF0000"/>
              </a:solidFill>
              <a:latin typeface="+mn-lt"/>
              <a:ea typeface="微软雅黑 Light" panose="020B0502040204020203" pitchFamily="34" charset="-122"/>
              <a:cs typeface="Times New Roman" pitchFamily="18" charset="0"/>
            </a:endParaRPr>
          </a:p>
        </p:txBody>
      </p:sp>
      <p:sp>
        <p:nvSpPr>
          <p:cNvPr id="16" name="TextBox 38">
            <a:extLst>
              <a:ext uri="{FF2B5EF4-FFF2-40B4-BE49-F238E27FC236}">
                <a16:creationId xmlns:a16="http://schemas.microsoft.com/office/drawing/2014/main" id="{03CA5024-73DF-42CA-91F1-8DCD37E6B0FE}"/>
              </a:ext>
            </a:extLst>
          </p:cNvPr>
          <p:cNvSpPr txBox="1">
            <a:spLocks noChangeArrowheads="1"/>
          </p:cNvSpPr>
          <p:nvPr/>
        </p:nvSpPr>
        <p:spPr bwMode="auto">
          <a:xfrm>
            <a:off x="7949939" y="1287462"/>
            <a:ext cx="2062162" cy="36988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a:latin typeface="+mn-lt"/>
                <a:ea typeface="微软雅黑 Light" panose="020B0502040204020203" pitchFamily="34" charset="-122"/>
                <a:cs typeface="Times New Roman" pitchFamily="18" charset="0"/>
              </a:rPr>
              <a:t>T1</a:t>
            </a:r>
            <a:r>
              <a:rPr lang="zh-CN" altLang="en-US" sz="1800">
                <a:latin typeface="+mn-lt"/>
                <a:ea typeface="微软雅黑 Light" panose="020B0502040204020203" pitchFamily="34" charset="-122"/>
                <a:cs typeface="Times New Roman" pitchFamily="18" charset="0"/>
              </a:rPr>
              <a:t>整体回滚结束后</a:t>
            </a:r>
          </a:p>
        </p:txBody>
      </p:sp>
      <p:sp>
        <p:nvSpPr>
          <p:cNvPr id="17" name="TextBox 2">
            <a:extLst>
              <a:ext uri="{FF2B5EF4-FFF2-40B4-BE49-F238E27FC236}">
                <a16:creationId xmlns:a16="http://schemas.microsoft.com/office/drawing/2014/main" id="{4B2648FA-4BB4-4569-992C-1BBED5B87B38}"/>
              </a:ext>
            </a:extLst>
          </p:cNvPr>
          <p:cNvSpPr txBox="1">
            <a:spLocks noChangeArrowheads="1"/>
          </p:cNvSpPr>
          <p:nvPr/>
        </p:nvSpPr>
        <p:spPr bwMode="auto">
          <a:xfrm>
            <a:off x="7326051" y="2193925"/>
            <a:ext cx="2019592"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ea typeface="微软雅黑 Light" panose="020B0502040204020203" pitchFamily="34" charset="-122"/>
                <a:cs typeface="Times New Roman" pitchFamily="18" charset="0"/>
              </a:rPr>
              <a:t>T</a:t>
            </a:r>
            <a:r>
              <a:rPr lang="en-US" altLang="zh-CN" baseline="-25000" dirty="0">
                <a:latin typeface="+mn-lt"/>
                <a:ea typeface="微软雅黑 Light" panose="020B0502040204020203" pitchFamily="34" charset="-122"/>
                <a:cs typeface="Times New Roman" pitchFamily="18" charset="0"/>
              </a:rPr>
              <a:t>12</a:t>
            </a:r>
            <a:endParaRPr lang="zh-CN" altLang="en-US" baseline="-25000" dirty="0">
              <a:latin typeface="+mn-lt"/>
              <a:ea typeface="微软雅黑 Light" panose="020B0502040204020203" pitchFamily="34" charset="-122"/>
              <a:cs typeface="Times New Roman" pitchFamily="18" charset="0"/>
            </a:endParaRPr>
          </a:p>
          <a:p>
            <a:pPr eaLnBrk="1" hangingPunct="1"/>
            <a:endParaRPr lang="en-US" altLang="zh-CN" dirty="0">
              <a:latin typeface="+mn-lt"/>
              <a:ea typeface="微软雅黑 Light" panose="020B0502040204020203" pitchFamily="34" charset="-122"/>
              <a:cs typeface="Times New Roman" pitchFamily="18" charset="0"/>
            </a:endParaRPr>
          </a:p>
          <a:p>
            <a:pPr eaLnBrk="1" hangingPunct="1"/>
            <a:endParaRPr lang="en-US" altLang="zh-CN" sz="2000" dirty="0">
              <a:solidFill>
                <a:srgbClr val="C00000"/>
              </a:solidFill>
              <a:latin typeface="+mn-lt"/>
              <a:ea typeface="微软雅黑 Light" panose="020B0502040204020203" pitchFamily="34" charset="-122"/>
              <a:cs typeface="Times New Roman" pitchFamily="18" charset="0"/>
            </a:endParaRPr>
          </a:p>
          <a:p>
            <a:pPr eaLnBrk="1" hangingPunct="1"/>
            <a:endParaRPr lang="en-US" altLang="zh-CN" sz="2000" dirty="0">
              <a:solidFill>
                <a:srgbClr val="C00000"/>
              </a:solidFill>
              <a:latin typeface="+mn-lt"/>
              <a:ea typeface="微软雅黑 Light" panose="020B0502040204020203" pitchFamily="34" charset="-122"/>
              <a:cs typeface="Times New Roman" pitchFamily="18" charset="0"/>
            </a:endParaRPr>
          </a:p>
          <a:p>
            <a:pPr eaLnBrk="1" hangingPunct="1"/>
            <a:endParaRPr lang="en-US" altLang="zh-CN" sz="2000" dirty="0">
              <a:solidFill>
                <a:srgbClr val="FF0000"/>
              </a:solidFill>
              <a:latin typeface="+mn-lt"/>
              <a:ea typeface="微软雅黑 Light" panose="020B0502040204020203" pitchFamily="34" charset="-122"/>
              <a:cs typeface="Times New Roman" pitchFamily="18" charset="0"/>
            </a:endParaRPr>
          </a:p>
          <a:p>
            <a:pPr eaLnBrk="1" hangingPunct="1"/>
            <a:endParaRPr lang="en-US" altLang="zh-CN" sz="2000" dirty="0">
              <a:solidFill>
                <a:srgbClr val="FF0000"/>
              </a:solidFill>
              <a:latin typeface="+mn-lt"/>
              <a:ea typeface="微软雅黑 Light" panose="020B0502040204020203" pitchFamily="34" charset="-122"/>
              <a:cs typeface="Times New Roman" pitchFamily="18" charset="0"/>
            </a:endParaRPr>
          </a:p>
          <a:p>
            <a:pPr eaLnBrk="1" hangingPunct="1"/>
            <a:endParaRPr lang="en-US" altLang="zh-CN" sz="2000" dirty="0">
              <a:solidFill>
                <a:srgbClr val="FF0000"/>
              </a:solidFill>
              <a:latin typeface="+mn-lt"/>
              <a:ea typeface="微软雅黑 Light" panose="020B0502040204020203" pitchFamily="34" charset="-122"/>
              <a:cs typeface="Times New Roman" pitchFamily="18" charset="0"/>
            </a:endParaRPr>
          </a:p>
          <a:p>
            <a:pPr eaLnBrk="1" hangingPunct="1"/>
            <a:endParaRPr lang="en-US" altLang="zh-CN" sz="2000" dirty="0">
              <a:solidFill>
                <a:srgbClr val="FF0000"/>
              </a:solidFill>
              <a:latin typeface="+mn-lt"/>
              <a:ea typeface="微软雅黑 Light" panose="020B0502040204020203" pitchFamily="34" charset="-122"/>
              <a:cs typeface="Times New Roman" pitchFamily="18" charset="0"/>
            </a:endParaRPr>
          </a:p>
          <a:p>
            <a:pPr eaLnBrk="1" hangingPunct="1"/>
            <a:r>
              <a:rPr lang="en-US" altLang="zh-CN" sz="2000" dirty="0">
                <a:solidFill>
                  <a:srgbClr val="FF0000"/>
                </a:solidFill>
                <a:latin typeface="+mn-lt"/>
                <a:ea typeface="微软雅黑 Light" panose="020B0502040204020203" pitchFamily="34" charset="-122"/>
                <a:cs typeface="Times New Roman" pitchFamily="18" charset="0"/>
              </a:rPr>
              <a:t>begin transaction</a:t>
            </a:r>
            <a:endParaRPr lang="en-US" altLang="zh-CN" sz="2000" dirty="0">
              <a:solidFill>
                <a:srgbClr val="C00000"/>
              </a:solidFill>
              <a:latin typeface="+mn-lt"/>
              <a:ea typeface="微软雅黑 Light" panose="020B0502040204020203" pitchFamily="34" charset="-122"/>
              <a:cs typeface="Times New Roman" pitchFamily="18" charset="0"/>
            </a:endParaRPr>
          </a:p>
          <a:p>
            <a:pPr eaLnBrk="1" hangingPunct="1"/>
            <a:r>
              <a:rPr lang="en-US" altLang="zh-CN" sz="2000" dirty="0">
                <a:latin typeface="+mn-lt"/>
                <a:ea typeface="微软雅黑 Light" panose="020B0502040204020203" pitchFamily="34" charset="-122"/>
                <a:cs typeface="Times New Roman" pitchFamily="18" charset="0"/>
              </a:rPr>
              <a:t>select  </a:t>
            </a:r>
            <a:r>
              <a:rPr lang="en-US" altLang="zh-CN" sz="2000" dirty="0" err="1">
                <a:latin typeface="+mn-lt"/>
                <a:ea typeface="微软雅黑 Light" panose="020B0502040204020203" pitchFamily="34" charset="-122"/>
                <a:cs typeface="Times New Roman" pitchFamily="18" charset="0"/>
              </a:rPr>
              <a:t>avg</a:t>
            </a:r>
            <a:r>
              <a:rPr lang="en-US" altLang="zh-CN" sz="2000" dirty="0">
                <a:latin typeface="+mn-lt"/>
                <a:ea typeface="微软雅黑 Light" panose="020B0502040204020203" pitchFamily="34" charset="-122"/>
                <a:cs typeface="Times New Roman" pitchFamily="18" charset="0"/>
              </a:rPr>
              <a:t>(</a:t>
            </a:r>
            <a:r>
              <a:rPr lang="en-US" altLang="zh-CN" sz="2000" dirty="0" err="1">
                <a:latin typeface="+mn-lt"/>
                <a:ea typeface="微软雅黑 Light" panose="020B0502040204020203" pitchFamily="34" charset="-122"/>
                <a:cs typeface="Times New Roman" pitchFamily="18" charset="0"/>
              </a:rPr>
              <a:t>maxG</a:t>
            </a:r>
            <a:r>
              <a:rPr lang="en-US" altLang="zh-CN" sz="2000" dirty="0">
                <a:latin typeface="+mn-lt"/>
                <a:ea typeface="微软雅黑 Light" panose="020B0502040204020203" pitchFamily="34" charset="-122"/>
                <a:cs typeface="Times New Roman" pitchFamily="18" charset="0"/>
              </a:rPr>
              <a:t>)</a:t>
            </a:r>
          </a:p>
          <a:p>
            <a:pPr eaLnBrk="1" hangingPunct="1"/>
            <a:r>
              <a:rPr lang="en-US" altLang="zh-CN" sz="2000" dirty="0">
                <a:latin typeface="+mn-lt"/>
                <a:ea typeface="微软雅黑 Light" panose="020B0502040204020203" pitchFamily="34" charset="-122"/>
                <a:cs typeface="Times New Roman" pitchFamily="18" charset="0"/>
              </a:rPr>
              <a:t>from  </a:t>
            </a:r>
            <a:r>
              <a:rPr lang="en-US" altLang="zh-CN" sz="2000" dirty="0" err="1">
                <a:latin typeface="+mn-lt"/>
                <a:ea typeface="微软雅黑 Light" panose="020B0502040204020203" pitchFamily="34" charset="-122"/>
                <a:cs typeface="Times New Roman" pitchFamily="18" charset="0"/>
              </a:rPr>
              <a:t>MaxGrade</a:t>
            </a:r>
            <a:r>
              <a:rPr lang="en-US" altLang="zh-CN" sz="2000" dirty="0">
                <a:solidFill>
                  <a:srgbClr val="C00000"/>
                </a:solidFill>
                <a:latin typeface="+mn-lt"/>
                <a:ea typeface="微软雅黑 Light" panose="020B0502040204020203" pitchFamily="34" charset="-122"/>
                <a:cs typeface="Times New Roman" pitchFamily="18" charset="0"/>
              </a:rPr>
              <a:t> </a:t>
            </a:r>
          </a:p>
        </p:txBody>
      </p:sp>
      <p:graphicFrame>
        <p:nvGraphicFramePr>
          <p:cNvPr id="18" name="Group 49">
            <a:extLst>
              <a:ext uri="{FF2B5EF4-FFF2-40B4-BE49-F238E27FC236}">
                <a16:creationId xmlns:a16="http://schemas.microsoft.com/office/drawing/2014/main" id="{54A59DF5-42AA-429C-A0C1-48A34DBABFAF}"/>
              </a:ext>
            </a:extLst>
          </p:cNvPr>
          <p:cNvGraphicFramePr>
            <a:graphicFrameLocks noGrp="1"/>
          </p:cNvGraphicFramePr>
          <p:nvPr>
            <p:extLst>
              <p:ext uri="{D42A27DB-BD31-4B8C-83A1-F6EECF244321}">
                <p14:modId xmlns:p14="http://schemas.microsoft.com/office/powerpoint/2010/main" val="1816477843"/>
              </p:ext>
            </p:extLst>
          </p:nvPr>
        </p:nvGraphicFramePr>
        <p:xfrm>
          <a:off x="3881176" y="5054600"/>
          <a:ext cx="1236663" cy="1214979"/>
        </p:xfrm>
        <a:graphic>
          <a:graphicData uri="http://schemas.openxmlformats.org/drawingml/2006/table">
            <a:tbl>
              <a:tblPr/>
              <a:tblGrid>
                <a:gridCol w="470282">
                  <a:extLst>
                    <a:ext uri="{9D8B030D-6E8A-4147-A177-3AD203B41FA5}">
                      <a16:colId xmlns:a16="http://schemas.microsoft.com/office/drawing/2014/main" val="20000"/>
                    </a:ext>
                  </a:extLst>
                </a:gridCol>
                <a:gridCol w="766381">
                  <a:extLst>
                    <a:ext uri="{9D8B030D-6E8A-4147-A177-3AD203B41FA5}">
                      <a16:colId xmlns:a16="http://schemas.microsoft.com/office/drawing/2014/main" val="20001"/>
                    </a:ext>
                  </a:extLst>
                </a:gridCol>
              </a:tblGrid>
              <a:tr h="422659">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43" marR="91443" marT="45680" marB="4568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1" u="none" strike="noStrike" cap="none" normalizeH="0" baseline="0" dirty="0" err="1">
                          <a:ln>
                            <a:noFill/>
                          </a:ln>
                          <a:solidFill>
                            <a:schemeClr val="tx1"/>
                          </a:solidFill>
                          <a:effectLst/>
                          <a:latin typeface="+mn-lt"/>
                          <a:ea typeface="宋体" pitchFamily="2" charset="-122"/>
                        </a:rPr>
                        <a:t>maxG</a:t>
                      </a:r>
                      <a:endParaRPr kumimoji="1" lang="en-US" altLang="zh-CN" sz="1800" b="0" i="1" u="none" strike="noStrike" cap="none" normalizeH="0" baseline="0" dirty="0">
                        <a:ln>
                          <a:noFill/>
                        </a:ln>
                        <a:solidFill>
                          <a:schemeClr val="tx1"/>
                        </a:solidFill>
                        <a:effectLst/>
                        <a:latin typeface="+mn-lt"/>
                        <a:ea typeface="宋体" pitchFamily="2" charset="-122"/>
                      </a:endParaRPr>
                    </a:p>
                  </a:txBody>
                  <a:tcPr marL="91443" marR="91443" marT="45680" marB="456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395889">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a:t>
                      </a:r>
                    </a:p>
                  </a:txBody>
                  <a:tcPr marL="91443" marR="91443" marT="45680" marB="4568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90</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443" marR="91443" marT="45680" marB="456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395889">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L="91443" marR="91443" marT="45680" marB="4568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kern="1200" cap="none" normalizeH="0" baseline="0" dirty="0">
                          <a:ln>
                            <a:noFill/>
                          </a:ln>
                          <a:solidFill>
                            <a:srgbClr val="FF0000"/>
                          </a:solidFill>
                          <a:effectLst/>
                          <a:latin typeface="+mn-lt"/>
                          <a:ea typeface="宋体" pitchFamily="2" charset="-122"/>
                          <a:cs typeface="+mn-cs"/>
                        </a:rPr>
                        <a:t>96</a:t>
                      </a:r>
                      <a:endParaRPr kumimoji="1" lang="zh-CN" altLang="en-US" sz="2000" b="1" i="0" u="none" strike="noStrike" kern="1200" cap="none" normalizeH="0" baseline="0" dirty="0">
                        <a:ln>
                          <a:noFill/>
                        </a:ln>
                        <a:solidFill>
                          <a:srgbClr val="FF0000"/>
                        </a:solidFill>
                        <a:effectLst/>
                        <a:latin typeface="+mn-lt"/>
                        <a:ea typeface="宋体" pitchFamily="2" charset="-122"/>
                        <a:cs typeface="+mn-cs"/>
                      </a:endParaRPr>
                    </a:p>
                  </a:txBody>
                  <a:tcPr marL="91443" marR="91443" marT="45680" marB="456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bl>
          </a:graphicData>
        </a:graphic>
      </p:graphicFrame>
      <p:graphicFrame>
        <p:nvGraphicFramePr>
          <p:cNvPr id="19" name="Group 49">
            <a:extLst>
              <a:ext uri="{FF2B5EF4-FFF2-40B4-BE49-F238E27FC236}">
                <a16:creationId xmlns:a16="http://schemas.microsoft.com/office/drawing/2014/main" id="{9000F3CD-251F-4209-AB3C-5098FB7A0246}"/>
              </a:ext>
            </a:extLst>
          </p:cNvPr>
          <p:cNvGraphicFramePr>
            <a:graphicFrameLocks noGrp="1"/>
          </p:cNvGraphicFramePr>
          <p:nvPr>
            <p:extLst>
              <p:ext uri="{D42A27DB-BD31-4B8C-83A1-F6EECF244321}">
                <p14:modId xmlns:p14="http://schemas.microsoft.com/office/powerpoint/2010/main" val="1633883471"/>
              </p:ext>
            </p:extLst>
          </p:nvPr>
        </p:nvGraphicFramePr>
        <p:xfrm>
          <a:off x="5421051" y="5022850"/>
          <a:ext cx="1236663" cy="1216024"/>
        </p:xfrm>
        <a:graphic>
          <a:graphicData uri="http://schemas.openxmlformats.org/drawingml/2006/table">
            <a:tbl>
              <a:tblPr/>
              <a:tblGrid>
                <a:gridCol w="470282">
                  <a:extLst>
                    <a:ext uri="{9D8B030D-6E8A-4147-A177-3AD203B41FA5}">
                      <a16:colId xmlns:a16="http://schemas.microsoft.com/office/drawing/2014/main" val="20000"/>
                    </a:ext>
                  </a:extLst>
                </a:gridCol>
                <a:gridCol w="766381">
                  <a:extLst>
                    <a:ext uri="{9D8B030D-6E8A-4147-A177-3AD203B41FA5}">
                      <a16:colId xmlns:a16="http://schemas.microsoft.com/office/drawing/2014/main" val="20001"/>
                    </a:ext>
                  </a:extLst>
                </a:gridCol>
              </a:tblGrid>
              <a:tr h="423212">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43" marR="91443"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1" u="none" strike="noStrike" cap="none" normalizeH="0" baseline="0" dirty="0" err="1">
                          <a:ln>
                            <a:noFill/>
                          </a:ln>
                          <a:solidFill>
                            <a:schemeClr val="tx1"/>
                          </a:solidFill>
                          <a:effectLst/>
                          <a:latin typeface="+mn-lt"/>
                          <a:ea typeface="宋体" pitchFamily="2" charset="-122"/>
                        </a:rPr>
                        <a:t>maxG</a:t>
                      </a:r>
                      <a:endParaRPr kumimoji="1" lang="en-US" altLang="zh-CN" sz="1800" b="0" i="1" u="none" strike="noStrike" cap="none" normalizeH="0" baseline="0" dirty="0">
                        <a:ln>
                          <a:noFill/>
                        </a:ln>
                        <a:solidFill>
                          <a:schemeClr val="tx1"/>
                        </a:solidFill>
                        <a:effectLst/>
                        <a:latin typeface="+mn-lt"/>
                        <a:ea typeface="宋体" pitchFamily="2" charset="-122"/>
                      </a:endParaRPr>
                    </a:p>
                  </a:txBody>
                  <a:tcPr marL="91443" marR="91443"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39640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a:t>
                      </a:r>
                    </a:p>
                  </a:txBody>
                  <a:tcPr marL="91443" marR="91443"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90</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443" marR="91443"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39640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L="91443" marR="91443"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kern="1200" cap="none" normalizeH="0" baseline="0" dirty="0">
                          <a:ln>
                            <a:noFill/>
                          </a:ln>
                          <a:solidFill>
                            <a:srgbClr val="FF0000"/>
                          </a:solidFill>
                          <a:effectLst/>
                          <a:latin typeface="+mn-lt"/>
                          <a:ea typeface="宋体" pitchFamily="2" charset="-122"/>
                          <a:cs typeface="+mn-cs"/>
                        </a:rPr>
                        <a:t>95</a:t>
                      </a:r>
                      <a:endParaRPr kumimoji="1" lang="zh-CN" altLang="en-US" sz="2000" b="1" i="0" u="none" strike="noStrike" kern="1200" cap="none" normalizeH="0" baseline="0" dirty="0">
                        <a:ln>
                          <a:noFill/>
                        </a:ln>
                        <a:solidFill>
                          <a:srgbClr val="FF0000"/>
                        </a:solidFill>
                        <a:effectLst/>
                        <a:latin typeface="+mn-lt"/>
                        <a:ea typeface="宋体" pitchFamily="2" charset="-122"/>
                        <a:cs typeface="+mn-cs"/>
                      </a:endParaRPr>
                    </a:p>
                  </a:txBody>
                  <a:tcPr marL="91443" marR="91443"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bl>
          </a:graphicData>
        </a:graphic>
      </p:graphicFrame>
      <p:sp>
        <p:nvSpPr>
          <p:cNvPr id="20" name="任意多边形 25">
            <a:extLst>
              <a:ext uri="{FF2B5EF4-FFF2-40B4-BE49-F238E27FC236}">
                <a16:creationId xmlns:a16="http://schemas.microsoft.com/office/drawing/2014/main" id="{FF3D17AB-6879-4B67-88FE-B7DA618199B5}"/>
              </a:ext>
            </a:extLst>
          </p:cNvPr>
          <p:cNvSpPr>
            <a:spLocks/>
          </p:cNvSpPr>
          <p:nvPr/>
        </p:nvSpPr>
        <p:spPr bwMode="auto">
          <a:xfrm>
            <a:off x="4581264" y="6199187"/>
            <a:ext cx="1314450" cy="266700"/>
          </a:xfrm>
          <a:custGeom>
            <a:avLst/>
            <a:gdLst>
              <a:gd name="T0" fmla="*/ 0 w 1315045"/>
              <a:gd name="T1" fmla="*/ 14509 h 267057"/>
              <a:gd name="T2" fmla="*/ 17418 w 1315045"/>
              <a:gd name="T3" fmla="*/ 58051 h 267057"/>
              <a:gd name="T4" fmla="*/ 34835 w 1315045"/>
              <a:gd name="T5" fmla="*/ 75469 h 267057"/>
              <a:gd name="T6" fmla="*/ 52252 w 1315045"/>
              <a:gd name="T7" fmla="*/ 101594 h 267057"/>
              <a:gd name="T8" fmla="*/ 78378 w 1315045"/>
              <a:gd name="T9" fmla="*/ 119011 h 267057"/>
              <a:gd name="T10" fmla="*/ 121920 w 1315045"/>
              <a:gd name="T11" fmla="*/ 145137 h 267057"/>
              <a:gd name="T12" fmla="*/ 209006 w 1315045"/>
              <a:gd name="T13" fmla="*/ 188680 h 267057"/>
              <a:gd name="T14" fmla="*/ 269966 w 1315045"/>
              <a:gd name="T15" fmla="*/ 223514 h 267057"/>
              <a:gd name="T16" fmla="*/ 304800 w 1315045"/>
              <a:gd name="T17" fmla="*/ 232223 h 267057"/>
              <a:gd name="T18" fmla="*/ 330926 w 1315045"/>
              <a:gd name="T19" fmla="*/ 249640 h 267057"/>
              <a:gd name="T20" fmla="*/ 383178 w 1315045"/>
              <a:gd name="T21" fmla="*/ 258349 h 267057"/>
              <a:gd name="T22" fmla="*/ 409303 w 1315045"/>
              <a:gd name="T23" fmla="*/ 267057 h 267057"/>
              <a:gd name="T24" fmla="*/ 775063 w 1315045"/>
              <a:gd name="T25" fmla="*/ 240931 h 267057"/>
              <a:gd name="T26" fmla="*/ 809898 w 1315045"/>
              <a:gd name="T27" fmla="*/ 232223 h 267057"/>
              <a:gd name="T28" fmla="*/ 879566 w 1315045"/>
              <a:gd name="T29" fmla="*/ 223514 h 267057"/>
              <a:gd name="T30" fmla="*/ 966652 w 1315045"/>
              <a:gd name="T31" fmla="*/ 197389 h 267057"/>
              <a:gd name="T32" fmla="*/ 1018903 w 1315045"/>
              <a:gd name="T33" fmla="*/ 179971 h 267057"/>
              <a:gd name="T34" fmla="*/ 1045029 w 1315045"/>
              <a:gd name="T35" fmla="*/ 162554 h 267057"/>
              <a:gd name="T36" fmla="*/ 1097280 w 1315045"/>
              <a:gd name="T37" fmla="*/ 145137 h 267057"/>
              <a:gd name="T38" fmla="*/ 1123406 w 1315045"/>
              <a:gd name="T39" fmla="*/ 136429 h 267057"/>
              <a:gd name="T40" fmla="*/ 1175658 w 1315045"/>
              <a:gd name="T41" fmla="*/ 110303 h 267057"/>
              <a:gd name="T42" fmla="*/ 1201783 w 1315045"/>
              <a:gd name="T43" fmla="*/ 92886 h 267057"/>
              <a:gd name="T44" fmla="*/ 1227909 w 1315045"/>
              <a:gd name="T45" fmla="*/ 84177 h 267057"/>
              <a:gd name="T46" fmla="*/ 1280160 w 1315045"/>
              <a:gd name="T47" fmla="*/ 49343 h 267057"/>
              <a:gd name="T48" fmla="*/ 1288869 w 1315045"/>
              <a:gd name="T49" fmla="*/ 23217 h 267057"/>
              <a:gd name="T50" fmla="*/ 1314995 w 1315045"/>
              <a:gd name="T51" fmla="*/ 14509 h 2670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315045" h="267057">
                <a:moveTo>
                  <a:pt x="0" y="14509"/>
                </a:moveTo>
                <a:cubicBezTo>
                  <a:pt x="5806" y="29023"/>
                  <a:pt x="9662" y="44479"/>
                  <a:pt x="17418" y="58051"/>
                </a:cubicBezTo>
                <a:cubicBezTo>
                  <a:pt x="21492" y="65180"/>
                  <a:pt x="29706" y="69058"/>
                  <a:pt x="34835" y="75469"/>
                </a:cubicBezTo>
                <a:cubicBezTo>
                  <a:pt x="41373" y="83642"/>
                  <a:pt x="44851" y="94193"/>
                  <a:pt x="52252" y="101594"/>
                </a:cubicBezTo>
                <a:cubicBezTo>
                  <a:pt x="59653" y="108995"/>
                  <a:pt x="70205" y="112473"/>
                  <a:pt x="78378" y="119011"/>
                </a:cubicBezTo>
                <a:cubicBezTo>
                  <a:pt x="112533" y="146336"/>
                  <a:pt x="76549" y="130014"/>
                  <a:pt x="121920" y="145137"/>
                </a:cubicBezTo>
                <a:cubicBezTo>
                  <a:pt x="184131" y="186610"/>
                  <a:pt x="153864" y="174894"/>
                  <a:pt x="209006" y="188680"/>
                </a:cubicBezTo>
                <a:cubicBezTo>
                  <a:pt x="230663" y="203117"/>
                  <a:pt x="244712" y="214043"/>
                  <a:pt x="269966" y="223514"/>
                </a:cubicBezTo>
                <a:cubicBezTo>
                  <a:pt x="281173" y="227717"/>
                  <a:pt x="293189" y="229320"/>
                  <a:pt x="304800" y="232223"/>
                </a:cubicBezTo>
                <a:cubicBezTo>
                  <a:pt x="313509" y="238029"/>
                  <a:pt x="320997" y="246330"/>
                  <a:pt x="330926" y="249640"/>
                </a:cubicBezTo>
                <a:cubicBezTo>
                  <a:pt x="347677" y="255224"/>
                  <a:pt x="365941" y="254519"/>
                  <a:pt x="383178" y="258349"/>
                </a:cubicBezTo>
                <a:cubicBezTo>
                  <a:pt x="392139" y="260340"/>
                  <a:pt x="400595" y="264154"/>
                  <a:pt x="409303" y="267057"/>
                </a:cubicBezTo>
                <a:cubicBezTo>
                  <a:pt x="411384" y="266927"/>
                  <a:pt x="691190" y="252913"/>
                  <a:pt x="775063" y="240931"/>
                </a:cubicBezTo>
                <a:cubicBezTo>
                  <a:pt x="786912" y="239238"/>
                  <a:pt x="798092" y="234191"/>
                  <a:pt x="809898" y="232223"/>
                </a:cubicBezTo>
                <a:cubicBezTo>
                  <a:pt x="832983" y="228376"/>
                  <a:pt x="856481" y="227361"/>
                  <a:pt x="879566" y="223514"/>
                </a:cubicBezTo>
                <a:cubicBezTo>
                  <a:pt x="905892" y="219126"/>
                  <a:pt x="943419" y="205133"/>
                  <a:pt x="966652" y="197389"/>
                </a:cubicBezTo>
                <a:cubicBezTo>
                  <a:pt x="966653" y="197389"/>
                  <a:pt x="1018902" y="179972"/>
                  <a:pt x="1018903" y="179971"/>
                </a:cubicBezTo>
                <a:cubicBezTo>
                  <a:pt x="1027612" y="174165"/>
                  <a:pt x="1035465" y="166805"/>
                  <a:pt x="1045029" y="162554"/>
                </a:cubicBezTo>
                <a:cubicBezTo>
                  <a:pt x="1061806" y="155098"/>
                  <a:pt x="1079863" y="150943"/>
                  <a:pt x="1097280" y="145137"/>
                </a:cubicBezTo>
                <a:lnTo>
                  <a:pt x="1123406" y="136429"/>
                </a:lnTo>
                <a:cubicBezTo>
                  <a:pt x="1158461" y="101372"/>
                  <a:pt x="1119483" y="134377"/>
                  <a:pt x="1175658" y="110303"/>
                </a:cubicBezTo>
                <a:cubicBezTo>
                  <a:pt x="1185278" y="106180"/>
                  <a:pt x="1192422" y="97567"/>
                  <a:pt x="1201783" y="92886"/>
                </a:cubicBezTo>
                <a:cubicBezTo>
                  <a:pt x="1209994" y="88781"/>
                  <a:pt x="1219884" y="88635"/>
                  <a:pt x="1227909" y="84177"/>
                </a:cubicBezTo>
                <a:cubicBezTo>
                  <a:pt x="1246207" y="74011"/>
                  <a:pt x="1280160" y="49343"/>
                  <a:pt x="1280160" y="49343"/>
                </a:cubicBezTo>
                <a:cubicBezTo>
                  <a:pt x="1283063" y="40634"/>
                  <a:pt x="1283134" y="30385"/>
                  <a:pt x="1288869" y="23217"/>
                </a:cubicBezTo>
                <a:cubicBezTo>
                  <a:pt x="1317410" y="-12459"/>
                  <a:pt x="1314995" y="-49"/>
                  <a:pt x="1314995" y="14509"/>
                </a:cubicBezTo>
              </a:path>
            </a:pathLst>
          </a:custGeom>
          <a:noFill/>
          <a:ln w="9525">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ea typeface="微软雅黑 Light" panose="020B0502040204020203" pitchFamily="34" charset="-122"/>
              <a:cs typeface="Times New Roman" pitchFamily="18" charset="0"/>
            </a:endParaRPr>
          </a:p>
        </p:txBody>
      </p:sp>
      <p:sp>
        <p:nvSpPr>
          <p:cNvPr id="21" name="TextBox 27">
            <a:extLst>
              <a:ext uri="{FF2B5EF4-FFF2-40B4-BE49-F238E27FC236}">
                <a16:creationId xmlns:a16="http://schemas.microsoft.com/office/drawing/2014/main" id="{3CB5D60B-BCA6-4768-B192-57CB5907E459}"/>
              </a:ext>
            </a:extLst>
          </p:cNvPr>
          <p:cNvSpPr txBox="1">
            <a:spLocks noChangeArrowheads="1"/>
          </p:cNvSpPr>
          <p:nvPr/>
        </p:nvSpPr>
        <p:spPr bwMode="auto">
          <a:xfrm>
            <a:off x="4797164" y="6465887"/>
            <a:ext cx="8401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600">
                <a:solidFill>
                  <a:srgbClr val="FF0000"/>
                </a:solidFill>
                <a:latin typeface="+mn-lt"/>
                <a:ea typeface="微软雅黑 Light" panose="020B0502040204020203" pitchFamily="34" charset="-122"/>
                <a:cs typeface="Times New Roman" pitchFamily="18" charset="0"/>
              </a:rPr>
              <a:t>rollback</a:t>
            </a:r>
            <a:endParaRPr lang="zh-CN" altLang="en-US" sz="1600">
              <a:solidFill>
                <a:srgbClr val="FF0000"/>
              </a:solidFill>
              <a:latin typeface="+mn-lt"/>
              <a:ea typeface="微软雅黑 Light" panose="020B0502040204020203" pitchFamily="34" charset="-122"/>
              <a:cs typeface="Times New Roman" pitchFamily="18" charset="0"/>
            </a:endParaRPr>
          </a:p>
        </p:txBody>
      </p:sp>
      <p:graphicFrame>
        <p:nvGraphicFramePr>
          <p:cNvPr id="22" name="Group 49">
            <a:extLst>
              <a:ext uri="{FF2B5EF4-FFF2-40B4-BE49-F238E27FC236}">
                <a16:creationId xmlns:a16="http://schemas.microsoft.com/office/drawing/2014/main" id="{8FD03354-95C6-4930-9203-616F4B98986E}"/>
              </a:ext>
            </a:extLst>
          </p:cNvPr>
          <p:cNvGraphicFramePr>
            <a:graphicFrameLocks noGrp="1"/>
          </p:cNvGraphicFramePr>
          <p:nvPr>
            <p:extLst>
              <p:ext uri="{D42A27DB-BD31-4B8C-83A1-F6EECF244321}">
                <p14:modId xmlns:p14="http://schemas.microsoft.com/office/powerpoint/2010/main" val="891649377"/>
              </p:ext>
            </p:extLst>
          </p:nvPr>
        </p:nvGraphicFramePr>
        <p:xfrm>
          <a:off x="7419714" y="5789612"/>
          <a:ext cx="765175" cy="819196"/>
        </p:xfrm>
        <a:graphic>
          <a:graphicData uri="http://schemas.openxmlformats.org/drawingml/2006/table">
            <a:tbl>
              <a:tblPr/>
              <a:tblGrid>
                <a:gridCol w="765175">
                  <a:extLst>
                    <a:ext uri="{9D8B030D-6E8A-4147-A177-3AD203B41FA5}">
                      <a16:colId xmlns:a16="http://schemas.microsoft.com/office/drawing/2014/main" val="20000"/>
                    </a:ext>
                  </a:extLst>
                </a:gridCol>
              </a:tblGrid>
              <a:tr h="42297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1" u="none" strike="noStrike" cap="none" normalizeH="0" baseline="0" dirty="0" err="1">
                          <a:ln>
                            <a:noFill/>
                          </a:ln>
                          <a:solidFill>
                            <a:schemeClr val="tx1"/>
                          </a:solidFill>
                          <a:effectLst/>
                          <a:latin typeface="+mn-lt"/>
                          <a:ea typeface="宋体" pitchFamily="2" charset="-122"/>
                        </a:rPr>
                        <a:t>avgG</a:t>
                      </a:r>
                      <a:endParaRPr kumimoji="1" lang="en-US" altLang="zh-CN" sz="1800" b="0" i="1" u="none" strike="noStrike" cap="none" normalizeH="0" baseline="0" dirty="0">
                        <a:ln>
                          <a:noFill/>
                        </a:ln>
                        <a:solidFill>
                          <a:schemeClr val="tx1"/>
                        </a:solidFill>
                        <a:effectLst/>
                        <a:latin typeface="+mn-lt"/>
                        <a:ea typeface="宋体" pitchFamily="2" charset="-122"/>
                      </a:endParaRPr>
                    </a:p>
                  </a:txBody>
                  <a:tcPr marL="91299" marR="91299" marT="45713" marB="4571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3961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kern="1200" cap="none" normalizeH="0" baseline="0" dirty="0">
                          <a:ln>
                            <a:noFill/>
                          </a:ln>
                          <a:solidFill>
                            <a:srgbClr val="0066FF"/>
                          </a:solidFill>
                          <a:effectLst/>
                          <a:latin typeface="+mn-lt"/>
                          <a:ea typeface="宋体" pitchFamily="2" charset="-122"/>
                          <a:cs typeface="+mn-cs"/>
                        </a:rPr>
                        <a:t>93</a:t>
                      </a:r>
                      <a:endParaRPr kumimoji="1" lang="zh-CN" altLang="en-US" sz="2000" b="1" i="0" u="none" strike="noStrike" kern="1200" cap="none" normalizeH="0" baseline="0" dirty="0">
                        <a:ln>
                          <a:noFill/>
                        </a:ln>
                        <a:solidFill>
                          <a:srgbClr val="0066FF"/>
                        </a:solidFill>
                        <a:effectLst/>
                        <a:latin typeface="+mn-lt"/>
                        <a:ea typeface="宋体" pitchFamily="2" charset="-122"/>
                        <a:cs typeface="+mn-cs"/>
                      </a:endParaRPr>
                    </a:p>
                  </a:txBody>
                  <a:tcPr marL="91299" marR="91299" marT="45713" marB="4571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bl>
          </a:graphicData>
        </a:graphic>
      </p:graphicFrame>
      <p:graphicFrame>
        <p:nvGraphicFramePr>
          <p:cNvPr id="23" name="Group 49">
            <a:extLst>
              <a:ext uri="{FF2B5EF4-FFF2-40B4-BE49-F238E27FC236}">
                <a16:creationId xmlns:a16="http://schemas.microsoft.com/office/drawing/2014/main" id="{DD913892-DEB6-4915-A134-9E4E8AB5FCF0}"/>
              </a:ext>
            </a:extLst>
          </p:cNvPr>
          <p:cNvGraphicFramePr>
            <a:graphicFrameLocks noGrp="1"/>
          </p:cNvGraphicFramePr>
          <p:nvPr>
            <p:extLst>
              <p:ext uri="{D42A27DB-BD31-4B8C-83A1-F6EECF244321}">
                <p14:modId xmlns:p14="http://schemas.microsoft.com/office/powerpoint/2010/main" val="1610404936"/>
              </p:ext>
            </p:extLst>
          </p:nvPr>
        </p:nvGraphicFramePr>
        <p:xfrm>
          <a:off x="8621451" y="5776912"/>
          <a:ext cx="765175" cy="819196"/>
        </p:xfrm>
        <a:graphic>
          <a:graphicData uri="http://schemas.openxmlformats.org/drawingml/2006/table">
            <a:tbl>
              <a:tblPr/>
              <a:tblGrid>
                <a:gridCol w="765175">
                  <a:extLst>
                    <a:ext uri="{9D8B030D-6E8A-4147-A177-3AD203B41FA5}">
                      <a16:colId xmlns:a16="http://schemas.microsoft.com/office/drawing/2014/main" val="20000"/>
                    </a:ext>
                  </a:extLst>
                </a:gridCol>
              </a:tblGrid>
              <a:tr h="42297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1" u="none" strike="noStrike" cap="none" normalizeH="0" baseline="0" dirty="0" err="1">
                          <a:ln>
                            <a:noFill/>
                          </a:ln>
                          <a:solidFill>
                            <a:schemeClr val="tx1"/>
                          </a:solidFill>
                          <a:effectLst/>
                          <a:latin typeface="+mn-lt"/>
                          <a:ea typeface="宋体" pitchFamily="2" charset="-122"/>
                        </a:rPr>
                        <a:t>avgG</a:t>
                      </a:r>
                      <a:endParaRPr kumimoji="1" lang="en-US" altLang="zh-CN" sz="1800" b="0" i="1" u="none" strike="noStrike" cap="none" normalizeH="0" baseline="0" dirty="0">
                        <a:ln>
                          <a:noFill/>
                        </a:ln>
                        <a:solidFill>
                          <a:schemeClr val="tx1"/>
                        </a:solidFill>
                        <a:effectLst/>
                        <a:latin typeface="+mn-lt"/>
                        <a:ea typeface="宋体" pitchFamily="2" charset="-122"/>
                      </a:endParaRPr>
                    </a:p>
                  </a:txBody>
                  <a:tcPr marL="91299" marR="91299" marT="45713" marB="4571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3961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kern="1200" cap="none" normalizeH="0" baseline="0" dirty="0">
                          <a:ln>
                            <a:noFill/>
                          </a:ln>
                          <a:solidFill>
                            <a:srgbClr val="FF0000"/>
                          </a:solidFill>
                          <a:effectLst/>
                          <a:latin typeface="+mn-lt"/>
                          <a:ea typeface="宋体" pitchFamily="2" charset="-122"/>
                          <a:cs typeface="+mn-cs"/>
                        </a:rPr>
                        <a:t>92.5</a:t>
                      </a:r>
                      <a:endParaRPr kumimoji="1" lang="zh-CN" altLang="en-US" sz="2000" b="1" i="0" u="none" strike="noStrike" kern="1200" cap="none" normalizeH="0" baseline="0" dirty="0">
                        <a:ln>
                          <a:noFill/>
                        </a:ln>
                        <a:solidFill>
                          <a:srgbClr val="FF0000"/>
                        </a:solidFill>
                        <a:effectLst/>
                        <a:latin typeface="+mn-lt"/>
                        <a:ea typeface="宋体" pitchFamily="2" charset="-122"/>
                        <a:cs typeface="+mn-cs"/>
                      </a:endParaRPr>
                    </a:p>
                  </a:txBody>
                  <a:tcPr marL="91299" marR="91299" marT="45713" marB="4571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bl>
          </a:graphicData>
        </a:graphic>
      </p:graphicFrame>
      <p:sp>
        <p:nvSpPr>
          <p:cNvPr id="24" name="任意多边形 40">
            <a:extLst>
              <a:ext uri="{FF2B5EF4-FFF2-40B4-BE49-F238E27FC236}">
                <a16:creationId xmlns:a16="http://schemas.microsoft.com/office/drawing/2014/main" id="{38CAF23E-BEC5-4E0D-9C21-56301080E8EA}"/>
              </a:ext>
            </a:extLst>
          </p:cNvPr>
          <p:cNvSpPr>
            <a:spLocks/>
          </p:cNvSpPr>
          <p:nvPr/>
        </p:nvSpPr>
        <p:spPr bwMode="auto">
          <a:xfrm>
            <a:off x="7949939" y="6550025"/>
            <a:ext cx="987425" cy="169862"/>
          </a:xfrm>
          <a:custGeom>
            <a:avLst/>
            <a:gdLst>
              <a:gd name="T0" fmla="*/ 0 w 1315045"/>
              <a:gd name="T1" fmla="*/ 9197 h 267057"/>
              <a:gd name="T2" fmla="*/ 13064 w 1315045"/>
              <a:gd name="T3" fmla="*/ 36796 h 267057"/>
              <a:gd name="T4" fmla="*/ 26127 w 1315045"/>
              <a:gd name="T5" fmla="*/ 47837 h 267057"/>
              <a:gd name="T6" fmla="*/ 39191 w 1315045"/>
              <a:gd name="T7" fmla="*/ 64396 h 267057"/>
              <a:gd name="T8" fmla="*/ 58786 w 1315045"/>
              <a:gd name="T9" fmla="*/ 75436 h 267057"/>
              <a:gd name="T10" fmla="*/ 91444 w 1315045"/>
              <a:gd name="T11" fmla="*/ 91997 h 267057"/>
              <a:gd name="T12" fmla="*/ 156761 w 1315045"/>
              <a:gd name="T13" fmla="*/ 119597 h 267057"/>
              <a:gd name="T14" fmla="*/ 202483 w 1315045"/>
              <a:gd name="T15" fmla="*/ 141677 h 267057"/>
              <a:gd name="T16" fmla="*/ 228609 w 1315045"/>
              <a:gd name="T17" fmla="*/ 147197 h 267057"/>
              <a:gd name="T18" fmla="*/ 248205 w 1315045"/>
              <a:gd name="T19" fmla="*/ 158237 h 267057"/>
              <a:gd name="T20" fmla="*/ 287395 w 1315045"/>
              <a:gd name="T21" fmla="*/ 163757 h 267057"/>
              <a:gd name="T22" fmla="*/ 306990 w 1315045"/>
              <a:gd name="T23" fmla="*/ 169277 h 267057"/>
              <a:gd name="T24" fmla="*/ 581321 w 1315045"/>
              <a:gd name="T25" fmla="*/ 152717 h 267057"/>
              <a:gd name="T26" fmla="*/ 607448 w 1315045"/>
              <a:gd name="T27" fmla="*/ 147197 h 267057"/>
              <a:gd name="T28" fmla="*/ 659701 w 1315045"/>
              <a:gd name="T29" fmla="*/ 141677 h 267057"/>
              <a:gd name="T30" fmla="*/ 725019 w 1315045"/>
              <a:gd name="T31" fmla="*/ 125117 h 267057"/>
              <a:gd name="T32" fmla="*/ 764208 w 1315045"/>
              <a:gd name="T33" fmla="*/ 114077 h 267057"/>
              <a:gd name="T34" fmla="*/ 783804 w 1315045"/>
              <a:gd name="T35" fmla="*/ 103037 h 267057"/>
              <a:gd name="T36" fmla="*/ 822994 w 1315045"/>
              <a:gd name="T37" fmla="*/ 91997 h 267057"/>
              <a:gd name="T38" fmla="*/ 842589 w 1315045"/>
              <a:gd name="T39" fmla="*/ 86477 h 267057"/>
              <a:gd name="T40" fmla="*/ 881779 w 1315045"/>
              <a:gd name="T41" fmla="*/ 69917 h 267057"/>
              <a:gd name="T42" fmla="*/ 901374 w 1315045"/>
              <a:gd name="T43" fmla="*/ 58877 h 267057"/>
              <a:gd name="T44" fmla="*/ 920969 w 1315045"/>
              <a:gd name="T45" fmla="*/ 53357 h 267057"/>
              <a:gd name="T46" fmla="*/ 960159 w 1315045"/>
              <a:gd name="T47" fmla="*/ 31277 h 267057"/>
              <a:gd name="T48" fmla="*/ 966691 w 1315045"/>
              <a:gd name="T49" fmla="*/ 14716 h 267057"/>
              <a:gd name="T50" fmla="*/ 986286 w 1315045"/>
              <a:gd name="T51" fmla="*/ 9197 h 2670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315045" h="267057">
                <a:moveTo>
                  <a:pt x="0" y="14509"/>
                </a:moveTo>
                <a:cubicBezTo>
                  <a:pt x="5806" y="29023"/>
                  <a:pt x="9662" y="44479"/>
                  <a:pt x="17418" y="58051"/>
                </a:cubicBezTo>
                <a:cubicBezTo>
                  <a:pt x="21492" y="65180"/>
                  <a:pt x="29706" y="69058"/>
                  <a:pt x="34835" y="75469"/>
                </a:cubicBezTo>
                <a:cubicBezTo>
                  <a:pt x="41373" y="83642"/>
                  <a:pt x="44851" y="94193"/>
                  <a:pt x="52252" y="101594"/>
                </a:cubicBezTo>
                <a:cubicBezTo>
                  <a:pt x="59653" y="108995"/>
                  <a:pt x="70205" y="112473"/>
                  <a:pt x="78378" y="119011"/>
                </a:cubicBezTo>
                <a:cubicBezTo>
                  <a:pt x="112533" y="146336"/>
                  <a:pt x="76549" y="130014"/>
                  <a:pt x="121920" y="145137"/>
                </a:cubicBezTo>
                <a:cubicBezTo>
                  <a:pt x="184131" y="186610"/>
                  <a:pt x="153864" y="174894"/>
                  <a:pt x="209006" y="188680"/>
                </a:cubicBezTo>
                <a:cubicBezTo>
                  <a:pt x="230663" y="203117"/>
                  <a:pt x="244712" y="214043"/>
                  <a:pt x="269966" y="223514"/>
                </a:cubicBezTo>
                <a:cubicBezTo>
                  <a:pt x="281173" y="227717"/>
                  <a:pt x="293189" y="229320"/>
                  <a:pt x="304800" y="232223"/>
                </a:cubicBezTo>
                <a:cubicBezTo>
                  <a:pt x="313509" y="238029"/>
                  <a:pt x="320997" y="246330"/>
                  <a:pt x="330926" y="249640"/>
                </a:cubicBezTo>
                <a:cubicBezTo>
                  <a:pt x="347677" y="255224"/>
                  <a:pt x="365941" y="254519"/>
                  <a:pt x="383178" y="258349"/>
                </a:cubicBezTo>
                <a:cubicBezTo>
                  <a:pt x="392139" y="260340"/>
                  <a:pt x="400595" y="264154"/>
                  <a:pt x="409303" y="267057"/>
                </a:cubicBezTo>
                <a:cubicBezTo>
                  <a:pt x="411384" y="266927"/>
                  <a:pt x="691190" y="252913"/>
                  <a:pt x="775063" y="240931"/>
                </a:cubicBezTo>
                <a:cubicBezTo>
                  <a:pt x="786912" y="239238"/>
                  <a:pt x="798092" y="234191"/>
                  <a:pt x="809898" y="232223"/>
                </a:cubicBezTo>
                <a:cubicBezTo>
                  <a:pt x="832983" y="228376"/>
                  <a:pt x="856481" y="227361"/>
                  <a:pt x="879566" y="223514"/>
                </a:cubicBezTo>
                <a:cubicBezTo>
                  <a:pt x="905892" y="219126"/>
                  <a:pt x="943419" y="205133"/>
                  <a:pt x="966652" y="197389"/>
                </a:cubicBezTo>
                <a:cubicBezTo>
                  <a:pt x="966653" y="197389"/>
                  <a:pt x="1018902" y="179972"/>
                  <a:pt x="1018903" y="179971"/>
                </a:cubicBezTo>
                <a:cubicBezTo>
                  <a:pt x="1027612" y="174165"/>
                  <a:pt x="1035465" y="166805"/>
                  <a:pt x="1045029" y="162554"/>
                </a:cubicBezTo>
                <a:cubicBezTo>
                  <a:pt x="1061806" y="155098"/>
                  <a:pt x="1079863" y="150943"/>
                  <a:pt x="1097280" y="145137"/>
                </a:cubicBezTo>
                <a:lnTo>
                  <a:pt x="1123406" y="136429"/>
                </a:lnTo>
                <a:cubicBezTo>
                  <a:pt x="1158461" y="101372"/>
                  <a:pt x="1119483" y="134377"/>
                  <a:pt x="1175658" y="110303"/>
                </a:cubicBezTo>
                <a:cubicBezTo>
                  <a:pt x="1185278" y="106180"/>
                  <a:pt x="1192422" y="97567"/>
                  <a:pt x="1201783" y="92886"/>
                </a:cubicBezTo>
                <a:cubicBezTo>
                  <a:pt x="1209994" y="88781"/>
                  <a:pt x="1219884" y="88635"/>
                  <a:pt x="1227909" y="84177"/>
                </a:cubicBezTo>
                <a:cubicBezTo>
                  <a:pt x="1246207" y="74011"/>
                  <a:pt x="1280160" y="49343"/>
                  <a:pt x="1280160" y="49343"/>
                </a:cubicBezTo>
                <a:cubicBezTo>
                  <a:pt x="1283063" y="40634"/>
                  <a:pt x="1283134" y="30385"/>
                  <a:pt x="1288869" y="23217"/>
                </a:cubicBezTo>
                <a:cubicBezTo>
                  <a:pt x="1317410" y="-12459"/>
                  <a:pt x="1314995" y="-49"/>
                  <a:pt x="1314995" y="14509"/>
                </a:cubicBezTo>
              </a:path>
            </a:pathLst>
          </a:custGeom>
          <a:noFill/>
          <a:ln w="9525">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ea typeface="微软雅黑 Light" panose="020B0502040204020203" pitchFamily="34" charset="-122"/>
              <a:cs typeface="Times New Roman" pitchFamily="18" charset="0"/>
            </a:endParaRPr>
          </a:p>
        </p:txBody>
      </p:sp>
      <p:cxnSp>
        <p:nvCxnSpPr>
          <p:cNvPr id="25" name="直接箭头连接符 26">
            <a:extLst>
              <a:ext uri="{FF2B5EF4-FFF2-40B4-BE49-F238E27FC236}">
                <a16:creationId xmlns:a16="http://schemas.microsoft.com/office/drawing/2014/main" id="{515EECC5-D57F-49B6-B613-D35AF4D19514}"/>
              </a:ext>
            </a:extLst>
          </p:cNvPr>
          <p:cNvCxnSpPr>
            <a:cxnSpLocks noChangeShapeType="1"/>
          </p:cNvCxnSpPr>
          <p:nvPr/>
        </p:nvCxnSpPr>
        <p:spPr bwMode="auto">
          <a:xfrm flipV="1">
            <a:off x="4797164" y="1566862"/>
            <a:ext cx="153337" cy="3489975"/>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26">
            <a:extLst>
              <a:ext uri="{FF2B5EF4-FFF2-40B4-BE49-F238E27FC236}">
                <a16:creationId xmlns:a16="http://schemas.microsoft.com/office/drawing/2014/main" id="{ED6DD04E-68C6-48F4-8693-8D804328CD25}"/>
              </a:ext>
            </a:extLst>
          </p:cNvPr>
          <p:cNvCxnSpPr>
            <a:cxnSpLocks noChangeShapeType="1"/>
          </p:cNvCxnSpPr>
          <p:nvPr/>
        </p:nvCxnSpPr>
        <p:spPr bwMode="auto">
          <a:xfrm flipV="1">
            <a:off x="1417376" y="1657350"/>
            <a:ext cx="4205288" cy="4416425"/>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箭头连接符 24">
            <a:extLst>
              <a:ext uri="{FF2B5EF4-FFF2-40B4-BE49-F238E27FC236}">
                <a16:creationId xmlns:a16="http://schemas.microsoft.com/office/drawing/2014/main" id="{BDAE61DA-42BF-4EA8-93CD-83FDA8B8AABE}"/>
              </a:ext>
            </a:extLst>
          </p:cNvPr>
          <p:cNvCxnSpPr>
            <a:cxnSpLocks noChangeShapeType="1"/>
          </p:cNvCxnSpPr>
          <p:nvPr/>
        </p:nvCxnSpPr>
        <p:spPr bwMode="auto">
          <a:xfrm flipV="1">
            <a:off x="3071551" y="1566862"/>
            <a:ext cx="1693863" cy="1703388"/>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4799487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B893797-8A95-412D-BF8B-0686E67AFBB5}"/>
              </a:ext>
            </a:extLst>
          </p:cNvPr>
          <p:cNvSpPr>
            <a:spLocks noGrp="1"/>
          </p:cNvSpPr>
          <p:nvPr>
            <p:ph type="sldNum" sz="quarter" idx="12"/>
          </p:nvPr>
        </p:nvSpPr>
        <p:spPr/>
        <p:txBody>
          <a:bodyPr/>
          <a:lstStyle/>
          <a:p>
            <a:fld id="{47C4BD23-150C-4A56-8E66-9482A3FB2E80}" type="slidenum">
              <a:rPr lang="zh-CN" altLang="en-US" smtClean="0"/>
              <a:t>74</a:t>
            </a:fld>
            <a:endParaRPr lang="zh-CN" altLang="en-US"/>
          </a:p>
        </p:txBody>
      </p:sp>
      <p:sp>
        <p:nvSpPr>
          <p:cNvPr id="4" name="日期占位符 3">
            <a:extLst>
              <a:ext uri="{FF2B5EF4-FFF2-40B4-BE49-F238E27FC236}">
                <a16:creationId xmlns:a16="http://schemas.microsoft.com/office/drawing/2014/main" id="{D9E6C5D4-910B-442F-B1CA-FB78AEE42BD8}"/>
              </a:ext>
            </a:extLst>
          </p:cNvPr>
          <p:cNvSpPr>
            <a:spLocks noGrp="1"/>
          </p:cNvSpPr>
          <p:nvPr>
            <p:ph type="dt" sz="half" idx="10"/>
          </p:nvPr>
        </p:nvSpPr>
        <p:spPr>
          <a:xfrm>
            <a:off x="166466" y="6410594"/>
            <a:ext cx="1244170" cy="365125"/>
          </a:xfrm>
        </p:spPr>
        <p:txBody>
          <a:bodyPr/>
          <a:lstStyle/>
          <a:p>
            <a:fld id="{FDB65E0C-A4BE-4BC4-8E5E-EE04AF7EDAB9}" type="datetime1">
              <a:rPr lang="zh-CN" altLang="en-US" smtClean="0"/>
              <a:t>2021/12/13</a:t>
            </a:fld>
            <a:endParaRPr lang="zh-CN" altLang="en-US" dirty="0"/>
          </a:p>
        </p:txBody>
      </p:sp>
      <p:sp>
        <p:nvSpPr>
          <p:cNvPr id="5" name="TextBox 5">
            <a:extLst>
              <a:ext uri="{FF2B5EF4-FFF2-40B4-BE49-F238E27FC236}">
                <a16:creationId xmlns:a16="http://schemas.microsoft.com/office/drawing/2014/main" id="{484F1871-1BEF-4B7A-9BB5-44D690350F35}"/>
              </a:ext>
            </a:extLst>
          </p:cNvPr>
          <p:cNvSpPr txBox="1">
            <a:spLocks noChangeArrowheads="1"/>
          </p:cNvSpPr>
          <p:nvPr/>
        </p:nvSpPr>
        <p:spPr bwMode="auto">
          <a:xfrm>
            <a:off x="399017" y="2480681"/>
            <a:ext cx="8982075" cy="4401205"/>
          </a:xfrm>
          <a:prstGeom prst="rect">
            <a:avLst/>
          </a:prstGeom>
          <a:noFill/>
          <a:ln w="9525">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b="1" dirty="0">
                <a:latin typeface="+mn-lt"/>
                <a:ea typeface="微软雅黑 Light" panose="020B0502040204020203" pitchFamily="34" charset="-122"/>
                <a:cs typeface="Times New Roman" pitchFamily="18" charset="0"/>
              </a:rPr>
              <a:t>T</a:t>
            </a:r>
            <a:r>
              <a:rPr lang="en-US" altLang="zh-CN" sz="2000" b="1" baseline="-25000" dirty="0">
                <a:latin typeface="+mn-lt"/>
                <a:ea typeface="微软雅黑 Light" panose="020B0502040204020203" pitchFamily="34" charset="-122"/>
                <a:cs typeface="Times New Roman" pitchFamily="18" charset="0"/>
              </a:rPr>
              <a:t>10</a:t>
            </a:r>
            <a:r>
              <a:rPr lang="en-US" altLang="zh-CN" sz="2000" dirty="0">
                <a:latin typeface="+mn-lt"/>
                <a:ea typeface="微软雅黑 Light" panose="020B0502040204020203" pitchFamily="34" charset="-122"/>
                <a:cs typeface="Times New Roman" pitchFamily="18" charset="0"/>
              </a:rPr>
              <a:t>:                                 </a:t>
            </a:r>
            <a:r>
              <a:rPr lang="en-US" altLang="zh-CN" sz="2000" b="1" dirty="0">
                <a:latin typeface="+mn-lt"/>
                <a:ea typeface="微软雅黑 Light" panose="020B0502040204020203" pitchFamily="34" charset="-122"/>
                <a:cs typeface="Times New Roman" pitchFamily="18" charset="0"/>
              </a:rPr>
              <a:t>T</a:t>
            </a:r>
            <a:r>
              <a:rPr lang="en-US" altLang="zh-CN" sz="2000" b="1" baseline="-25000" dirty="0">
                <a:latin typeface="+mn-lt"/>
                <a:ea typeface="微软雅黑 Light" panose="020B0502040204020203" pitchFamily="34" charset="-122"/>
                <a:cs typeface="Times New Roman" pitchFamily="18" charset="0"/>
              </a:rPr>
              <a:t>11</a:t>
            </a:r>
            <a:r>
              <a:rPr lang="en-US" altLang="zh-CN" sz="2000" b="1" dirty="0">
                <a:latin typeface="+mn-lt"/>
                <a:ea typeface="微软雅黑 Light" panose="020B0502040204020203" pitchFamily="34" charset="-122"/>
                <a:cs typeface="Times New Roman" pitchFamily="18" charset="0"/>
              </a:rPr>
              <a:t> </a:t>
            </a:r>
            <a:r>
              <a:rPr lang="en-US" altLang="zh-CN" sz="2000" dirty="0">
                <a:latin typeface="+mn-lt"/>
                <a:ea typeface="微软雅黑 Light" panose="020B0502040204020203" pitchFamily="34" charset="-122"/>
                <a:cs typeface="Times New Roman" pitchFamily="18" charset="0"/>
              </a:rPr>
              <a:t>               </a:t>
            </a:r>
          </a:p>
          <a:p>
            <a:pPr eaLnBrk="1" hangingPunct="1"/>
            <a:r>
              <a:rPr lang="en-US" altLang="zh-CN" sz="2000" dirty="0">
                <a:latin typeface="+mn-lt"/>
                <a:ea typeface="微软雅黑 Light" panose="020B0502040204020203" pitchFamily="34" charset="-122"/>
                <a:cs typeface="Times New Roman" pitchFamily="18" charset="0"/>
              </a:rPr>
              <a:t> </a:t>
            </a:r>
            <a:r>
              <a:rPr lang="en-US" altLang="zh-CN" sz="2000" dirty="0">
                <a:solidFill>
                  <a:srgbClr val="FF0000"/>
                </a:solidFill>
                <a:latin typeface="+mn-lt"/>
                <a:ea typeface="微软雅黑 Light" panose="020B0502040204020203" pitchFamily="34" charset="-122"/>
                <a:cs typeface="Times New Roman" pitchFamily="18" charset="0"/>
              </a:rPr>
              <a:t>begin transaction</a:t>
            </a:r>
          </a:p>
          <a:p>
            <a:pPr eaLnBrk="1" hangingPunct="1"/>
            <a:r>
              <a:rPr lang="en-US" altLang="zh-CN" sz="2000" dirty="0">
                <a:latin typeface="+mn-lt"/>
                <a:ea typeface="微软雅黑 Light" panose="020B0502040204020203" pitchFamily="34" charset="-122"/>
                <a:cs typeface="Times New Roman" pitchFamily="18" charset="0"/>
              </a:rPr>
              <a:t>  insert into SC</a:t>
            </a:r>
          </a:p>
          <a:p>
            <a:pPr eaLnBrk="1" hangingPunct="1"/>
            <a:r>
              <a:rPr lang="en-US" altLang="zh-CN" sz="2000" dirty="0">
                <a:latin typeface="+mn-lt"/>
                <a:ea typeface="微软雅黑 Light" panose="020B0502040204020203" pitchFamily="34" charset="-122"/>
                <a:cs typeface="Times New Roman" pitchFamily="18" charset="0"/>
              </a:rPr>
              <a:t>  value (</a:t>
            </a:r>
            <a:r>
              <a:rPr lang="en-US" altLang="zh-CN" sz="2000" dirty="0">
                <a:solidFill>
                  <a:srgbClr val="0066FF"/>
                </a:solidFill>
                <a:latin typeface="+mn-lt"/>
                <a:ea typeface="微软雅黑 Light" panose="020B0502040204020203" pitchFamily="34" charset="-122"/>
                <a:cs typeface="Times New Roman" pitchFamily="18" charset="0"/>
              </a:rPr>
              <a:t>103, 2, 97</a:t>
            </a:r>
            <a:r>
              <a:rPr lang="en-US" altLang="zh-CN" sz="2000" dirty="0">
                <a:latin typeface="+mn-lt"/>
                <a:ea typeface="微软雅黑 Light" panose="020B0502040204020203" pitchFamily="34" charset="-122"/>
                <a:cs typeface="Times New Roman" pitchFamily="18" charset="0"/>
              </a:rPr>
              <a:t>);    </a:t>
            </a:r>
          </a:p>
          <a:p>
            <a:pPr eaLnBrk="1" hangingPunct="1"/>
            <a:r>
              <a:rPr lang="en-US" altLang="zh-CN" sz="2000" dirty="0">
                <a:latin typeface="+mn-lt"/>
                <a:ea typeface="微软雅黑 Light" panose="020B0502040204020203" pitchFamily="34" charset="-122"/>
                <a:cs typeface="Times New Roman" pitchFamily="18" charset="0"/>
              </a:rPr>
              <a:t>  update SC</a:t>
            </a:r>
          </a:p>
          <a:p>
            <a:pPr eaLnBrk="1" hangingPunct="1"/>
            <a:r>
              <a:rPr lang="en-US" altLang="zh-CN" sz="2000" dirty="0">
                <a:latin typeface="+mn-lt"/>
                <a:ea typeface="微软雅黑 Light" panose="020B0502040204020203" pitchFamily="34" charset="-122"/>
                <a:cs typeface="Times New Roman" pitchFamily="18" charset="0"/>
              </a:rPr>
              <a:t>  set  grade=grade+5;      </a:t>
            </a:r>
          </a:p>
          <a:p>
            <a:pPr eaLnBrk="1" hangingPunct="1"/>
            <a:r>
              <a:rPr lang="en-US" altLang="zh-CN" sz="2000" dirty="0">
                <a:solidFill>
                  <a:srgbClr val="FF0000"/>
                </a:solidFill>
                <a:latin typeface="+mn-lt"/>
                <a:ea typeface="微软雅黑 Light" panose="020B0502040204020203" pitchFamily="34" charset="-122"/>
                <a:cs typeface="Times New Roman" pitchFamily="18" charset="0"/>
              </a:rPr>
              <a:t> commit</a:t>
            </a:r>
            <a:r>
              <a:rPr lang="en-US" altLang="zh-CN" sz="2000" dirty="0">
                <a:latin typeface="+mn-lt"/>
                <a:ea typeface="微软雅黑 Light" panose="020B0502040204020203" pitchFamily="34" charset="-122"/>
                <a:cs typeface="Times New Roman" pitchFamily="18" charset="0"/>
              </a:rPr>
              <a:t>   </a:t>
            </a:r>
          </a:p>
          <a:p>
            <a:pPr eaLnBrk="1" hangingPunct="1"/>
            <a:r>
              <a:rPr lang="en-US" altLang="zh-CN" sz="2000" dirty="0">
                <a:solidFill>
                  <a:srgbClr val="FF0000"/>
                </a:solidFill>
                <a:latin typeface="+mn-lt"/>
                <a:ea typeface="微软雅黑 Light" panose="020B0502040204020203" pitchFamily="34" charset="-122"/>
                <a:cs typeface="Times New Roman" pitchFamily="18" charset="0"/>
              </a:rPr>
              <a:t>                               begin transaction</a:t>
            </a:r>
          </a:p>
          <a:p>
            <a:pPr eaLnBrk="1" hangingPunct="1"/>
            <a:r>
              <a:rPr lang="en-US" altLang="zh-CN" sz="2000" dirty="0">
                <a:latin typeface="+mn-lt"/>
                <a:ea typeface="微软雅黑 Light" panose="020B0502040204020203" pitchFamily="34" charset="-122"/>
                <a:cs typeface="Times New Roman" pitchFamily="18" charset="0"/>
              </a:rPr>
              <a:t>                                insert into </a:t>
            </a:r>
            <a:r>
              <a:rPr lang="en-US" altLang="zh-CN" sz="2000" dirty="0" err="1">
                <a:latin typeface="+mn-lt"/>
                <a:ea typeface="微软雅黑 Light" panose="020B0502040204020203" pitchFamily="34" charset="-122"/>
                <a:cs typeface="Times New Roman" pitchFamily="18" charset="0"/>
              </a:rPr>
              <a:t>MaxGrade</a:t>
            </a:r>
            <a:r>
              <a:rPr lang="en-US" altLang="zh-CN" sz="2000" dirty="0">
                <a:latin typeface="+mn-lt"/>
                <a:ea typeface="微软雅黑 Light" panose="020B0502040204020203" pitchFamily="34" charset="-122"/>
                <a:cs typeface="Times New Roman" pitchFamily="18" charset="0"/>
              </a:rPr>
              <a:t>(c#,</a:t>
            </a:r>
            <a:r>
              <a:rPr lang="en-US" altLang="zh-CN" sz="2000" dirty="0" err="1">
                <a:latin typeface="+mn-lt"/>
                <a:ea typeface="微软雅黑 Light" panose="020B0502040204020203" pitchFamily="34" charset="-122"/>
                <a:cs typeface="Times New Roman" pitchFamily="18" charset="0"/>
              </a:rPr>
              <a:t>maxG</a:t>
            </a:r>
            <a:r>
              <a:rPr lang="en-US" altLang="zh-CN" sz="2000" dirty="0">
                <a:latin typeface="+mn-lt"/>
                <a:ea typeface="微软雅黑 Light" panose="020B0502040204020203" pitchFamily="34" charset="-122"/>
                <a:cs typeface="Times New Roman" pitchFamily="18" charset="0"/>
              </a:rPr>
              <a:t>)</a:t>
            </a:r>
          </a:p>
          <a:p>
            <a:pPr eaLnBrk="1" hangingPunct="1"/>
            <a:r>
              <a:rPr lang="en-US" altLang="zh-CN" sz="2000" dirty="0">
                <a:latin typeface="+mn-lt"/>
                <a:ea typeface="微软雅黑 Light" panose="020B0502040204020203" pitchFamily="34" charset="-122"/>
                <a:cs typeface="Times New Roman" pitchFamily="18" charset="0"/>
              </a:rPr>
              <a:t>                                select </a:t>
            </a:r>
            <a:r>
              <a:rPr lang="en-US" altLang="zh-CN" sz="2000" dirty="0" err="1">
                <a:latin typeface="+mn-lt"/>
                <a:ea typeface="微软雅黑 Light" panose="020B0502040204020203" pitchFamily="34" charset="-122"/>
                <a:cs typeface="Times New Roman" pitchFamily="18" charset="0"/>
              </a:rPr>
              <a:t>c#,max</a:t>
            </a:r>
            <a:r>
              <a:rPr lang="en-US" altLang="zh-CN" sz="2000" dirty="0">
                <a:latin typeface="+mn-lt"/>
                <a:ea typeface="微软雅黑 Light" panose="020B0502040204020203" pitchFamily="34" charset="-122"/>
                <a:cs typeface="Times New Roman" pitchFamily="18" charset="0"/>
              </a:rPr>
              <a:t>(grade)</a:t>
            </a:r>
          </a:p>
          <a:p>
            <a:pPr eaLnBrk="1" hangingPunct="1"/>
            <a:r>
              <a:rPr lang="en-US" altLang="zh-CN" sz="2000" dirty="0">
                <a:latin typeface="+mn-lt"/>
                <a:ea typeface="微软雅黑 Light" panose="020B0502040204020203" pitchFamily="34" charset="-122"/>
                <a:cs typeface="Times New Roman" pitchFamily="18" charset="0"/>
              </a:rPr>
              <a:t>                                from  SC group by c#</a:t>
            </a:r>
          </a:p>
          <a:p>
            <a:pPr eaLnBrk="1" hangingPunct="1"/>
            <a:r>
              <a:rPr lang="en-US" altLang="zh-CN" sz="2000" dirty="0">
                <a:latin typeface="+mn-lt"/>
                <a:ea typeface="微软雅黑 Light" panose="020B0502040204020203" pitchFamily="34" charset="-122"/>
                <a:cs typeface="Times New Roman" pitchFamily="18" charset="0"/>
              </a:rPr>
              <a:t>                                </a:t>
            </a:r>
            <a:r>
              <a:rPr lang="en-US" altLang="zh-CN" sz="2000" dirty="0">
                <a:solidFill>
                  <a:srgbClr val="FF0000"/>
                </a:solidFill>
                <a:latin typeface="+mn-lt"/>
                <a:ea typeface="微软雅黑 Light" panose="020B0502040204020203" pitchFamily="34" charset="-122"/>
                <a:cs typeface="Times New Roman" pitchFamily="18" charset="0"/>
              </a:rPr>
              <a:t>commit </a:t>
            </a:r>
            <a:r>
              <a:rPr lang="en-US" altLang="zh-CN" sz="2000" dirty="0">
                <a:latin typeface="+mn-lt"/>
                <a:ea typeface="微软雅黑 Light" panose="020B0502040204020203" pitchFamily="34" charset="-122"/>
                <a:cs typeface="Times New Roman" pitchFamily="18" charset="0"/>
              </a:rPr>
              <a:t>     </a:t>
            </a:r>
          </a:p>
          <a:p>
            <a:pPr eaLnBrk="1" hangingPunct="1"/>
            <a:endParaRPr lang="en-US" altLang="zh-CN" sz="2000" dirty="0">
              <a:latin typeface="+mn-lt"/>
              <a:ea typeface="微软雅黑 Light" panose="020B0502040204020203" pitchFamily="34" charset="-122"/>
              <a:cs typeface="Times New Roman" pitchFamily="18" charset="0"/>
            </a:endParaRPr>
          </a:p>
          <a:p>
            <a:pPr eaLnBrk="1" hangingPunct="1"/>
            <a:r>
              <a:rPr lang="en-US" altLang="zh-CN" sz="2000" dirty="0">
                <a:latin typeface="+mn-lt"/>
                <a:ea typeface="微软雅黑 Light" panose="020B0502040204020203" pitchFamily="34" charset="-122"/>
                <a:cs typeface="Times New Roman" pitchFamily="18" charset="0"/>
              </a:rPr>
              <a:t>                   </a:t>
            </a:r>
            <a:endParaRPr lang="zh-CN" altLang="en-US" sz="2000" dirty="0">
              <a:latin typeface="+mn-lt"/>
              <a:ea typeface="微软雅黑 Light" panose="020B0502040204020203" pitchFamily="34" charset="-122"/>
              <a:cs typeface="Times New Roman" pitchFamily="18" charset="0"/>
            </a:endParaRPr>
          </a:p>
        </p:txBody>
      </p:sp>
      <p:graphicFrame>
        <p:nvGraphicFramePr>
          <p:cNvPr id="6" name="Group 49">
            <a:extLst>
              <a:ext uri="{FF2B5EF4-FFF2-40B4-BE49-F238E27FC236}">
                <a16:creationId xmlns:a16="http://schemas.microsoft.com/office/drawing/2014/main" id="{8793A15E-483B-4663-B83A-511726E372CC}"/>
              </a:ext>
            </a:extLst>
          </p:cNvPr>
          <p:cNvGraphicFramePr>
            <a:graphicFrameLocks noGrp="1"/>
          </p:cNvGraphicFramePr>
          <p:nvPr>
            <p:extLst>
              <p:ext uri="{D42A27DB-BD31-4B8C-83A1-F6EECF244321}">
                <p14:modId xmlns:p14="http://schemas.microsoft.com/office/powerpoint/2010/main" val="3482865710"/>
              </p:ext>
            </p:extLst>
          </p:nvPr>
        </p:nvGraphicFramePr>
        <p:xfrm>
          <a:off x="348869" y="323268"/>
          <a:ext cx="2008186" cy="1189038"/>
        </p:xfrm>
        <a:graphic>
          <a:graphicData uri="http://schemas.openxmlformats.org/drawingml/2006/table">
            <a:tbl>
              <a:tblPr/>
              <a:tblGrid>
                <a:gridCol w="579368">
                  <a:extLst>
                    <a:ext uri="{9D8B030D-6E8A-4147-A177-3AD203B41FA5}">
                      <a16:colId xmlns:a16="http://schemas.microsoft.com/office/drawing/2014/main" val="20000"/>
                    </a:ext>
                  </a:extLst>
                </a:gridCol>
                <a:gridCol w="548875">
                  <a:extLst>
                    <a:ext uri="{9D8B030D-6E8A-4147-A177-3AD203B41FA5}">
                      <a16:colId xmlns:a16="http://schemas.microsoft.com/office/drawing/2014/main" val="20001"/>
                    </a:ext>
                  </a:extLst>
                </a:gridCol>
                <a:gridCol w="879943">
                  <a:extLst>
                    <a:ext uri="{9D8B030D-6E8A-4147-A177-3AD203B41FA5}">
                      <a16:colId xmlns:a16="http://schemas.microsoft.com/office/drawing/2014/main" val="20002"/>
                    </a:ext>
                  </a:extLst>
                </a:gridCol>
              </a:tblGrid>
              <a:tr h="39632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79" marR="91479"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79" marR="91479"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479" marR="91479"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a:t>
                      </a:r>
                      <a:r>
                        <a:rPr kumimoji="1" lang="en-US" altLang="zh-CN" sz="2000" b="0" i="0" u="none" strike="noStrike" cap="none" normalizeH="0" baseline="0" dirty="0">
                          <a:ln>
                            <a:noFill/>
                          </a:ln>
                          <a:solidFill>
                            <a:schemeClr val="tx1"/>
                          </a:solidFill>
                          <a:effectLst/>
                          <a:latin typeface="+mn-lt"/>
                          <a:ea typeface="宋体" pitchFamily="2" charset="-122"/>
                        </a:rPr>
                        <a:t>1</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79" marR="91479"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79" marR="91479"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90</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479" marR="91479"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r>
                        <a:rPr kumimoji="1" lang="zh-CN" altLang="en-US" sz="2000" b="0" i="0" u="none" strike="noStrike" cap="none" normalizeH="0" baseline="0" dirty="0">
                          <a:ln>
                            <a:noFill/>
                          </a:ln>
                          <a:solidFill>
                            <a:schemeClr val="tx1"/>
                          </a:solidFill>
                          <a:effectLst/>
                          <a:latin typeface="+mn-lt"/>
                          <a:ea typeface="宋体" pitchFamily="2" charset="-122"/>
                        </a:rPr>
                        <a:t>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79" marR="91479"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L="91479" marR="91479"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a:t>
                      </a:r>
                      <a:r>
                        <a:rPr kumimoji="1" lang="zh-CN" altLang="en-US" sz="2000" b="0" i="0" u="none" strike="noStrike" cap="none" normalizeH="0" baseline="0" dirty="0">
                          <a:ln>
                            <a:noFill/>
                          </a:ln>
                          <a:solidFill>
                            <a:srgbClr val="000000"/>
                          </a:solidFill>
                          <a:effectLst/>
                          <a:latin typeface="+mn-lt"/>
                          <a:ea typeface="宋体" pitchFamily="2" charset="-122"/>
                        </a:rPr>
                        <a:t>5</a:t>
                      </a:r>
                    </a:p>
                  </a:txBody>
                  <a:tcPr marL="91479" marR="91479"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7" name="Group 49">
            <a:extLst>
              <a:ext uri="{FF2B5EF4-FFF2-40B4-BE49-F238E27FC236}">
                <a16:creationId xmlns:a16="http://schemas.microsoft.com/office/drawing/2014/main" id="{79EA2831-AD9D-4BF3-8DE7-5C2185A8AB3E}"/>
              </a:ext>
            </a:extLst>
          </p:cNvPr>
          <p:cNvGraphicFramePr>
            <a:graphicFrameLocks noGrp="1"/>
          </p:cNvGraphicFramePr>
          <p:nvPr>
            <p:extLst>
              <p:ext uri="{D42A27DB-BD31-4B8C-83A1-F6EECF244321}">
                <p14:modId xmlns:p14="http://schemas.microsoft.com/office/powerpoint/2010/main" val="2431423309"/>
              </p:ext>
            </p:extLst>
          </p:nvPr>
        </p:nvGraphicFramePr>
        <p:xfrm>
          <a:off x="2661856" y="301043"/>
          <a:ext cx="1949450" cy="1584824"/>
        </p:xfrm>
        <a:graphic>
          <a:graphicData uri="http://schemas.openxmlformats.org/drawingml/2006/table">
            <a:tbl>
              <a:tblPr/>
              <a:tblGrid>
                <a:gridCol w="578743">
                  <a:extLst>
                    <a:ext uri="{9D8B030D-6E8A-4147-A177-3AD203B41FA5}">
                      <a16:colId xmlns:a16="http://schemas.microsoft.com/office/drawing/2014/main" val="20000"/>
                    </a:ext>
                  </a:extLst>
                </a:gridCol>
                <a:gridCol w="526525">
                  <a:extLst>
                    <a:ext uri="{9D8B030D-6E8A-4147-A177-3AD203B41FA5}">
                      <a16:colId xmlns:a16="http://schemas.microsoft.com/office/drawing/2014/main" val="20001"/>
                    </a:ext>
                  </a:extLst>
                </a:gridCol>
                <a:gridCol w="844182">
                  <a:extLst>
                    <a:ext uri="{9D8B030D-6E8A-4147-A177-3AD203B41FA5}">
                      <a16:colId xmlns:a16="http://schemas.microsoft.com/office/drawing/2014/main" val="20002"/>
                    </a:ext>
                  </a:extLst>
                </a:gridCol>
              </a:tblGrid>
              <a:tr h="396059">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380" marR="91380" marT="45703" marB="457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380" marR="91380" marT="45703" marB="457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380" marR="91380" marT="45703" marB="457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089">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101</a:t>
                      </a:r>
                    </a:p>
                  </a:txBody>
                  <a:tcPr marL="91380" marR="91380" marT="45703" marB="457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a:t>
                      </a:r>
                    </a:p>
                  </a:txBody>
                  <a:tcPr marL="91380" marR="91380" marT="45703" marB="457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90</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380" marR="91380" marT="45703" marB="457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089">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380" marR="91380" marT="45703" marB="457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380" marR="91380" marT="45703" marB="457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95</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380" marR="91380" marT="45703" marB="457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08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103</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380" marR="91380" marT="45703" marB="457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2</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380" marR="91380" marT="45703" marB="457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97</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380" marR="91380" marT="45703" marB="457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8" name="Group 49">
            <a:extLst>
              <a:ext uri="{FF2B5EF4-FFF2-40B4-BE49-F238E27FC236}">
                <a16:creationId xmlns:a16="http://schemas.microsoft.com/office/drawing/2014/main" id="{F310D895-1938-4499-B919-48FBC29F97D3}"/>
              </a:ext>
            </a:extLst>
          </p:cNvPr>
          <p:cNvGraphicFramePr>
            <a:graphicFrameLocks noGrp="1"/>
          </p:cNvGraphicFramePr>
          <p:nvPr>
            <p:extLst>
              <p:ext uri="{D42A27DB-BD31-4B8C-83A1-F6EECF244321}">
                <p14:modId xmlns:p14="http://schemas.microsoft.com/office/powerpoint/2010/main" val="137402485"/>
              </p:ext>
            </p:extLst>
          </p:nvPr>
        </p:nvGraphicFramePr>
        <p:xfrm>
          <a:off x="5043106" y="288343"/>
          <a:ext cx="1951038" cy="1646237"/>
        </p:xfrm>
        <a:graphic>
          <a:graphicData uri="http://schemas.openxmlformats.org/drawingml/2006/table">
            <a:tbl>
              <a:tblPr/>
              <a:tblGrid>
                <a:gridCol w="579214">
                  <a:extLst>
                    <a:ext uri="{9D8B030D-6E8A-4147-A177-3AD203B41FA5}">
                      <a16:colId xmlns:a16="http://schemas.microsoft.com/office/drawing/2014/main" val="20000"/>
                    </a:ext>
                  </a:extLst>
                </a:gridCol>
                <a:gridCol w="526954">
                  <a:extLst>
                    <a:ext uri="{9D8B030D-6E8A-4147-A177-3AD203B41FA5}">
                      <a16:colId xmlns:a16="http://schemas.microsoft.com/office/drawing/2014/main" val="20001"/>
                    </a:ext>
                  </a:extLst>
                </a:gridCol>
                <a:gridCol w="844870">
                  <a:extLst>
                    <a:ext uri="{9D8B030D-6E8A-4147-A177-3AD203B41FA5}">
                      <a16:colId xmlns:a16="http://schemas.microsoft.com/office/drawing/2014/main" val="20002"/>
                    </a:ext>
                  </a:extLst>
                </a:gridCol>
              </a:tblGrid>
              <a:tr h="39630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101</a:t>
                      </a: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a:t>
                      </a: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FF0000"/>
                          </a:solidFill>
                          <a:effectLst/>
                          <a:latin typeface="+mn-lt"/>
                          <a:ea typeface="宋体" pitchFamily="2" charset="-122"/>
                        </a:rPr>
                        <a:t>95</a:t>
                      </a:r>
                      <a:endParaRPr kumimoji="1" lang="zh-CN" altLang="en-US" sz="2000" b="0" i="0" u="none" strike="noStrike" cap="none" normalizeH="0" baseline="0" dirty="0">
                        <a:ln>
                          <a:noFill/>
                        </a:ln>
                        <a:solidFill>
                          <a:srgbClr val="FF0000"/>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3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r>
                        <a:rPr kumimoji="1" lang="zh-CN" altLang="en-US" sz="2000" b="0" i="0" u="none" strike="noStrike" cap="none" normalizeH="0" baseline="0" dirty="0">
                          <a:ln>
                            <a:noFill/>
                          </a:ln>
                          <a:solidFill>
                            <a:schemeClr val="tx1"/>
                          </a:solidFill>
                          <a:effectLst/>
                          <a:latin typeface="+mn-lt"/>
                          <a:ea typeface="宋体" pitchFamily="2" charset="-122"/>
                        </a:rPr>
                        <a:t>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FF0000"/>
                          </a:solidFill>
                          <a:effectLst/>
                          <a:latin typeface="+mn-lt"/>
                          <a:ea typeface="宋体" pitchFamily="2" charset="-122"/>
                        </a:rPr>
                        <a:t>100</a:t>
                      </a:r>
                      <a:endParaRPr kumimoji="1" lang="zh-CN" altLang="en-US" sz="2000" b="0" i="0" u="none" strike="noStrike" cap="none" normalizeH="0" baseline="0" dirty="0">
                        <a:ln>
                          <a:noFill/>
                        </a:ln>
                        <a:solidFill>
                          <a:srgbClr val="FF0000"/>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3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103</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2</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dirty="0">
                          <a:ln>
                            <a:noFill/>
                          </a:ln>
                          <a:solidFill>
                            <a:srgbClr val="FF0000"/>
                          </a:solidFill>
                          <a:effectLst/>
                          <a:latin typeface="+mn-lt"/>
                          <a:ea typeface="宋体" pitchFamily="2" charset="-122"/>
                        </a:rPr>
                        <a:t>97+5?</a:t>
                      </a:r>
                      <a:endParaRPr kumimoji="1" lang="zh-CN" altLang="en-US" sz="2000" b="1" i="0" u="none" strike="noStrike" cap="none" normalizeH="0" baseline="0" dirty="0">
                        <a:ln>
                          <a:noFill/>
                        </a:ln>
                        <a:solidFill>
                          <a:srgbClr val="FF0000"/>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9" name="Group 49">
            <a:extLst>
              <a:ext uri="{FF2B5EF4-FFF2-40B4-BE49-F238E27FC236}">
                <a16:creationId xmlns:a16="http://schemas.microsoft.com/office/drawing/2014/main" id="{82ACC689-1F28-482A-BA1F-019BC18B7AAA}"/>
              </a:ext>
            </a:extLst>
          </p:cNvPr>
          <p:cNvGraphicFramePr>
            <a:graphicFrameLocks noGrp="1"/>
          </p:cNvGraphicFramePr>
          <p:nvPr>
            <p:extLst>
              <p:ext uri="{D42A27DB-BD31-4B8C-83A1-F6EECF244321}">
                <p14:modId xmlns:p14="http://schemas.microsoft.com/office/powerpoint/2010/main" val="2664647933"/>
              </p:ext>
            </p:extLst>
          </p:nvPr>
        </p:nvGraphicFramePr>
        <p:xfrm>
          <a:off x="7371969" y="308980"/>
          <a:ext cx="1951037" cy="1189038"/>
        </p:xfrm>
        <a:graphic>
          <a:graphicData uri="http://schemas.openxmlformats.org/drawingml/2006/table">
            <a:tbl>
              <a:tblPr/>
              <a:tblGrid>
                <a:gridCol w="579214">
                  <a:extLst>
                    <a:ext uri="{9D8B030D-6E8A-4147-A177-3AD203B41FA5}">
                      <a16:colId xmlns:a16="http://schemas.microsoft.com/office/drawing/2014/main" val="20000"/>
                    </a:ext>
                  </a:extLst>
                </a:gridCol>
                <a:gridCol w="526954">
                  <a:extLst>
                    <a:ext uri="{9D8B030D-6E8A-4147-A177-3AD203B41FA5}">
                      <a16:colId xmlns:a16="http://schemas.microsoft.com/office/drawing/2014/main" val="20001"/>
                    </a:ext>
                  </a:extLst>
                </a:gridCol>
                <a:gridCol w="844869">
                  <a:extLst>
                    <a:ext uri="{9D8B030D-6E8A-4147-A177-3AD203B41FA5}">
                      <a16:colId xmlns:a16="http://schemas.microsoft.com/office/drawing/2014/main" val="20002"/>
                    </a:ext>
                  </a:extLst>
                </a:gridCol>
              </a:tblGrid>
              <a:tr h="39632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55" marR="91455"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55" marR="91455"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455" marR="91455"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101</a:t>
                      </a:r>
                    </a:p>
                  </a:txBody>
                  <a:tcPr marL="91455" marR="91455"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a:t>
                      </a:r>
                    </a:p>
                  </a:txBody>
                  <a:tcPr marL="91455" marR="91455"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90</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FF0000"/>
                          </a:solidFill>
                          <a:effectLst/>
                          <a:latin typeface="+mn-lt"/>
                          <a:ea typeface="宋体" pitchFamily="2" charset="-122"/>
                        </a:rPr>
                        <a:t>2</a:t>
                      </a:r>
                      <a:endParaRPr kumimoji="1" lang="zh-CN" altLang="en-US" sz="2000" b="0" i="0" u="none" strike="noStrike" cap="none" normalizeH="0" baseline="0" dirty="0">
                        <a:ln>
                          <a:noFill/>
                        </a:ln>
                        <a:solidFill>
                          <a:srgbClr val="FF0000"/>
                        </a:solidFill>
                        <a:effectLst/>
                        <a:latin typeface="+mn-lt"/>
                        <a:ea typeface="宋体" pitchFamily="2" charset="-122"/>
                      </a:endParaRPr>
                    </a:p>
                  </a:txBody>
                  <a:tcPr marL="91455" marR="91455"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dirty="0">
                          <a:ln>
                            <a:noFill/>
                          </a:ln>
                          <a:solidFill>
                            <a:srgbClr val="FF0000"/>
                          </a:solidFill>
                          <a:effectLst/>
                          <a:latin typeface="+mn-lt"/>
                          <a:ea typeface="宋体" pitchFamily="2" charset="-122"/>
                        </a:rPr>
                        <a:t>95</a:t>
                      </a:r>
                      <a:endParaRPr kumimoji="1" lang="zh-CN" altLang="en-US" sz="2000" b="1" i="0" u="none" strike="noStrike" cap="none" normalizeH="0" baseline="0" dirty="0">
                        <a:ln>
                          <a:noFill/>
                        </a:ln>
                        <a:solidFill>
                          <a:srgbClr val="FF0000"/>
                        </a:solidFill>
                        <a:effectLst/>
                        <a:latin typeface="+mn-lt"/>
                        <a:ea typeface="宋体" pitchFamily="2" charset="-122"/>
                      </a:endParaRPr>
                    </a:p>
                  </a:txBody>
                  <a:tcPr marL="91455" marR="91455"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0" name="右箭头 13">
            <a:extLst>
              <a:ext uri="{FF2B5EF4-FFF2-40B4-BE49-F238E27FC236}">
                <a16:creationId xmlns:a16="http://schemas.microsoft.com/office/drawing/2014/main" id="{313269DF-F353-4B11-AD1A-F4E110A86FE7}"/>
              </a:ext>
            </a:extLst>
          </p:cNvPr>
          <p:cNvSpPr>
            <a:spLocks noChangeArrowheads="1"/>
          </p:cNvSpPr>
          <p:nvPr/>
        </p:nvSpPr>
        <p:spPr bwMode="auto">
          <a:xfrm>
            <a:off x="2382456" y="1028118"/>
            <a:ext cx="269875" cy="192087"/>
          </a:xfrm>
          <a:prstGeom prst="rightArrow">
            <a:avLst>
              <a:gd name="adj1" fmla="val 50000"/>
              <a:gd name="adj2" fmla="val 49850"/>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cs typeface="Times New Roman" pitchFamily="18" charset="0"/>
            </a:endParaRPr>
          </a:p>
        </p:txBody>
      </p:sp>
      <p:sp>
        <p:nvSpPr>
          <p:cNvPr id="11" name="右箭头 14">
            <a:extLst>
              <a:ext uri="{FF2B5EF4-FFF2-40B4-BE49-F238E27FC236}">
                <a16:creationId xmlns:a16="http://schemas.microsoft.com/office/drawing/2014/main" id="{065CFBA3-94FB-4AD5-8535-147011162AB9}"/>
              </a:ext>
            </a:extLst>
          </p:cNvPr>
          <p:cNvSpPr>
            <a:spLocks noChangeArrowheads="1"/>
          </p:cNvSpPr>
          <p:nvPr/>
        </p:nvSpPr>
        <p:spPr bwMode="auto">
          <a:xfrm>
            <a:off x="4598606" y="1005893"/>
            <a:ext cx="404813" cy="214312"/>
          </a:xfrm>
          <a:prstGeom prst="rightArrow">
            <a:avLst>
              <a:gd name="adj1" fmla="val 50000"/>
              <a:gd name="adj2" fmla="val 49758"/>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cs typeface="Times New Roman" pitchFamily="18" charset="0"/>
            </a:endParaRPr>
          </a:p>
        </p:txBody>
      </p:sp>
      <p:sp>
        <p:nvSpPr>
          <p:cNvPr id="12" name="右箭头 15">
            <a:extLst>
              <a:ext uri="{FF2B5EF4-FFF2-40B4-BE49-F238E27FC236}">
                <a16:creationId xmlns:a16="http://schemas.microsoft.com/office/drawing/2014/main" id="{C970C31A-0EC5-4F5C-97A2-4ED943392604}"/>
              </a:ext>
            </a:extLst>
          </p:cNvPr>
          <p:cNvSpPr>
            <a:spLocks noChangeArrowheads="1"/>
          </p:cNvSpPr>
          <p:nvPr/>
        </p:nvSpPr>
        <p:spPr bwMode="auto">
          <a:xfrm>
            <a:off x="7002081" y="993193"/>
            <a:ext cx="361950" cy="192087"/>
          </a:xfrm>
          <a:prstGeom prst="rightArrow">
            <a:avLst>
              <a:gd name="adj1" fmla="val 50000"/>
              <a:gd name="adj2" fmla="val 49943"/>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cs typeface="Times New Roman" pitchFamily="18" charset="0"/>
            </a:endParaRPr>
          </a:p>
        </p:txBody>
      </p:sp>
      <p:sp>
        <p:nvSpPr>
          <p:cNvPr id="13" name="TextBox 16">
            <a:extLst>
              <a:ext uri="{FF2B5EF4-FFF2-40B4-BE49-F238E27FC236}">
                <a16:creationId xmlns:a16="http://schemas.microsoft.com/office/drawing/2014/main" id="{572BE8D1-B27E-4275-8516-D3E24C58D54D}"/>
              </a:ext>
            </a:extLst>
          </p:cNvPr>
          <p:cNvSpPr txBox="1">
            <a:spLocks noChangeArrowheads="1"/>
          </p:cNvSpPr>
          <p:nvPr/>
        </p:nvSpPr>
        <p:spPr bwMode="auto">
          <a:xfrm>
            <a:off x="893381" y="1575805"/>
            <a:ext cx="646113" cy="36988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a:latin typeface="+mn-lt"/>
                <a:ea typeface="微软雅黑 Light" panose="020B0502040204020203" pitchFamily="34" charset="-122"/>
                <a:cs typeface="Times New Roman" pitchFamily="18" charset="0"/>
              </a:rPr>
              <a:t>初始</a:t>
            </a:r>
          </a:p>
        </p:txBody>
      </p:sp>
      <p:sp>
        <p:nvSpPr>
          <p:cNvPr id="14" name="TextBox 22">
            <a:extLst>
              <a:ext uri="{FF2B5EF4-FFF2-40B4-BE49-F238E27FC236}">
                <a16:creationId xmlns:a16="http://schemas.microsoft.com/office/drawing/2014/main" id="{856B6F47-589F-4A8B-A100-86E70666D538}"/>
              </a:ext>
            </a:extLst>
          </p:cNvPr>
          <p:cNvSpPr txBox="1">
            <a:spLocks noChangeArrowheads="1"/>
          </p:cNvSpPr>
          <p:nvPr/>
        </p:nvSpPr>
        <p:spPr bwMode="auto">
          <a:xfrm>
            <a:off x="6926817" y="2048881"/>
            <a:ext cx="2339975"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ea typeface="微软雅黑 Light" panose="020B0502040204020203" pitchFamily="34" charset="-122"/>
                <a:cs typeface="Times New Roman" pitchFamily="18" charset="0"/>
              </a:rPr>
              <a:t>无级联回滚调度</a:t>
            </a:r>
            <a:endParaRPr lang="en-US" altLang="zh-CN">
              <a:latin typeface="+mn-lt"/>
              <a:ea typeface="微软雅黑 Light" panose="020B0502040204020203" pitchFamily="34" charset="-122"/>
              <a:cs typeface="Times New Roman" pitchFamily="18" charset="0"/>
            </a:endParaRPr>
          </a:p>
        </p:txBody>
      </p:sp>
      <p:cxnSp>
        <p:nvCxnSpPr>
          <p:cNvPr id="15" name="直接箭头连接符 24">
            <a:extLst>
              <a:ext uri="{FF2B5EF4-FFF2-40B4-BE49-F238E27FC236}">
                <a16:creationId xmlns:a16="http://schemas.microsoft.com/office/drawing/2014/main" id="{CCB87197-227B-4D60-A53D-5BE287AAEEB9}"/>
              </a:ext>
            </a:extLst>
          </p:cNvPr>
          <p:cNvCxnSpPr>
            <a:cxnSpLocks noChangeShapeType="1"/>
          </p:cNvCxnSpPr>
          <p:nvPr/>
        </p:nvCxnSpPr>
        <p:spPr bwMode="auto">
          <a:xfrm flipV="1">
            <a:off x="2509457" y="1855205"/>
            <a:ext cx="1636712" cy="1794490"/>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箭头连接符 26">
            <a:extLst>
              <a:ext uri="{FF2B5EF4-FFF2-40B4-BE49-F238E27FC236}">
                <a16:creationId xmlns:a16="http://schemas.microsoft.com/office/drawing/2014/main" id="{CBC18B1F-63EA-407D-BD74-C50BB1350EF0}"/>
              </a:ext>
            </a:extLst>
          </p:cNvPr>
          <p:cNvCxnSpPr>
            <a:cxnSpLocks noChangeShapeType="1"/>
          </p:cNvCxnSpPr>
          <p:nvPr/>
        </p:nvCxnSpPr>
        <p:spPr bwMode="auto">
          <a:xfrm flipV="1">
            <a:off x="2661856" y="1945693"/>
            <a:ext cx="2341563" cy="2250103"/>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34">
            <a:extLst>
              <a:ext uri="{FF2B5EF4-FFF2-40B4-BE49-F238E27FC236}">
                <a16:creationId xmlns:a16="http://schemas.microsoft.com/office/drawing/2014/main" id="{CA5EB1D5-0D5A-4CB8-8625-2AA13904DBB2}"/>
              </a:ext>
            </a:extLst>
          </p:cNvPr>
          <p:cNvSpPr txBox="1">
            <a:spLocks noChangeArrowheads="1"/>
          </p:cNvSpPr>
          <p:nvPr/>
        </p:nvSpPr>
        <p:spPr bwMode="auto">
          <a:xfrm>
            <a:off x="375205" y="1975856"/>
            <a:ext cx="2895023"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b="1">
                <a:solidFill>
                  <a:srgbClr val="FF0000"/>
                </a:solidFill>
                <a:latin typeface="+mn-lt"/>
                <a:ea typeface="微软雅黑 Light" panose="020B0502040204020203" pitchFamily="34" charset="-122"/>
                <a:cs typeface="Times New Roman" pitchFamily="18" charset="0"/>
              </a:rPr>
              <a:t>SET XACT_ABORT ON</a:t>
            </a:r>
            <a:endParaRPr lang="zh-CN" altLang="en-US">
              <a:solidFill>
                <a:srgbClr val="FF0000"/>
              </a:solidFill>
              <a:latin typeface="+mn-lt"/>
              <a:ea typeface="微软雅黑 Light" panose="020B0502040204020203" pitchFamily="34" charset="-122"/>
              <a:cs typeface="Times New Roman" pitchFamily="18" charset="0"/>
            </a:endParaRPr>
          </a:p>
        </p:txBody>
      </p:sp>
      <p:sp>
        <p:nvSpPr>
          <p:cNvPr id="18" name="TextBox 38">
            <a:extLst>
              <a:ext uri="{FF2B5EF4-FFF2-40B4-BE49-F238E27FC236}">
                <a16:creationId xmlns:a16="http://schemas.microsoft.com/office/drawing/2014/main" id="{6C64463E-2D51-40A4-A50A-71DC59568841}"/>
              </a:ext>
            </a:extLst>
          </p:cNvPr>
          <p:cNvSpPr txBox="1">
            <a:spLocks noChangeArrowheads="1"/>
          </p:cNvSpPr>
          <p:nvPr/>
        </p:nvSpPr>
        <p:spPr bwMode="auto">
          <a:xfrm>
            <a:off x="7330694" y="1575805"/>
            <a:ext cx="2073003"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dirty="0">
                <a:latin typeface="+mn-lt"/>
                <a:ea typeface="微软雅黑 Light" panose="020B0502040204020203" pitchFamily="34" charset="-122"/>
                <a:cs typeface="Times New Roman" pitchFamily="18" charset="0"/>
              </a:rPr>
              <a:t>T</a:t>
            </a:r>
            <a:r>
              <a:rPr lang="en-US" altLang="zh-CN" sz="1800" baseline="-25000" dirty="0">
                <a:latin typeface="+mn-lt"/>
                <a:ea typeface="微软雅黑 Light" panose="020B0502040204020203" pitchFamily="34" charset="-122"/>
                <a:cs typeface="Times New Roman" pitchFamily="18" charset="0"/>
              </a:rPr>
              <a:t>10</a:t>
            </a:r>
            <a:r>
              <a:rPr lang="zh-CN" altLang="en-US" sz="1800" dirty="0">
                <a:latin typeface="+mn-lt"/>
                <a:ea typeface="微软雅黑 Light" panose="020B0502040204020203" pitchFamily="34" charset="-122"/>
                <a:cs typeface="Times New Roman" pitchFamily="18" charset="0"/>
              </a:rPr>
              <a:t>整体回滚结束后</a:t>
            </a:r>
          </a:p>
        </p:txBody>
      </p:sp>
      <p:sp>
        <p:nvSpPr>
          <p:cNvPr id="19" name="TextBox 2">
            <a:extLst>
              <a:ext uri="{FF2B5EF4-FFF2-40B4-BE49-F238E27FC236}">
                <a16:creationId xmlns:a16="http://schemas.microsoft.com/office/drawing/2014/main" id="{47EDD857-EEF2-4FAA-AE37-2BD175800B4E}"/>
              </a:ext>
            </a:extLst>
          </p:cNvPr>
          <p:cNvSpPr txBox="1">
            <a:spLocks noChangeArrowheads="1"/>
          </p:cNvSpPr>
          <p:nvPr/>
        </p:nvSpPr>
        <p:spPr bwMode="auto">
          <a:xfrm>
            <a:off x="6775898" y="2437521"/>
            <a:ext cx="2627799"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ea typeface="微软雅黑 Light" panose="020B0502040204020203" pitchFamily="34" charset="-122"/>
                <a:cs typeface="Times New Roman" pitchFamily="18" charset="0"/>
              </a:rPr>
              <a:t>         T</a:t>
            </a:r>
            <a:r>
              <a:rPr lang="en-US" altLang="zh-CN" baseline="-25000" dirty="0">
                <a:latin typeface="+mn-lt"/>
                <a:ea typeface="微软雅黑 Light" panose="020B0502040204020203" pitchFamily="34" charset="-122"/>
                <a:cs typeface="Times New Roman" pitchFamily="18" charset="0"/>
              </a:rPr>
              <a:t>12</a:t>
            </a:r>
            <a:endParaRPr lang="zh-CN" altLang="en-US" baseline="-25000" dirty="0">
              <a:latin typeface="+mn-lt"/>
              <a:ea typeface="微软雅黑 Light" panose="020B0502040204020203" pitchFamily="34" charset="-122"/>
              <a:cs typeface="Times New Roman" pitchFamily="18" charset="0"/>
            </a:endParaRPr>
          </a:p>
          <a:p>
            <a:pPr eaLnBrk="1" hangingPunct="1"/>
            <a:endParaRPr lang="en-US" altLang="zh-CN" dirty="0">
              <a:latin typeface="+mn-lt"/>
              <a:ea typeface="微软雅黑 Light" panose="020B0502040204020203" pitchFamily="34" charset="-122"/>
              <a:cs typeface="Times New Roman" pitchFamily="18" charset="0"/>
            </a:endParaRPr>
          </a:p>
          <a:p>
            <a:pPr eaLnBrk="1" hangingPunct="1"/>
            <a:endParaRPr lang="en-US" altLang="zh-CN" sz="2000" dirty="0">
              <a:solidFill>
                <a:srgbClr val="C00000"/>
              </a:solidFill>
              <a:latin typeface="+mn-lt"/>
              <a:ea typeface="微软雅黑 Light" panose="020B0502040204020203" pitchFamily="34" charset="-122"/>
              <a:cs typeface="Times New Roman" pitchFamily="18" charset="0"/>
            </a:endParaRPr>
          </a:p>
          <a:p>
            <a:pPr eaLnBrk="1" hangingPunct="1"/>
            <a:endParaRPr lang="en-US" altLang="zh-CN" sz="2000" dirty="0">
              <a:solidFill>
                <a:srgbClr val="C00000"/>
              </a:solidFill>
              <a:latin typeface="+mn-lt"/>
              <a:ea typeface="微软雅黑 Light" panose="020B0502040204020203" pitchFamily="34" charset="-122"/>
              <a:cs typeface="Times New Roman" pitchFamily="18" charset="0"/>
            </a:endParaRPr>
          </a:p>
          <a:p>
            <a:pPr eaLnBrk="1" hangingPunct="1"/>
            <a:endParaRPr lang="en-US" altLang="zh-CN" sz="2000" dirty="0">
              <a:solidFill>
                <a:srgbClr val="FF0000"/>
              </a:solidFill>
              <a:latin typeface="+mn-lt"/>
              <a:ea typeface="微软雅黑 Light" panose="020B0502040204020203" pitchFamily="34" charset="-122"/>
              <a:cs typeface="Times New Roman" pitchFamily="18" charset="0"/>
            </a:endParaRPr>
          </a:p>
          <a:p>
            <a:pPr eaLnBrk="1" hangingPunct="1"/>
            <a:endParaRPr lang="en-US" altLang="zh-CN" sz="2000" dirty="0">
              <a:solidFill>
                <a:srgbClr val="FF0000"/>
              </a:solidFill>
              <a:latin typeface="+mn-lt"/>
              <a:ea typeface="微软雅黑 Light" panose="020B0502040204020203" pitchFamily="34" charset="-122"/>
              <a:cs typeface="Times New Roman" pitchFamily="18" charset="0"/>
            </a:endParaRPr>
          </a:p>
          <a:p>
            <a:pPr eaLnBrk="1" hangingPunct="1"/>
            <a:endParaRPr lang="en-US" altLang="zh-CN" sz="2000" dirty="0">
              <a:solidFill>
                <a:srgbClr val="FF0000"/>
              </a:solidFill>
              <a:latin typeface="+mn-lt"/>
              <a:ea typeface="微软雅黑 Light" panose="020B0502040204020203" pitchFamily="34" charset="-122"/>
              <a:cs typeface="Times New Roman" pitchFamily="18" charset="0"/>
            </a:endParaRPr>
          </a:p>
          <a:p>
            <a:pPr eaLnBrk="1" hangingPunct="1"/>
            <a:endParaRPr lang="en-US" altLang="zh-CN" sz="2000" dirty="0">
              <a:solidFill>
                <a:srgbClr val="FF0000"/>
              </a:solidFill>
              <a:latin typeface="+mn-lt"/>
              <a:ea typeface="微软雅黑 Light" panose="020B0502040204020203" pitchFamily="34" charset="-122"/>
              <a:cs typeface="Times New Roman" pitchFamily="18" charset="0"/>
            </a:endParaRPr>
          </a:p>
          <a:p>
            <a:pPr eaLnBrk="1" hangingPunct="1"/>
            <a:endParaRPr lang="en-US" altLang="zh-CN" sz="2000" dirty="0">
              <a:solidFill>
                <a:srgbClr val="FF0000"/>
              </a:solidFill>
              <a:latin typeface="+mn-lt"/>
              <a:ea typeface="微软雅黑 Light" panose="020B0502040204020203" pitchFamily="34" charset="-122"/>
              <a:cs typeface="Times New Roman" pitchFamily="18" charset="0"/>
            </a:endParaRPr>
          </a:p>
          <a:p>
            <a:pPr eaLnBrk="1" hangingPunct="1"/>
            <a:endParaRPr lang="en-US" altLang="zh-CN" sz="2000" dirty="0">
              <a:solidFill>
                <a:srgbClr val="FF0000"/>
              </a:solidFill>
              <a:latin typeface="+mn-lt"/>
              <a:ea typeface="微软雅黑 Light" panose="020B0502040204020203" pitchFamily="34" charset="-122"/>
              <a:cs typeface="Times New Roman" pitchFamily="18" charset="0"/>
            </a:endParaRPr>
          </a:p>
          <a:p>
            <a:pPr eaLnBrk="1" hangingPunct="1"/>
            <a:endParaRPr lang="en-US" altLang="zh-CN" sz="2000" dirty="0">
              <a:solidFill>
                <a:srgbClr val="FF0000"/>
              </a:solidFill>
              <a:latin typeface="+mn-lt"/>
              <a:ea typeface="微软雅黑 Light" panose="020B0502040204020203" pitchFamily="34" charset="-122"/>
              <a:cs typeface="Times New Roman" pitchFamily="18" charset="0"/>
            </a:endParaRPr>
          </a:p>
          <a:p>
            <a:pPr eaLnBrk="1" hangingPunct="1"/>
            <a:r>
              <a:rPr lang="en-US" altLang="zh-CN" sz="2000" dirty="0">
                <a:solidFill>
                  <a:srgbClr val="FF0000"/>
                </a:solidFill>
                <a:latin typeface="+mn-lt"/>
                <a:ea typeface="微软雅黑 Light" panose="020B0502040204020203" pitchFamily="34" charset="-122"/>
                <a:cs typeface="Times New Roman" pitchFamily="18" charset="0"/>
              </a:rPr>
              <a:t>begin transaction</a:t>
            </a:r>
            <a:endParaRPr lang="en-US" altLang="zh-CN" sz="2000" dirty="0">
              <a:solidFill>
                <a:srgbClr val="C00000"/>
              </a:solidFill>
              <a:latin typeface="+mn-lt"/>
              <a:ea typeface="微软雅黑 Light" panose="020B0502040204020203" pitchFamily="34" charset="-122"/>
              <a:cs typeface="Times New Roman" pitchFamily="18" charset="0"/>
            </a:endParaRPr>
          </a:p>
          <a:p>
            <a:pPr eaLnBrk="1" hangingPunct="1"/>
            <a:r>
              <a:rPr lang="en-US" altLang="zh-CN" sz="2000" dirty="0">
                <a:latin typeface="+mn-lt"/>
                <a:ea typeface="微软雅黑 Light" panose="020B0502040204020203" pitchFamily="34" charset="-122"/>
                <a:cs typeface="Times New Roman" pitchFamily="18" charset="0"/>
              </a:rPr>
              <a:t>select  </a:t>
            </a:r>
            <a:r>
              <a:rPr lang="en-US" altLang="zh-CN" sz="2000" dirty="0" err="1">
                <a:latin typeface="+mn-lt"/>
                <a:ea typeface="微软雅黑 Light" panose="020B0502040204020203" pitchFamily="34" charset="-122"/>
                <a:cs typeface="Times New Roman" pitchFamily="18" charset="0"/>
              </a:rPr>
              <a:t>avg</a:t>
            </a:r>
            <a:r>
              <a:rPr lang="en-US" altLang="zh-CN" sz="2000" dirty="0">
                <a:latin typeface="+mn-lt"/>
                <a:ea typeface="微软雅黑 Light" panose="020B0502040204020203" pitchFamily="34" charset="-122"/>
                <a:cs typeface="Times New Roman" pitchFamily="18" charset="0"/>
              </a:rPr>
              <a:t>(</a:t>
            </a:r>
            <a:r>
              <a:rPr lang="en-US" altLang="zh-CN" sz="2000" dirty="0" err="1">
                <a:latin typeface="+mn-lt"/>
                <a:ea typeface="微软雅黑 Light" panose="020B0502040204020203" pitchFamily="34" charset="-122"/>
                <a:cs typeface="Times New Roman" pitchFamily="18" charset="0"/>
              </a:rPr>
              <a:t>maxG</a:t>
            </a:r>
            <a:r>
              <a:rPr lang="en-US" altLang="zh-CN" sz="2000" dirty="0">
                <a:latin typeface="+mn-lt"/>
                <a:ea typeface="微软雅黑 Light" panose="020B0502040204020203" pitchFamily="34" charset="-122"/>
                <a:cs typeface="Times New Roman" pitchFamily="18" charset="0"/>
              </a:rPr>
              <a:t>)</a:t>
            </a:r>
          </a:p>
          <a:p>
            <a:pPr eaLnBrk="1" hangingPunct="1"/>
            <a:r>
              <a:rPr lang="en-US" altLang="zh-CN" sz="2000" dirty="0">
                <a:latin typeface="+mn-lt"/>
                <a:ea typeface="微软雅黑 Light" panose="020B0502040204020203" pitchFamily="34" charset="-122"/>
                <a:cs typeface="Times New Roman" pitchFamily="18" charset="0"/>
              </a:rPr>
              <a:t>from  </a:t>
            </a:r>
            <a:r>
              <a:rPr lang="en-US" altLang="zh-CN" sz="2000" dirty="0" err="1">
                <a:latin typeface="+mn-lt"/>
                <a:ea typeface="微软雅黑 Light" panose="020B0502040204020203" pitchFamily="34" charset="-122"/>
                <a:cs typeface="Times New Roman" pitchFamily="18" charset="0"/>
              </a:rPr>
              <a:t>MaxGrade</a:t>
            </a:r>
            <a:r>
              <a:rPr lang="en-US" altLang="zh-CN" sz="2000" dirty="0">
                <a:solidFill>
                  <a:srgbClr val="C00000"/>
                </a:solidFill>
                <a:latin typeface="+mn-lt"/>
                <a:ea typeface="微软雅黑 Light" panose="020B0502040204020203" pitchFamily="34" charset="-122"/>
                <a:cs typeface="Times New Roman" pitchFamily="18" charset="0"/>
              </a:rPr>
              <a:t> </a:t>
            </a:r>
          </a:p>
        </p:txBody>
      </p:sp>
      <p:graphicFrame>
        <p:nvGraphicFramePr>
          <p:cNvPr id="20" name="Group 49">
            <a:extLst>
              <a:ext uri="{FF2B5EF4-FFF2-40B4-BE49-F238E27FC236}">
                <a16:creationId xmlns:a16="http://schemas.microsoft.com/office/drawing/2014/main" id="{7C5960B4-E58F-42BB-BE63-CB512FBDB1DC}"/>
              </a:ext>
            </a:extLst>
          </p:cNvPr>
          <p:cNvGraphicFramePr>
            <a:graphicFrameLocks noGrp="1"/>
          </p:cNvGraphicFramePr>
          <p:nvPr>
            <p:extLst>
              <p:ext uri="{D42A27DB-BD31-4B8C-83A1-F6EECF244321}">
                <p14:modId xmlns:p14="http://schemas.microsoft.com/office/powerpoint/2010/main" val="2989733072"/>
              </p:ext>
            </p:extLst>
          </p:nvPr>
        </p:nvGraphicFramePr>
        <p:xfrm>
          <a:off x="5534580" y="3703056"/>
          <a:ext cx="1236662" cy="1214979"/>
        </p:xfrm>
        <a:graphic>
          <a:graphicData uri="http://schemas.openxmlformats.org/drawingml/2006/table">
            <a:tbl>
              <a:tblPr/>
              <a:tblGrid>
                <a:gridCol w="470281">
                  <a:extLst>
                    <a:ext uri="{9D8B030D-6E8A-4147-A177-3AD203B41FA5}">
                      <a16:colId xmlns:a16="http://schemas.microsoft.com/office/drawing/2014/main" val="20000"/>
                    </a:ext>
                  </a:extLst>
                </a:gridCol>
                <a:gridCol w="766381">
                  <a:extLst>
                    <a:ext uri="{9D8B030D-6E8A-4147-A177-3AD203B41FA5}">
                      <a16:colId xmlns:a16="http://schemas.microsoft.com/office/drawing/2014/main" val="20001"/>
                    </a:ext>
                  </a:extLst>
                </a:gridCol>
              </a:tblGrid>
              <a:tr h="422659">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43" marR="91443" marT="45680" marB="4568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1" u="none" strike="noStrike" cap="none" normalizeH="0" baseline="0" dirty="0" err="1">
                          <a:ln>
                            <a:noFill/>
                          </a:ln>
                          <a:solidFill>
                            <a:schemeClr val="tx1"/>
                          </a:solidFill>
                          <a:effectLst/>
                          <a:latin typeface="+mn-lt"/>
                          <a:ea typeface="宋体" pitchFamily="2" charset="-122"/>
                        </a:rPr>
                        <a:t>maxG</a:t>
                      </a:r>
                      <a:endParaRPr kumimoji="1" lang="en-US" altLang="zh-CN" sz="1800" b="0" i="1" u="none" strike="noStrike" cap="none" normalizeH="0" baseline="0" dirty="0">
                        <a:ln>
                          <a:noFill/>
                        </a:ln>
                        <a:solidFill>
                          <a:schemeClr val="tx1"/>
                        </a:solidFill>
                        <a:effectLst/>
                        <a:latin typeface="+mn-lt"/>
                        <a:ea typeface="宋体" pitchFamily="2" charset="-122"/>
                      </a:endParaRPr>
                    </a:p>
                  </a:txBody>
                  <a:tcPr marL="91443" marR="91443" marT="45680" marB="456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395889">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a:t>
                      </a:r>
                    </a:p>
                  </a:txBody>
                  <a:tcPr marL="91443" marR="91443" marT="45680" marB="4568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90</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443" marR="91443" marT="45680" marB="456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395889">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L="91443" marR="91443" marT="45680" marB="4568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kern="1200" cap="none" normalizeH="0" baseline="0" dirty="0">
                          <a:ln>
                            <a:noFill/>
                          </a:ln>
                          <a:solidFill>
                            <a:srgbClr val="FF0000"/>
                          </a:solidFill>
                          <a:effectLst/>
                          <a:latin typeface="+mn-lt"/>
                          <a:ea typeface="宋体" pitchFamily="2" charset="-122"/>
                          <a:cs typeface="+mn-cs"/>
                        </a:rPr>
                        <a:t>95</a:t>
                      </a:r>
                      <a:endParaRPr kumimoji="1" lang="zh-CN" altLang="en-US" sz="2000" b="1" i="0" u="none" strike="noStrike" kern="1200" cap="none" normalizeH="0" baseline="0" dirty="0">
                        <a:ln>
                          <a:noFill/>
                        </a:ln>
                        <a:solidFill>
                          <a:srgbClr val="FF0000"/>
                        </a:solidFill>
                        <a:effectLst/>
                        <a:latin typeface="+mn-lt"/>
                        <a:ea typeface="宋体" pitchFamily="2" charset="-122"/>
                        <a:cs typeface="+mn-cs"/>
                      </a:endParaRPr>
                    </a:p>
                  </a:txBody>
                  <a:tcPr marL="91443" marR="91443" marT="45680" marB="456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bl>
          </a:graphicData>
        </a:graphic>
      </p:graphicFrame>
      <p:graphicFrame>
        <p:nvGraphicFramePr>
          <p:cNvPr id="21" name="Group 49">
            <a:extLst>
              <a:ext uri="{FF2B5EF4-FFF2-40B4-BE49-F238E27FC236}">
                <a16:creationId xmlns:a16="http://schemas.microsoft.com/office/drawing/2014/main" id="{147FB920-692A-4208-A704-445076D87D33}"/>
              </a:ext>
            </a:extLst>
          </p:cNvPr>
          <p:cNvGraphicFramePr>
            <a:graphicFrameLocks noGrp="1"/>
          </p:cNvGraphicFramePr>
          <p:nvPr>
            <p:extLst>
              <p:ext uri="{D42A27DB-BD31-4B8C-83A1-F6EECF244321}">
                <p14:modId xmlns:p14="http://schemas.microsoft.com/office/powerpoint/2010/main" val="4233048940"/>
              </p:ext>
            </p:extLst>
          </p:nvPr>
        </p:nvGraphicFramePr>
        <p:xfrm>
          <a:off x="7409418" y="5150833"/>
          <a:ext cx="766762" cy="819196"/>
        </p:xfrm>
        <a:graphic>
          <a:graphicData uri="http://schemas.openxmlformats.org/drawingml/2006/table">
            <a:tbl>
              <a:tblPr/>
              <a:tblGrid>
                <a:gridCol w="766762">
                  <a:extLst>
                    <a:ext uri="{9D8B030D-6E8A-4147-A177-3AD203B41FA5}">
                      <a16:colId xmlns:a16="http://schemas.microsoft.com/office/drawing/2014/main" val="20000"/>
                    </a:ext>
                  </a:extLst>
                </a:gridCol>
              </a:tblGrid>
              <a:tr h="42297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1" u="none" strike="noStrike" cap="none" normalizeH="0" baseline="0" dirty="0" err="1">
                          <a:ln>
                            <a:noFill/>
                          </a:ln>
                          <a:solidFill>
                            <a:schemeClr val="tx1"/>
                          </a:solidFill>
                          <a:effectLst/>
                          <a:latin typeface="+mn-lt"/>
                          <a:ea typeface="宋体" pitchFamily="2" charset="-122"/>
                        </a:rPr>
                        <a:t>avgG</a:t>
                      </a:r>
                      <a:endParaRPr kumimoji="1" lang="en-US" altLang="zh-CN" sz="1800" b="0" i="1" u="none" strike="noStrike" cap="none" normalizeH="0" baseline="0" dirty="0">
                        <a:ln>
                          <a:noFill/>
                        </a:ln>
                        <a:solidFill>
                          <a:schemeClr val="tx1"/>
                        </a:solidFill>
                        <a:effectLst/>
                        <a:latin typeface="+mn-lt"/>
                        <a:ea typeface="宋体" pitchFamily="2" charset="-122"/>
                      </a:endParaRPr>
                    </a:p>
                  </a:txBody>
                  <a:tcPr marL="91489" marR="91489" marT="45713" marB="4571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3961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kern="1200" cap="none" normalizeH="0" baseline="0" dirty="0">
                          <a:ln>
                            <a:noFill/>
                          </a:ln>
                          <a:solidFill>
                            <a:srgbClr val="FF0000"/>
                          </a:solidFill>
                          <a:effectLst/>
                          <a:latin typeface="+mn-lt"/>
                          <a:ea typeface="宋体" pitchFamily="2" charset="-122"/>
                          <a:cs typeface="+mn-cs"/>
                        </a:rPr>
                        <a:t>92.5</a:t>
                      </a:r>
                      <a:endParaRPr kumimoji="1" lang="zh-CN" altLang="en-US" sz="2000" b="1" i="0" u="none" strike="noStrike" kern="1200" cap="none" normalizeH="0" baseline="0" dirty="0">
                        <a:ln>
                          <a:noFill/>
                        </a:ln>
                        <a:solidFill>
                          <a:srgbClr val="FF0000"/>
                        </a:solidFill>
                        <a:effectLst/>
                        <a:latin typeface="+mn-lt"/>
                        <a:ea typeface="宋体" pitchFamily="2" charset="-122"/>
                        <a:cs typeface="+mn-cs"/>
                      </a:endParaRPr>
                    </a:p>
                  </a:txBody>
                  <a:tcPr marL="91489" marR="91489" marT="45713" marB="4571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bl>
          </a:graphicData>
        </a:graphic>
      </p:graphicFrame>
      <p:cxnSp>
        <p:nvCxnSpPr>
          <p:cNvPr id="22" name="直接箭头连接符 28">
            <a:extLst>
              <a:ext uri="{FF2B5EF4-FFF2-40B4-BE49-F238E27FC236}">
                <a16:creationId xmlns:a16="http://schemas.microsoft.com/office/drawing/2014/main" id="{ADF77234-DDCD-44A3-99D0-BC0D8BE061ED}"/>
              </a:ext>
            </a:extLst>
          </p:cNvPr>
          <p:cNvCxnSpPr>
            <a:cxnSpLocks noChangeShapeType="1"/>
          </p:cNvCxnSpPr>
          <p:nvPr/>
        </p:nvCxnSpPr>
        <p:spPr bwMode="auto">
          <a:xfrm flipV="1">
            <a:off x="4450970" y="1467856"/>
            <a:ext cx="2936874" cy="3978033"/>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842223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ACE16E-3342-4A93-B189-422CEA9B2BCB}"/>
              </a:ext>
            </a:extLst>
          </p:cNvPr>
          <p:cNvSpPr>
            <a:spLocks noGrp="1"/>
          </p:cNvSpPr>
          <p:nvPr>
            <p:ph type="title"/>
          </p:nvPr>
        </p:nvSpPr>
        <p:spPr/>
        <p:txBody>
          <a:bodyPr/>
          <a:lstStyle/>
          <a:p>
            <a:r>
              <a:rPr lang="en-US" altLang="zh-CN" sz="2800" dirty="0" err="1"/>
              <a:t>Cascadeless</a:t>
            </a:r>
            <a:r>
              <a:rPr lang="en-US" altLang="zh-CN" sz="2800" dirty="0"/>
              <a:t> Schedules</a:t>
            </a:r>
            <a:endParaRPr lang="zh-CN" altLang="en-US" dirty="0"/>
          </a:p>
        </p:txBody>
      </p:sp>
      <p:sp>
        <p:nvSpPr>
          <p:cNvPr id="3" name="内容占位符 2">
            <a:extLst>
              <a:ext uri="{FF2B5EF4-FFF2-40B4-BE49-F238E27FC236}">
                <a16:creationId xmlns:a16="http://schemas.microsoft.com/office/drawing/2014/main" id="{FF9A407C-0FCF-4138-B100-DFC5331DC55C}"/>
              </a:ext>
            </a:extLst>
          </p:cNvPr>
          <p:cNvSpPr>
            <a:spLocks noGrp="1"/>
          </p:cNvSpPr>
          <p:nvPr>
            <p:ph idx="1"/>
          </p:nvPr>
        </p:nvSpPr>
        <p:spPr/>
        <p:txBody>
          <a:bodyPr/>
          <a:lstStyle/>
          <a:p>
            <a:pPr eaLnBrk="1" hangingPunct="1"/>
            <a:r>
              <a:rPr lang="en-US" altLang="zh-CN" dirty="0"/>
              <a:t>Cascading rollback is undesirable, because it leads to the undoing of a significant amount of previous works; </a:t>
            </a:r>
          </a:p>
          <a:p>
            <a:pPr eaLnBrk="1" hangingPunct="1"/>
            <a:r>
              <a:rPr lang="en-US" altLang="zh-CN" b="1" dirty="0" err="1">
                <a:solidFill>
                  <a:srgbClr val="2D0EE4"/>
                </a:solidFill>
              </a:rPr>
              <a:t>Cascadeless</a:t>
            </a:r>
            <a:r>
              <a:rPr lang="en-US" altLang="zh-CN" b="1" i="1" dirty="0">
                <a:solidFill>
                  <a:schemeClr val="tx2"/>
                </a:solidFill>
              </a:rPr>
              <a:t> </a:t>
            </a:r>
            <a:r>
              <a:rPr lang="en-US" altLang="zh-CN" dirty="0"/>
              <a:t>schedules is expected for concurrent transactions</a:t>
            </a:r>
            <a:endParaRPr lang="en-US" altLang="zh-CN" b="1" dirty="0">
              <a:solidFill>
                <a:schemeClr val="tx2"/>
              </a:solidFill>
            </a:endParaRPr>
          </a:p>
          <a:p>
            <a:pPr eaLnBrk="1" hangingPunct="1"/>
            <a:endParaRPr lang="en-US" altLang="zh-CN" b="1" dirty="0">
              <a:solidFill>
                <a:schemeClr val="tx2"/>
              </a:solidFill>
            </a:endParaRPr>
          </a:p>
          <a:p>
            <a:pPr eaLnBrk="1" hangingPunct="1"/>
            <a:r>
              <a:rPr lang="en-US" altLang="zh-CN" b="1" dirty="0" err="1">
                <a:solidFill>
                  <a:srgbClr val="2D0EE4"/>
                </a:solidFill>
              </a:rPr>
              <a:t>Cascadeless</a:t>
            </a:r>
            <a:r>
              <a:rPr lang="en-US" altLang="zh-CN" b="1" i="1" dirty="0">
                <a:solidFill>
                  <a:schemeClr val="tx2"/>
                </a:solidFill>
              </a:rPr>
              <a:t> </a:t>
            </a:r>
            <a:r>
              <a:rPr lang="en-US" altLang="zh-CN" dirty="0"/>
              <a:t>schedules are the schedules that cascading rollbacks cannot occur; formally, </a:t>
            </a:r>
          </a:p>
          <a:p>
            <a:pPr lvl="1" eaLnBrk="1" hangingPunct="1"/>
            <a:r>
              <a:rPr lang="en-US" altLang="zh-CN" dirty="0"/>
              <a:t>for each pair of transactions </a:t>
            </a:r>
            <a:r>
              <a:rPr lang="en-US" altLang="zh-CN" i="1" dirty="0" err="1"/>
              <a:t>T</a:t>
            </a:r>
            <a:r>
              <a:rPr lang="en-US" altLang="zh-CN" i="1" baseline="-25000" dirty="0" err="1"/>
              <a:t>i</a:t>
            </a:r>
            <a:r>
              <a:rPr lang="en-US" altLang="zh-CN" i="1" dirty="0"/>
              <a:t> </a:t>
            </a:r>
            <a:r>
              <a:rPr lang="en-US" altLang="zh-CN" dirty="0"/>
              <a:t>and </a:t>
            </a:r>
            <a:r>
              <a:rPr lang="en-US" altLang="zh-CN" i="1" dirty="0" err="1"/>
              <a:t>T</a:t>
            </a:r>
            <a:r>
              <a:rPr lang="en-US" altLang="zh-CN" i="1" baseline="-25000" dirty="0" err="1"/>
              <a:t>j</a:t>
            </a:r>
            <a:r>
              <a:rPr lang="en-US" altLang="zh-CN" dirty="0"/>
              <a:t> such that </a:t>
            </a:r>
            <a:r>
              <a:rPr lang="en-US" altLang="zh-CN" i="1" dirty="0" err="1"/>
              <a:t>T</a:t>
            </a:r>
            <a:r>
              <a:rPr lang="en-US" altLang="zh-CN" i="1" baseline="-25000" dirty="0" err="1"/>
              <a:t>j</a:t>
            </a:r>
            <a:r>
              <a:rPr lang="en-US" altLang="zh-CN" dirty="0"/>
              <a:t>  reads a data item </a:t>
            </a:r>
            <a:r>
              <a:rPr lang="en-US" altLang="zh-CN" i="1" dirty="0">
                <a:solidFill>
                  <a:srgbClr val="FF0000"/>
                </a:solidFill>
              </a:rPr>
              <a:t>Q</a:t>
            </a:r>
            <a:r>
              <a:rPr lang="en-US" altLang="zh-CN" dirty="0"/>
              <a:t> previously written by </a:t>
            </a:r>
            <a:r>
              <a:rPr lang="en-US" altLang="zh-CN" i="1" dirty="0" err="1"/>
              <a:t>T</a:t>
            </a:r>
            <a:r>
              <a:rPr lang="en-US" altLang="zh-CN" i="1" baseline="-25000" dirty="0" err="1"/>
              <a:t>i</a:t>
            </a:r>
            <a:r>
              <a:rPr lang="en-US" altLang="zh-CN" dirty="0"/>
              <a:t>, the </a:t>
            </a:r>
            <a:r>
              <a:rPr lang="en-US" altLang="zh-CN" b="1" i="1" dirty="0">
                <a:solidFill>
                  <a:srgbClr val="FF0000"/>
                </a:solidFill>
              </a:rPr>
              <a:t>commit</a:t>
            </a:r>
            <a:r>
              <a:rPr lang="en-US" altLang="zh-CN" dirty="0"/>
              <a:t> operation of </a:t>
            </a:r>
            <a:r>
              <a:rPr lang="en-US" altLang="zh-CN" i="1" dirty="0" err="1"/>
              <a:t>T</a:t>
            </a:r>
            <a:r>
              <a:rPr lang="en-US" altLang="zh-CN" i="1" baseline="-25000" dirty="0" err="1"/>
              <a:t>i</a:t>
            </a:r>
            <a:r>
              <a:rPr lang="en-US" altLang="zh-CN" i="1" dirty="0"/>
              <a:t> </a:t>
            </a:r>
            <a:r>
              <a:rPr lang="en-US" altLang="zh-CN" dirty="0"/>
              <a:t> appears before the </a:t>
            </a:r>
            <a:r>
              <a:rPr lang="en-US" altLang="zh-CN" b="1" i="1" dirty="0">
                <a:solidFill>
                  <a:srgbClr val="FF0000"/>
                </a:solidFill>
              </a:rPr>
              <a:t>read</a:t>
            </a:r>
            <a:r>
              <a:rPr lang="en-US" altLang="zh-CN" b="1" dirty="0"/>
              <a:t> </a:t>
            </a:r>
            <a:r>
              <a:rPr lang="en-US" altLang="zh-CN" dirty="0"/>
              <a:t>operation of </a:t>
            </a:r>
            <a:r>
              <a:rPr lang="en-US" altLang="zh-CN" i="1" dirty="0" err="1"/>
              <a:t>T</a:t>
            </a:r>
            <a:r>
              <a:rPr lang="en-US" altLang="zh-CN" i="1" baseline="-25000" dirty="0" err="1"/>
              <a:t>j</a:t>
            </a:r>
            <a:r>
              <a:rPr lang="en-US" altLang="zh-CN" dirty="0"/>
              <a:t>.</a:t>
            </a:r>
          </a:p>
          <a:p>
            <a:pPr lvl="1" eaLnBrk="1" hangingPunct="1"/>
            <a:r>
              <a:rPr lang="en-US" altLang="zh-CN" dirty="0"/>
              <a:t>Fig.17.0.19</a:t>
            </a:r>
          </a:p>
          <a:p>
            <a:endParaRPr lang="zh-CN" altLang="en-US" dirty="0"/>
          </a:p>
        </p:txBody>
      </p:sp>
      <p:sp>
        <p:nvSpPr>
          <p:cNvPr id="4" name="日期占位符 3">
            <a:extLst>
              <a:ext uri="{FF2B5EF4-FFF2-40B4-BE49-F238E27FC236}">
                <a16:creationId xmlns:a16="http://schemas.microsoft.com/office/drawing/2014/main" id="{396F2BAE-6D67-442B-97DD-FBFB6E3718E8}"/>
              </a:ext>
            </a:extLst>
          </p:cNvPr>
          <p:cNvSpPr>
            <a:spLocks noGrp="1"/>
          </p:cNvSpPr>
          <p:nvPr>
            <p:ph type="dt" sz="half" idx="10"/>
          </p:nvPr>
        </p:nvSpPr>
        <p:spPr/>
        <p:txBody>
          <a:bodyPr/>
          <a:lstStyle/>
          <a:p>
            <a:fld id="{DC8A0355-7C17-43AE-9B6A-B2B8EADF8836}"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E10723A9-CB1C-40E7-9F78-D7423E56A894}"/>
              </a:ext>
            </a:extLst>
          </p:cNvPr>
          <p:cNvSpPr>
            <a:spLocks noGrp="1"/>
          </p:cNvSpPr>
          <p:nvPr>
            <p:ph type="sldNum" sz="quarter" idx="12"/>
          </p:nvPr>
        </p:nvSpPr>
        <p:spPr/>
        <p:txBody>
          <a:bodyPr/>
          <a:lstStyle/>
          <a:p>
            <a:fld id="{47C4BD23-150C-4A56-8E66-9482A3FB2E80}" type="slidenum">
              <a:rPr lang="zh-CN" altLang="en-US" smtClean="0"/>
              <a:pPr/>
              <a:t>75</a:t>
            </a:fld>
            <a:endParaRPr lang="zh-CN" altLang="en-US" dirty="0"/>
          </a:p>
        </p:txBody>
      </p:sp>
    </p:spTree>
    <p:extLst>
      <p:ext uri="{BB962C8B-B14F-4D97-AF65-F5344CB8AC3E}">
        <p14:creationId xmlns:p14="http://schemas.microsoft.com/office/powerpoint/2010/main" val="8609929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E53AE6-E397-4E13-A922-1896E11165CE}"/>
              </a:ext>
            </a:extLst>
          </p:cNvPr>
          <p:cNvSpPr>
            <a:spLocks noGrp="1"/>
          </p:cNvSpPr>
          <p:nvPr>
            <p:ph type="title"/>
          </p:nvPr>
        </p:nvSpPr>
        <p:spPr/>
        <p:txBody>
          <a:bodyPr/>
          <a:lstStyle/>
          <a:p>
            <a:r>
              <a:rPr lang="en-US" altLang="zh-CN" sz="2800" dirty="0" err="1">
                <a:solidFill>
                  <a:schemeClr val="tx2"/>
                </a:solidFill>
              </a:rPr>
              <a:t>Cascadeless</a:t>
            </a:r>
            <a:r>
              <a:rPr lang="en-US" altLang="zh-CN" sz="2800" dirty="0">
                <a:solidFill>
                  <a:schemeClr val="tx2"/>
                </a:solidFill>
              </a:rPr>
              <a:t> Schedules</a:t>
            </a:r>
            <a:endParaRPr lang="zh-CN" altLang="en-US" dirty="0"/>
          </a:p>
        </p:txBody>
      </p:sp>
      <p:sp>
        <p:nvSpPr>
          <p:cNvPr id="4" name="日期占位符 3">
            <a:extLst>
              <a:ext uri="{FF2B5EF4-FFF2-40B4-BE49-F238E27FC236}">
                <a16:creationId xmlns:a16="http://schemas.microsoft.com/office/drawing/2014/main" id="{9AF4E49B-7EAE-44CA-840C-787F77097B36}"/>
              </a:ext>
            </a:extLst>
          </p:cNvPr>
          <p:cNvSpPr>
            <a:spLocks noGrp="1"/>
          </p:cNvSpPr>
          <p:nvPr>
            <p:ph type="dt" sz="half" idx="10"/>
          </p:nvPr>
        </p:nvSpPr>
        <p:spPr/>
        <p:txBody>
          <a:bodyPr/>
          <a:lstStyle/>
          <a:p>
            <a:fld id="{3B9D23B5-39D8-435C-9D85-83954B656A06}"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F6D4D03F-D3C2-4ECE-ABF1-3C126E3A1392}"/>
              </a:ext>
            </a:extLst>
          </p:cNvPr>
          <p:cNvSpPr>
            <a:spLocks noGrp="1"/>
          </p:cNvSpPr>
          <p:nvPr>
            <p:ph type="sldNum" sz="quarter" idx="12"/>
          </p:nvPr>
        </p:nvSpPr>
        <p:spPr/>
        <p:txBody>
          <a:bodyPr/>
          <a:lstStyle/>
          <a:p>
            <a:fld id="{47C4BD23-150C-4A56-8E66-9482A3FB2E80}" type="slidenum">
              <a:rPr lang="zh-CN" altLang="en-US" smtClean="0"/>
              <a:pPr/>
              <a:t>76</a:t>
            </a:fld>
            <a:endParaRPr lang="zh-CN" altLang="en-US" dirty="0"/>
          </a:p>
        </p:txBody>
      </p:sp>
      <p:grpSp>
        <p:nvGrpSpPr>
          <p:cNvPr id="6" name="Group 25">
            <a:extLst>
              <a:ext uri="{FF2B5EF4-FFF2-40B4-BE49-F238E27FC236}">
                <a16:creationId xmlns:a16="http://schemas.microsoft.com/office/drawing/2014/main" id="{1EED4162-47F6-4020-BC44-411F9E75D798}"/>
              </a:ext>
            </a:extLst>
          </p:cNvPr>
          <p:cNvGrpSpPr>
            <a:grpSpLocks/>
          </p:cNvGrpSpPr>
          <p:nvPr/>
        </p:nvGrpSpPr>
        <p:grpSpPr bwMode="auto">
          <a:xfrm>
            <a:off x="1712100" y="1364266"/>
            <a:ext cx="2667000" cy="2714624"/>
            <a:chOff x="129" y="1213"/>
            <a:chExt cx="1680" cy="1710"/>
          </a:xfrm>
        </p:grpSpPr>
        <p:sp>
          <p:nvSpPr>
            <p:cNvPr id="7" name="Text Box 4">
              <a:extLst>
                <a:ext uri="{FF2B5EF4-FFF2-40B4-BE49-F238E27FC236}">
                  <a16:creationId xmlns:a16="http://schemas.microsoft.com/office/drawing/2014/main" id="{72D130FD-BBE2-47BA-B24F-3CF2D47DDF64}"/>
                </a:ext>
              </a:extLst>
            </p:cNvPr>
            <p:cNvSpPr txBox="1">
              <a:spLocks noChangeArrowheads="1"/>
            </p:cNvSpPr>
            <p:nvPr/>
          </p:nvSpPr>
          <p:spPr bwMode="auto">
            <a:xfrm>
              <a:off x="465" y="1213"/>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ea typeface="微软雅黑 Light" panose="020B0502040204020203" pitchFamily="34" charset="-122"/>
                </a:rPr>
                <a:t>T</a:t>
              </a:r>
              <a:r>
                <a:rPr lang="en-US" altLang="zh-CN" i="1" baseline="-25000">
                  <a:latin typeface="+mn-lt"/>
                  <a:ea typeface="微软雅黑 Light" panose="020B0502040204020203" pitchFamily="34" charset="-122"/>
                </a:rPr>
                <a:t>i</a:t>
              </a:r>
              <a:r>
                <a:rPr lang="en-US" altLang="zh-CN">
                  <a:latin typeface="+mn-lt"/>
                  <a:ea typeface="微软雅黑 Light" panose="020B0502040204020203" pitchFamily="34" charset="-122"/>
                </a:rPr>
                <a:t>              T</a:t>
              </a:r>
              <a:r>
                <a:rPr lang="en-US" altLang="zh-CN" i="1" baseline="-25000">
                  <a:latin typeface="+mn-lt"/>
                  <a:ea typeface="微软雅黑 Light" panose="020B0502040204020203" pitchFamily="34" charset="-122"/>
                </a:rPr>
                <a:t>j</a:t>
              </a:r>
              <a:r>
                <a:rPr lang="en-US" altLang="zh-CN">
                  <a:latin typeface="+mn-lt"/>
                  <a:ea typeface="微软雅黑 Light" panose="020B0502040204020203" pitchFamily="34" charset="-122"/>
                </a:rPr>
                <a:t>  </a:t>
              </a:r>
            </a:p>
          </p:txBody>
        </p:sp>
        <p:sp>
          <p:nvSpPr>
            <p:cNvPr id="8" name="Line 5">
              <a:extLst>
                <a:ext uri="{FF2B5EF4-FFF2-40B4-BE49-F238E27FC236}">
                  <a16:creationId xmlns:a16="http://schemas.microsoft.com/office/drawing/2014/main" id="{D387BC0F-A8C3-4FF7-A0C9-69B416617F50}"/>
                </a:ext>
              </a:extLst>
            </p:cNvPr>
            <p:cNvSpPr>
              <a:spLocks noChangeShapeType="1"/>
            </p:cNvSpPr>
            <p:nvPr/>
          </p:nvSpPr>
          <p:spPr bwMode="auto">
            <a:xfrm flipV="1">
              <a:off x="321" y="1501"/>
              <a:ext cx="139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9" name="Text Box 6">
              <a:extLst>
                <a:ext uri="{FF2B5EF4-FFF2-40B4-BE49-F238E27FC236}">
                  <a16:creationId xmlns:a16="http://schemas.microsoft.com/office/drawing/2014/main" id="{CC41A138-3DC4-4C2A-9A3E-1187D77078D5}"/>
                </a:ext>
              </a:extLst>
            </p:cNvPr>
            <p:cNvSpPr txBox="1">
              <a:spLocks noChangeArrowheads="1"/>
            </p:cNvSpPr>
            <p:nvPr/>
          </p:nvSpPr>
          <p:spPr bwMode="auto">
            <a:xfrm>
              <a:off x="129" y="1549"/>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i="1">
                  <a:latin typeface="+mn-lt"/>
                  <a:ea typeface="微软雅黑 Light" panose="020B0502040204020203" pitchFamily="34" charset="-122"/>
                </a:rPr>
                <a:t>write(Q)</a:t>
              </a:r>
            </a:p>
          </p:txBody>
        </p:sp>
        <p:sp>
          <p:nvSpPr>
            <p:cNvPr id="10" name="Text Box 7">
              <a:extLst>
                <a:ext uri="{FF2B5EF4-FFF2-40B4-BE49-F238E27FC236}">
                  <a16:creationId xmlns:a16="http://schemas.microsoft.com/office/drawing/2014/main" id="{82D4EFB4-AA9A-463B-931F-647A58C9ABCC}"/>
                </a:ext>
              </a:extLst>
            </p:cNvPr>
            <p:cNvSpPr txBox="1">
              <a:spLocks noChangeArrowheads="1"/>
            </p:cNvSpPr>
            <p:nvPr/>
          </p:nvSpPr>
          <p:spPr bwMode="auto">
            <a:xfrm>
              <a:off x="993" y="1501"/>
              <a:ext cx="816" cy="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a:latin typeface="+mn-lt"/>
                  <a:ea typeface="微软雅黑 Light" panose="020B0502040204020203" pitchFamily="34" charset="-122"/>
                </a:rPr>
                <a:t>. </a:t>
              </a:r>
            </a:p>
            <a:p>
              <a:pPr algn="ctr" eaLnBrk="1" hangingPunct="1"/>
              <a:r>
                <a:rPr lang="en-US" altLang="zh-CN">
                  <a:latin typeface="+mn-lt"/>
                  <a:ea typeface="微软雅黑 Light" panose="020B0502040204020203" pitchFamily="34" charset="-122"/>
                </a:rPr>
                <a:t>.</a:t>
              </a:r>
            </a:p>
            <a:p>
              <a:pPr algn="ctr" eaLnBrk="1" hangingPunct="1"/>
              <a:r>
                <a:rPr lang="en-US" altLang="zh-CN" i="1">
                  <a:latin typeface="+mn-lt"/>
                  <a:ea typeface="微软雅黑 Light" panose="020B0502040204020203" pitchFamily="34" charset="-122"/>
                </a:rPr>
                <a:t>.</a:t>
              </a:r>
            </a:p>
            <a:p>
              <a:pPr algn="ctr" eaLnBrk="1" hangingPunct="1"/>
              <a:r>
                <a:rPr lang="en-US" altLang="zh-CN" i="1">
                  <a:solidFill>
                    <a:srgbClr val="993300"/>
                  </a:solidFill>
                  <a:latin typeface="+mn-lt"/>
                  <a:ea typeface="微软雅黑 Light" panose="020B0502040204020203" pitchFamily="34" charset="-122"/>
                </a:rPr>
                <a:t>read(Q)</a:t>
              </a:r>
            </a:p>
          </p:txBody>
        </p:sp>
        <p:sp>
          <p:nvSpPr>
            <p:cNvPr id="11" name="Text Box 8">
              <a:extLst>
                <a:ext uri="{FF2B5EF4-FFF2-40B4-BE49-F238E27FC236}">
                  <a16:creationId xmlns:a16="http://schemas.microsoft.com/office/drawing/2014/main" id="{B394971D-4DA0-4917-883B-4ED04E03F6E9}"/>
                </a:ext>
              </a:extLst>
            </p:cNvPr>
            <p:cNvSpPr txBox="1">
              <a:spLocks noChangeArrowheads="1"/>
            </p:cNvSpPr>
            <p:nvPr/>
          </p:nvSpPr>
          <p:spPr bwMode="auto">
            <a:xfrm>
              <a:off x="170" y="1693"/>
              <a:ext cx="717"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zh-CN" altLang="en-US">
                  <a:latin typeface="+mn-lt"/>
                  <a:ea typeface="微软雅黑 Light" panose="020B0502040204020203" pitchFamily="34" charset="-122"/>
                </a:rPr>
                <a:t>..</a:t>
              </a:r>
            </a:p>
            <a:p>
              <a:pPr algn="ctr" eaLnBrk="1" hangingPunct="1"/>
              <a:r>
                <a:rPr lang="en-US" altLang="zh-CN">
                  <a:solidFill>
                    <a:srgbClr val="993300"/>
                  </a:solidFill>
                  <a:latin typeface="+mn-lt"/>
                  <a:ea typeface="微软雅黑 Light" panose="020B0502040204020203" pitchFamily="34" charset="-122"/>
                </a:rPr>
                <a:t>commit</a:t>
              </a:r>
            </a:p>
          </p:txBody>
        </p:sp>
        <p:sp>
          <p:nvSpPr>
            <p:cNvPr id="12" name="Text Box 9">
              <a:extLst>
                <a:ext uri="{FF2B5EF4-FFF2-40B4-BE49-F238E27FC236}">
                  <a16:creationId xmlns:a16="http://schemas.microsoft.com/office/drawing/2014/main" id="{69485802-A591-4210-BE85-92F2076EA3E9}"/>
                </a:ext>
              </a:extLst>
            </p:cNvPr>
            <p:cNvSpPr txBox="1">
              <a:spLocks noChangeArrowheads="1"/>
            </p:cNvSpPr>
            <p:nvPr/>
          </p:nvSpPr>
          <p:spPr bwMode="auto">
            <a:xfrm>
              <a:off x="1017" y="2400"/>
              <a:ext cx="717"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zh-CN" altLang="en-US">
                  <a:latin typeface="+mn-lt"/>
                  <a:ea typeface="微软雅黑 Light" panose="020B0502040204020203" pitchFamily="34" charset="-122"/>
                </a:rPr>
                <a:t> .</a:t>
              </a:r>
            </a:p>
            <a:p>
              <a:pPr algn="ctr" eaLnBrk="1" hangingPunct="1"/>
              <a:r>
                <a:rPr lang="en-US" altLang="zh-CN">
                  <a:latin typeface="+mn-lt"/>
                  <a:ea typeface="微软雅黑 Light" panose="020B0502040204020203" pitchFamily="34" charset="-122"/>
                </a:rPr>
                <a:t>commit</a:t>
              </a:r>
            </a:p>
          </p:txBody>
        </p:sp>
      </p:grpSp>
      <p:sp>
        <p:nvSpPr>
          <p:cNvPr id="13" name="Text Box 11">
            <a:extLst>
              <a:ext uri="{FF2B5EF4-FFF2-40B4-BE49-F238E27FC236}">
                <a16:creationId xmlns:a16="http://schemas.microsoft.com/office/drawing/2014/main" id="{10E42DE9-55B2-42A4-86A4-3B7AC5AC694B}"/>
              </a:ext>
            </a:extLst>
          </p:cNvPr>
          <p:cNvSpPr txBox="1">
            <a:spLocks noChangeArrowheads="1"/>
          </p:cNvSpPr>
          <p:nvPr/>
        </p:nvSpPr>
        <p:spPr bwMode="auto">
          <a:xfrm>
            <a:off x="1507312" y="4232878"/>
            <a:ext cx="5121275" cy="164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dirty="0">
                <a:latin typeface="+mn-lt"/>
                <a:ea typeface="微软雅黑 Light" panose="020B0502040204020203" pitchFamily="34" charset="-122"/>
              </a:rPr>
              <a:t>Fig.17.0.19 </a:t>
            </a:r>
          </a:p>
          <a:p>
            <a:pPr algn="ctr" eaLnBrk="1" hangingPunct="1"/>
            <a:r>
              <a:rPr lang="en-US" altLang="zh-CN" dirty="0">
                <a:latin typeface="+mn-lt"/>
                <a:ea typeface="微软雅黑 Light" panose="020B0502040204020203" pitchFamily="34" charset="-122"/>
              </a:rPr>
              <a:t>Definition of </a:t>
            </a:r>
            <a:r>
              <a:rPr lang="en-US" altLang="zh-CN" dirty="0" err="1">
                <a:latin typeface="+mn-lt"/>
                <a:ea typeface="微软雅黑 Light" panose="020B0502040204020203" pitchFamily="34" charset="-122"/>
              </a:rPr>
              <a:t>cascadeless</a:t>
            </a:r>
            <a:r>
              <a:rPr lang="en-US" altLang="zh-CN" dirty="0">
                <a:latin typeface="+mn-lt"/>
                <a:ea typeface="微软雅黑 Light" panose="020B0502040204020203" pitchFamily="34" charset="-122"/>
              </a:rPr>
              <a:t> schedule</a:t>
            </a:r>
            <a:endParaRPr lang="zh-CN" altLang="en-US" dirty="0">
              <a:latin typeface="+mn-lt"/>
              <a:ea typeface="微软雅黑 Light" panose="020B0502040204020203" pitchFamily="34" charset="-122"/>
            </a:endParaRPr>
          </a:p>
          <a:p>
            <a:pPr lvl="1" algn="ctr" eaLnBrk="1" hangingPunct="1">
              <a:spcBef>
                <a:spcPct val="20000"/>
              </a:spcBef>
              <a:buClr>
                <a:schemeClr val="hlink"/>
              </a:buClr>
              <a:buSzPct val="55000"/>
              <a:buFont typeface="Wingdings" pitchFamily="2" charset="2"/>
              <a:buNone/>
            </a:pPr>
            <a:r>
              <a:rPr lang="zh-CN" altLang="en-US" dirty="0">
                <a:latin typeface="+mn-lt"/>
                <a:ea typeface="微软雅黑 Light" panose="020B0502040204020203" pitchFamily="34" charset="-122"/>
              </a:rPr>
              <a:t>/*注意与 </a:t>
            </a:r>
            <a:r>
              <a:rPr lang="en-US" altLang="zh-CN" dirty="0">
                <a:latin typeface="+mn-lt"/>
                <a:ea typeface="微软雅黑 Light" panose="020B0502040204020203" pitchFamily="34" charset="-122"/>
              </a:rPr>
              <a:t>recoverable schedule</a:t>
            </a:r>
            <a:r>
              <a:rPr lang="zh-CN" altLang="en-US" dirty="0">
                <a:latin typeface="+mn-lt"/>
                <a:ea typeface="微软雅黑 Light" panose="020B0502040204020203" pitchFamily="34" charset="-122"/>
              </a:rPr>
              <a:t>定义的区别</a:t>
            </a:r>
            <a:r>
              <a:rPr lang="en-US" altLang="zh-CN" dirty="0">
                <a:solidFill>
                  <a:schemeClr val="folHlink"/>
                </a:solidFill>
                <a:latin typeface="+mn-lt"/>
                <a:ea typeface="微软雅黑 Light" panose="020B0502040204020203" pitchFamily="34" charset="-122"/>
              </a:rPr>
              <a:t> </a:t>
            </a:r>
          </a:p>
        </p:txBody>
      </p:sp>
      <p:grpSp>
        <p:nvGrpSpPr>
          <p:cNvPr id="15" name="Group 16">
            <a:extLst>
              <a:ext uri="{FF2B5EF4-FFF2-40B4-BE49-F238E27FC236}">
                <a16:creationId xmlns:a16="http://schemas.microsoft.com/office/drawing/2014/main" id="{D75BA796-9BC0-4E08-BB21-4FAFD9645E81}"/>
              </a:ext>
            </a:extLst>
          </p:cNvPr>
          <p:cNvGrpSpPr>
            <a:grpSpLocks/>
          </p:cNvGrpSpPr>
          <p:nvPr/>
        </p:nvGrpSpPr>
        <p:grpSpPr bwMode="auto">
          <a:xfrm>
            <a:off x="7217613" y="1369713"/>
            <a:ext cx="2667000" cy="2354263"/>
            <a:chOff x="1776" y="2496"/>
            <a:chExt cx="1680" cy="1483"/>
          </a:xfrm>
        </p:grpSpPr>
        <p:sp>
          <p:nvSpPr>
            <p:cNvPr id="18" name="Text Box 17">
              <a:extLst>
                <a:ext uri="{FF2B5EF4-FFF2-40B4-BE49-F238E27FC236}">
                  <a16:creationId xmlns:a16="http://schemas.microsoft.com/office/drawing/2014/main" id="{81E2430D-D71F-400E-85E3-32429131B069}"/>
                </a:ext>
              </a:extLst>
            </p:cNvPr>
            <p:cNvSpPr txBox="1">
              <a:spLocks noChangeArrowheads="1"/>
            </p:cNvSpPr>
            <p:nvPr/>
          </p:nvSpPr>
          <p:spPr bwMode="auto">
            <a:xfrm>
              <a:off x="2112" y="2496"/>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ea typeface="微软雅黑 Light" panose="020B0502040204020203" pitchFamily="34" charset="-122"/>
                </a:rPr>
                <a:t>T</a:t>
              </a:r>
              <a:r>
                <a:rPr lang="en-US" altLang="zh-CN" i="1" baseline="-25000">
                  <a:latin typeface="+mn-lt"/>
                  <a:ea typeface="微软雅黑 Light" panose="020B0502040204020203" pitchFamily="34" charset="-122"/>
                </a:rPr>
                <a:t>i</a:t>
              </a:r>
              <a:r>
                <a:rPr lang="en-US" altLang="zh-CN">
                  <a:latin typeface="+mn-lt"/>
                  <a:ea typeface="微软雅黑 Light" panose="020B0502040204020203" pitchFamily="34" charset="-122"/>
                </a:rPr>
                <a:t>              T</a:t>
              </a:r>
              <a:r>
                <a:rPr lang="en-US" altLang="zh-CN" i="1" baseline="-25000">
                  <a:latin typeface="+mn-lt"/>
                  <a:ea typeface="微软雅黑 Light" panose="020B0502040204020203" pitchFamily="34" charset="-122"/>
                </a:rPr>
                <a:t>j</a:t>
              </a:r>
              <a:r>
                <a:rPr lang="en-US" altLang="zh-CN">
                  <a:latin typeface="+mn-lt"/>
                  <a:ea typeface="微软雅黑 Light" panose="020B0502040204020203" pitchFamily="34" charset="-122"/>
                </a:rPr>
                <a:t>  </a:t>
              </a:r>
            </a:p>
          </p:txBody>
        </p:sp>
        <p:sp>
          <p:nvSpPr>
            <p:cNvPr id="19" name="Line 18">
              <a:extLst>
                <a:ext uri="{FF2B5EF4-FFF2-40B4-BE49-F238E27FC236}">
                  <a16:creationId xmlns:a16="http://schemas.microsoft.com/office/drawing/2014/main" id="{09BCA0C5-160F-4824-9A4C-5E19C2A0BA6B}"/>
                </a:ext>
              </a:extLst>
            </p:cNvPr>
            <p:cNvSpPr>
              <a:spLocks noChangeShapeType="1"/>
            </p:cNvSpPr>
            <p:nvPr/>
          </p:nvSpPr>
          <p:spPr bwMode="auto">
            <a:xfrm flipV="1">
              <a:off x="1968" y="2784"/>
              <a:ext cx="139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20" name="Text Box 19">
              <a:extLst>
                <a:ext uri="{FF2B5EF4-FFF2-40B4-BE49-F238E27FC236}">
                  <a16:creationId xmlns:a16="http://schemas.microsoft.com/office/drawing/2014/main" id="{FD8C9498-2A75-40DF-B6AB-40E708C5BB7F}"/>
                </a:ext>
              </a:extLst>
            </p:cNvPr>
            <p:cNvSpPr txBox="1">
              <a:spLocks noChangeArrowheads="1"/>
            </p:cNvSpPr>
            <p:nvPr/>
          </p:nvSpPr>
          <p:spPr bwMode="auto">
            <a:xfrm>
              <a:off x="1776" y="2832"/>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i="1">
                  <a:latin typeface="+mn-lt"/>
                  <a:ea typeface="微软雅黑 Light" panose="020B0502040204020203" pitchFamily="34" charset="-122"/>
                </a:rPr>
                <a:t>write(Q)</a:t>
              </a:r>
            </a:p>
          </p:txBody>
        </p:sp>
        <p:sp>
          <p:nvSpPr>
            <p:cNvPr id="21" name="Text Box 20">
              <a:extLst>
                <a:ext uri="{FF2B5EF4-FFF2-40B4-BE49-F238E27FC236}">
                  <a16:creationId xmlns:a16="http://schemas.microsoft.com/office/drawing/2014/main" id="{93487EBA-63CD-45F2-826D-83690FA57EA7}"/>
                </a:ext>
              </a:extLst>
            </p:cNvPr>
            <p:cNvSpPr txBox="1">
              <a:spLocks noChangeArrowheads="1"/>
            </p:cNvSpPr>
            <p:nvPr/>
          </p:nvSpPr>
          <p:spPr bwMode="auto">
            <a:xfrm>
              <a:off x="2640" y="2784"/>
              <a:ext cx="816"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a:latin typeface="+mn-lt"/>
                  <a:ea typeface="微软雅黑 Light" panose="020B0502040204020203" pitchFamily="34" charset="-122"/>
                </a:rPr>
                <a:t>. </a:t>
              </a:r>
            </a:p>
            <a:p>
              <a:pPr algn="ctr" eaLnBrk="1" hangingPunct="1"/>
              <a:r>
                <a:rPr lang="en-US" altLang="zh-CN">
                  <a:latin typeface="+mn-lt"/>
                  <a:ea typeface="微软雅黑 Light" panose="020B0502040204020203" pitchFamily="34" charset="-122"/>
                </a:rPr>
                <a:t>.</a:t>
              </a:r>
            </a:p>
            <a:p>
              <a:pPr algn="ctr" eaLnBrk="1" hangingPunct="1"/>
              <a:r>
                <a:rPr lang="en-US" altLang="zh-CN" i="1">
                  <a:latin typeface="+mn-lt"/>
                  <a:ea typeface="微软雅黑 Light" panose="020B0502040204020203" pitchFamily="34" charset="-122"/>
                </a:rPr>
                <a:t>read(Q)</a:t>
              </a:r>
            </a:p>
          </p:txBody>
        </p:sp>
        <p:sp>
          <p:nvSpPr>
            <p:cNvPr id="22" name="Text Box 21">
              <a:extLst>
                <a:ext uri="{FF2B5EF4-FFF2-40B4-BE49-F238E27FC236}">
                  <a16:creationId xmlns:a16="http://schemas.microsoft.com/office/drawing/2014/main" id="{0013B36D-883E-4211-B198-7A90BC9635E0}"/>
                </a:ext>
              </a:extLst>
            </p:cNvPr>
            <p:cNvSpPr txBox="1">
              <a:spLocks noChangeArrowheads="1"/>
            </p:cNvSpPr>
            <p:nvPr/>
          </p:nvSpPr>
          <p:spPr bwMode="auto">
            <a:xfrm>
              <a:off x="1817" y="2976"/>
              <a:ext cx="717"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zh-CN" altLang="en-US">
                  <a:latin typeface="+mn-lt"/>
                  <a:ea typeface="微软雅黑 Light" panose="020B0502040204020203" pitchFamily="34" charset="-122"/>
                </a:rPr>
                <a:t>.</a:t>
              </a:r>
            </a:p>
            <a:p>
              <a:pPr algn="ctr" eaLnBrk="1" hangingPunct="1"/>
              <a:r>
                <a:rPr lang="zh-CN" altLang="en-US">
                  <a:latin typeface="+mn-lt"/>
                  <a:ea typeface="微软雅黑 Light" panose="020B0502040204020203" pitchFamily="34" charset="-122"/>
                </a:rPr>
                <a:t>.</a:t>
              </a:r>
            </a:p>
            <a:p>
              <a:pPr algn="ctr" eaLnBrk="1" hangingPunct="1"/>
              <a:r>
                <a:rPr lang="en-US" altLang="zh-CN">
                  <a:solidFill>
                    <a:srgbClr val="993300"/>
                  </a:solidFill>
                  <a:latin typeface="+mn-lt"/>
                  <a:ea typeface="微软雅黑 Light" panose="020B0502040204020203" pitchFamily="34" charset="-122"/>
                </a:rPr>
                <a:t>commit</a:t>
              </a:r>
            </a:p>
          </p:txBody>
        </p:sp>
        <p:sp>
          <p:nvSpPr>
            <p:cNvPr id="23" name="Text Box 22">
              <a:extLst>
                <a:ext uri="{FF2B5EF4-FFF2-40B4-BE49-F238E27FC236}">
                  <a16:creationId xmlns:a16="http://schemas.microsoft.com/office/drawing/2014/main" id="{859ABCC4-939E-4DDB-86B2-56B74BD1AAA4}"/>
                </a:ext>
              </a:extLst>
            </p:cNvPr>
            <p:cNvSpPr txBox="1">
              <a:spLocks noChangeArrowheads="1"/>
            </p:cNvSpPr>
            <p:nvPr/>
          </p:nvSpPr>
          <p:spPr bwMode="auto">
            <a:xfrm>
              <a:off x="2681" y="3456"/>
              <a:ext cx="717"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zh-CN" altLang="en-US">
                  <a:latin typeface="+mn-lt"/>
                  <a:ea typeface="微软雅黑 Light" panose="020B0502040204020203" pitchFamily="34" charset="-122"/>
                </a:rPr>
                <a:t> .</a:t>
              </a:r>
            </a:p>
            <a:p>
              <a:pPr algn="ctr" eaLnBrk="1" hangingPunct="1"/>
              <a:r>
                <a:rPr lang="en-US" altLang="zh-CN">
                  <a:solidFill>
                    <a:srgbClr val="993300"/>
                  </a:solidFill>
                  <a:latin typeface="+mn-lt"/>
                  <a:ea typeface="微软雅黑 Light" panose="020B0502040204020203" pitchFamily="34" charset="-122"/>
                </a:rPr>
                <a:t>commit</a:t>
              </a:r>
            </a:p>
          </p:txBody>
        </p:sp>
      </p:grpSp>
      <p:sp>
        <p:nvSpPr>
          <p:cNvPr id="16" name="Line 23">
            <a:extLst>
              <a:ext uri="{FF2B5EF4-FFF2-40B4-BE49-F238E27FC236}">
                <a16:creationId xmlns:a16="http://schemas.microsoft.com/office/drawing/2014/main" id="{FCE92310-7DD4-4319-9533-1221E7998239}"/>
              </a:ext>
            </a:extLst>
          </p:cNvPr>
          <p:cNvSpPr>
            <a:spLocks noChangeShapeType="1"/>
          </p:cNvSpPr>
          <p:nvPr/>
        </p:nvSpPr>
        <p:spPr bwMode="auto">
          <a:xfrm>
            <a:off x="6969962" y="2956528"/>
            <a:ext cx="422275" cy="0"/>
          </a:xfrm>
          <a:prstGeom prst="line">
            <a:avLst/>
          </a:prstGeom>
          <a:noFill/>
          <a:ln w="9525">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17" name="Line 24">
            <a:extLst>
              <a:ext uri="{FF2B5EF4-FFF2-40B4-BE49-F238E27FC236}">
                <a16:creationId xmlns:a16="http://schemas.microsoft.com/office/drawing/2014/main" id="{7657AA48-6AAD-4A4C-A539-3B6C0D56670F}"/>
              </a:ext>
            </a:extLst>
          </p:cNvPr>
          <p:cNvSpPr>
            <a:spLocks noChangeShapeType="1"/>
          </p:cNvSpPr>
          <p:nvPr/>
        </p:nvSpPr>
        <p:spPr bwMode="auto">
          <a:xfrm>
            <a:off x="6955675" y="2519063"/>
            <a:ext cx="450850" cy="0"/>
          </a:xfrm>
          <a:prstGeom prst="line">
            <a:avLst/>
          </a:prstGeom>
          <a:noFill/>
          <a:ln w="9525">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24" name="Text Box 26">
            <a:extLst>
              <a:ext uri="{FF2B5EF4-FFF2-40B4-BE49-F238E27FC236}">
                <a16:creationId xmlns:a16="http://schemas.microsoft.com/office/drawing/2014/main" id="{BFB07A39-2BB7-4232-8913-8F0D0EA40C2B}"/>
              </a:ext>
            </a:extLst>
          </p:cNvPr>
          <p:cNvSpPr txBox="1">
            <a:spLocks noChangeArrowheads="1"/>
          </p:cNvSpPr>
          <p:nvPr/>
        </p:nvSpPr>
        <p:spPr bwMode="auto">
          <a:xfrm>
            <a:off x="7420011" y="4244931"/>
            <a:ext cx="410837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dirty="0">
                <a:latin typeface="+mn-lt"/>
                <a:ea typeface="微软雅黑 Light" panose="020B0502040204020203" pitchFamily="34" charset="-122"/>
              </a:rPr>
              <a:t>Fig.17.0.18  </a:t>
            </a:r>
          </a:p>
          <a:p>
            <a:pPr algn="ctr" eaLnBrk="1" hangingPunct="1"/>
            <a:r>
              <a:rPr lang="en-US" altLang="zh-CN" dirty="0">
                <a:latin typeface="+mn-lt"/>
                <a:ea typeface="微软雅黑 Light" panose="020B0502040204020203" pitchFamily="34" charset="-122"/>
              </a:rPr>
              <a:t>Definition of recoverable</a:t>
            </a:r>
            <a:r>
              <a:rPr lang="en-US" altLang="zh-CN" i="1" dirty="0">
                <a:latin typeface="+mn-lt"/>
                <a:ea typeface="微软雅黑 Light" panose="020B0502040204020203" pitchFamily="34" charset="-122"/>
              </a:rPr>
              <a:t> </a:t>
            </a:r>
            <a:r>
              <a:rPr lang="en-US" altLang="zh-CN" dirty="0">
                <a:latin typeface="+mn-lt"/>
                <a:ea typeface="微软雅黑 Light" panose="020B0502040204020203" pitchFamily="34" charset="-122"/>
              </a:rPr>
              <a:t>schedule</a:t>
            </a:r>
            <a:endParaRPr lang="zh-CN" altLang="en-US" dirty="0">
              <a:latin typeface="+mn-lt"/>
              <a:ea typeface="微软雅黑 Light" panose="020B0502040204020203" pitchFamily="34" charset="-122"/>
            </a:endParaRPr>
          </a:p>
        </p:txBody>
      </p:sp>
      <p:sp>
        <p:nvSpPr>
          <p:cNvPr id="25" name="Line 27">
            <a:extLst>
              <a:ext uri="{FF2B5EF4-FFF2-40B4-BE49-F238E27FC236}">
                <a16:creationId xmlns:a16="http://schemas.microsoft.com/office/drawing/2014/main" id="{B6FBA3B5-3D65-4DD9-895A-0340B1F34AE8}"/>
              </a:ext>
            </a:extLst>
          </p:cNvPr>
          <p:cNvSpPr>
            <a:spLocks noChangeShapeType="1"/>
          </p:cNvSpPr>
          <p:nvPr/>
        </p:nvSpPr>
        <p:spPr bwMode="auto">
          <a:xfrm>
            <a:off x="1507312" y="2523142"/>
            <a:ext cx="463550" cy="0"/>
          </a:xfrm>
          <a:prstGeom prst="line">
            <a:avLst/>
          </a:prstGeom>
          <a:noFill/>
          <a:ln w="9525">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26" name="AutoShape 29">
            <a:extLst>
              <a:ext uri="{FF2B5EF4-FFF2-40B4-BE49-F238E27FC236}">
                <a16:creationId xmlns:a16="http://schemas.microsoft.com/office/drawing/2014/main" id="{81C1F137-A08F-4610-8C4F-493637E487D5}"/>
              </a:ext>
            </a:extLst>
          </p:cNvPr>
          <p:cNvSpPr>
            <a:spLocks noChangeArrowheads="1"/>
          </p:cNvSpPr>
          <p:nvPr/>
        </p:nvSpPr>
        <p:spPr bwMode="auto">
          <a:xfrm>
            <a:off x="4450537" y="1353153"/>
            <a:ext cx="2271776" cy="1094892"/>
          </a:xfrm>
          <a:prstGeom prst="wedgeRectCallout">
            <a:avLst>
              <a:gd name="adj1" fmla="val -57776"/>
              <a:gd name="adj2" fmla="val 104305"/>
            </a:avLst>
          </a:prstGeom>
          <a:solidFill>
            <a:schemeClr val="accent4">
              <a:lumMod val="20000"/>
              <a:lumOff val="80000"/>
            </a:schemeClr>
          </a:solidFill>
          <a:ln w="9525">
            <a:solidFill>
              <a:schemeClr val="tx1"/>
            </a:solidFill>
            <a:miter lim="800000"/>
            <a:headEnd/>
            <a:tailEnd/>
          </a:ln>
          <a:effectLst/>
        </p:spPr>
        <p:txBody>
          <a:bodyPr/>
          <a:lstStyle/>
          <a:p>
            <a:r>
              <a:rPr lang="en-US" altLang="zh-CN" sz="2000" dirty="0" err="1">
                <a:ea typeface="微软雅黑 Light" panose="020B0502040204020203" pitchFamily="34" charset="-122"/>
              </a:rPr>
              <a:t>T</a:t>
            </a:r>
            <a:r>
              <a:rPr lang="en-US" altLang="zh-CN" sz="2000" baseline="-25000" dirty="0" err="1">
                <a:ea typeface="微软雅黑 Light" panose="020B0502040204020203" pitchFamily="34" charset="-122"/>
              </a:rPr>
              <a:t>j</a:t>
            </a:r>
            <a:r>
              <a:rPr lang="zh-CN" altLang="en-US" sz="2000" dirty="0">
                <a:ea typeface="微软雅黑 Light" panose="020B0502040204020203" pitchFamily="34" charset="-122"/>
              </a:rPr>
              <a:t>只能读取已提交事务</a:t>
            </a:r>
            <a:r>
              <a:rPr lang="en-US" altLang="zh-CN" sz="2000" dirty="0">
                <a:ea typeface="微软雅黑 Light" panose="020B0502040204020203" pitchFamily="34" charset="-122"/>
              </a:rPr>
              <a:t>T</a:t>
            </a:r>
            <a:r>
              <a:rPr lang="en-US" altLang="zh-CN" sz="2000" baseline="-25000" dirty="0">
                <a:ea typeface="微软雅黑 Light" panose="020B0502040204020203" pitchFamily="34" charset="-122"/>
              </a:rPr>
              <a:t>i</a:t>
            </a:r>
            <a:r>
              <a:rPr lang="zh-CN" altLang="en-US" sz="2000" dirty="0">
                <a:ea typeface="微软雅黑 Light" panose="020B0502040204020203" pitchFamily="34" charset="-122"/>
              </a:rPr>
              <a:t>所更新的、不会再修改的数据</a:t>
            </a:r>
          </a:p>
        </p:txBody>
      </p:sp>
    </p:spTree>
    <p:extLst>
      <p:ext uri="{BB962C8B-B14F-4D97-AF65-F5344CB8AC3E}">
        <p14:creationId xmlns:p14="http://schemas.microsoft.com/office/powerpoint/2010/main" val="3016381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EE170-7CC8-4265-80BE-7766F4183643}"/>
              </a:ext>
            </a:extLst>
          </p:cNvPr>
          <p:cNvSpPr>
            <a:spLocks noGrp="1"/>
          </p:cNvSpPr>
          <p:nvPr>
            <p:ph type="title"/>
          </p:nvPr>
        </p:nvSpPr>
        <p:spPr/>
        <p:txBody>
          <a:bodyPr/>
          <a:lstStyle/>
          <a:p>
            <a:r>
              <a:rPr lang="en-US" altLang="zh-CN" sz="2800" dirty="0" err="1"/>
              <a:t>Cascadeless</a:t>
            </a:r>
            <a:r>
              <a:rPr lang="en-US" altLang="zh-CN" sz="2800" dirty="0"/>
              <a:t> schedule vs recoverable schedule</a:t>
            </a:r>
            <a:endParaRPr lang="zh-CN" altLang="en-US" dirty="0"/>
          </a:p>
        </p:txBody>
      </p:sp>
      <p:sp>
        <p:nvSpPr>
          <p:cNvPr id="3" name="内容占位符 2">
            <a:extLst>
              <a:ext uri="{FF2B5EF4-FFF2-40B4-BE49-F238E27FC236}">
                <a16:creationId xmlns:a16="http://schemas.microsoft.com/office/drawing/2014/main" id="{1B1DB959-277D-43AF-9910-8CA03033F26D}"/>
              </a:ext>
            </a:extLst>
          </p:cNvPr>
          <p:cNvSpPr>
            <a:spLocks noGrp="1"/>
          </p:cNvSpPr>
          <p:nvPr>
            <p:ph idx="1"/>
          </p:nvPr>
        </p:nvSpPr>
        <p:spPr/>
        <p:txBody>
          <a:bodyPr/>
          <a:lstStyle/>
          <a:p>
            <a:pPr eaLnBrk="1" hangingPunct="1"/>
            <a:r>
              <a:rPr lang="en-US" altLang="zh-CN" b="1" u="sng" dirty="0"/>
              <a:t>Every </a:t>
            </a:r>
            <a:r>
              <a:rPr lang="en-US" altLang="zh-CN" b="1" u="sng" dirty="0" err="1"/>
              <a:t>cascadeless</a:t>
            </a:r>
            <a:r>
              <a:rPr lang="en-US" altLang="zh-CN" b="1" u="sng" dirty="0"/>
              <a:t> schedule is also recoverable！</a:t>
            </a:r>
          </a:p>
          <a:p>
            <a:pPr eaLnBrk="1" hangingPunct="1"/>
            <a:r>
              <a:rPr lang="en-US" altLang="zh-CN" dirty="0"/>
              <a:t>But a recoverable may not be a </a:t>
            </a:r>
            <a:r>
              <a:rPr lang="en-US" altLang="zh-CN" dirty="0" err="1"/>
              <a:t>cascadeless</a:t>
            </a:r>
            <a:r>
              <a:rPr lang="en-US" altLang="zh-CN" dirty="0"/>
              <a:t> schedule </a:t>
            </a:r>
          </a:p>
          <a:p>
            <a:pPr eaLnBrk="1" hangingPunct="1"/>
            <a:endParaRPr lang="zh-CN" altLang="en-US" dirty="0"/>
          </a:p>
          <a:p>
            <a:pPr eaLnBrk="1" hangingPunct="1"/>
            <a:r>
              <a:rPr lang="en-US" altLang="zh-CN" dirty="0"/>
              <a:t>An example of </a:t>
            </a:r>
            <a:r>
              <a:rPr lang="en-US" altLang="zh-CN" dirty="0" err="1"/>
              <a:t>cascadeless</a:t>
            </a:r>
            <a:r>
              <a:rPr lang="en-US" altLang="zh-CN" dirty="0"/>
              <a:t> and recoverable schedule in Fig.17.0.20</a:t>
            </a:r>
          </a:p>
          <a:p>
            <a:endParaRPr lang="zh-CN" altLang="en-US" dirty="0"/>
          </a:p>
        </p:txBody>
      </p:sp>
      <p:sp>
        <p:nvSpPr>
          <p:cNvPr id="4" name="日期占位符 3">
            <a:extLst>
              <a:ext uri="{FF2B5EF4-FFF2-40B4-BE49-F238E27FC236}">
                <a16:creationId xmlns:a16="http://schemas.microsoft.com/office/drawing/2014/main" id="{A1C9A3EB-EADE-4793-9629-F359CE038211}"/>
              </a:ext>
            </a:extLst>
          </p:cNvPr>
          <p:cNvSpPr>
            <a:spLocks noGrp="1"/>
          </p:cNvSpPr>
          <p:nvPr>
            <p:ph type="dt" sz="half" idx="10"/>
          </p:nvPr>
        </p:nvSpPr>
        <p:spPr/>
        <p:txBody>
          <a:bodyPr/>
          <a:lstStyle/>
          <a:p>
            <a:fld id="{A6EBF62F-2A51-4DBA-846A-69A584790E99}"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391C5ABA-7066-4C98-8FCA-6FE09A39E64F}"/>
              </a:ext>
            </a:extLst>
          </p:cNvPr>
          <p:cNvSpPr>
            <a:spLocks noGrp="1"/>
          </p:cNvSpPr>
          <p:nvPr>
            <p:ph type="sldNum" sz="quarter" idx="12"/>
          </p:nvPr>
        </p:nvSpPr>
        <p:spPr/>
        <p:txBody>
          <a:bodyPr/>
          <a:lstStyle/>
          <a:p>
            <a:fld id="{47C4BD23-150C-4A56-8E66-9482A3FB2E80}" type="slidenum">
              <a:rPr lang="zh-CN" altLang="en-US" smtClean="0"/>
              <a:pPr/>
              <a:t>77</a:t>
            </a:fld>
            <a:endParaRPr lang="zh-CN" altLang="en-US" dirty="0"/>
          </a:p>
        </p:txBody>
      </p:sp>
      <p:pic>
        <p:nvPicPr>
          <p:cNvPr id="6" name="Picture 5">
            <a:extLst>
              <a:ext uri="{FF2B5EF4-FFF2-40B4-BE49-F238E27FC236}">
                <a16:creationId xmlns:a16="http://schemas.microsoft.com/office/drawing/2014/main" id="{7535F900-69C6-4170-9454-2D3AF89FD50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771" t="10025" r="3471" b="11053"/>
          <a:stretch>
            <a:fillRect/>
          </a:stretch>
        </p:blipFill>
        <p:spPr bwMode="auto">
          <a:xfrm>
            <a:off x="4320291" y="3004093"/>
            <a:ext cx="3308350" cy="204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cmpd="tri">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Line 6">
            <a:extLst>
              <a:ext uri="{FF2B5EF4-FFF2-40B4-BE49-F238E27FC236}">
                <a16:creationId xmlns:a16="http://schemas.microsoft.com/office/drawing/2014/main" id="{CDDA36B5-8F65-40B5-BEAC-08E29587666D}"/>
              </a:ext>
            </a:extLst>
          </p:cNvPr>
          <p:cNvSpPr>
            <a:spLocks noChangeShapeType="1"/>
          </p:cNvSpPr>
          <p:nvPr/>
        </p:nvSpPr>
        <p:spPr bwMode="auto">
          <a:xfrm>
            <a:off x="5068004" y="4196305"/>
            <a:ext cx="458787" cy="111125"/>
          </a:xfrm>
          <a:prstGeom prst="line">
            <a:avLst/>
          </a:prstGeom>
          <a:noFill/>
          <a:ln w="952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 name="Line 7">
            <a:extLst>
              <a:ext uri="{FF2B5EF4-FFF2-40B4-BE49-F238E27FC236}">
                <a16:creationId xmlns:a16="http://schemas.microsoft.com/office/drawing/2014/main" id="{016C9BF2-AA5D-4397-865B-3CA185F79F03}"/>
              </a:ext>
            </a:extLst>
          </p:cNvPr>
          <p:cNvSpPr>
            <a:spLocks noChangeShapeType="1"/>
          </p:cNvSpPr>
          <p:nvPr/>
        </p:nvSpPr>
        <p:spPr bwMode="auto">
          <a:xfrm>
            <a:off x="6314191" y="4729705"/>
            <a:ext cx="381000" cy="152400"/>
          </a:xfrm>
          <a:prstGeom prst="line">
            <a:avLst/>
          </a:prstGeom>
          <a:noFill/>
          <a:ln w="952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 name="Text Box 9">
            <a:extLst>
              <a:ext uri="{FF2B5EF4-FFF2-40B4-BE49-F238E27FC236}">
                <a16:creationId xmlns:a16="http://schemas.microsoft.com/office/drawing/2014/main" id="{B06A5820-B6A1-45B3-BD62-994C83A7FFCA}"/>
              </a:ext>
            </a:extLst>
          </p:cNvPr>
          <p:cNvSpPr txBox="1">
            <a:spLocks noChangeArrowheads="1"/>
          </p:cNvSpPr>
          <p:nvPr/>
        </p:nvSpPr>
        <p:spPr bwMode="auto">
          <a:xfrm>
            <a:off x="4171066" y="5356768"/>
            <a:ext cx="9824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solidFill>
                  <a:schemeClr val="folHlink"/>
                </a:solidFill>
                <a:latin typeface="+mn-lt"/>
              </a:rPr>
              <a:t>commit</a:t>
            </a:r>
          </a:p>
        </p:txBody>
      </p:sp>
      <p:sp>
        <p:nvSpPr>
          <p:cNvPr id="10" name="Text Box 10">
            <a:extLst>
              <a:ext uri="{FF2B5EF4-FFF2-40B4-BE49-F238E27FC236}">
                <a16:creationId xmlns:a16="http://schemas.microsoft.com/office/drawing/2014/main" id="{E6E84B81-355F-4140-8DE1-14EBE80AB972}"/>
              </a:ext>
            </a:extLst>
          </p:cNvPr>
          <p:cNvSpPr txBox="1">
            <a:spLocks noChangeArrowheads="1"/>
          </p:cNvSpPr>
          <p:nvPr/>
        </p:nvSpPr>
        <p:spPr bwMode="auto">
          <a:xfrm>
            <a:off x="6633279" y="5093243"/>
            <a:ext cx="9824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dirty="0">
                <a:solidFill>
                  <a:srgbClr val="2D0EE4"/>
                </a:solidFill>
                <a:latin typeface="+mn-lt"/>
              </a:rPr>
              <a:t>commit</a:t>
            </a:r>
          </a:p>
        </p:txBody>
      </p:sp>
      <p:sp>
        <p:nvSpPr>
          <p:cNvPr id="11" name="AutoShape 14">
            <a:extLst>
              <a:ext uri="{FF2B5EF4-FFF2-40B4-BE49-F238E27FC236}">
                <a16:creationId xmlns:a16="http://schemas.microsoft.com/office/drawing/2014/main" id="{A560437A-8736-435B-875F-0FCB9290AAE2}"/>
              </a:ext>
            </a:extLst>
          </p:cNvPr>
          <p:cNvSpPr>
            <a:spLocks/>
          </p:cNvSpPr>
          <p:nvPr/>
        </p:nvSpPr>
        <p:spPr bwMode="auto">
          <a:xfrm>
            <a:off x="3998029" y="5371055"/>
            <a:ext cx="1065212" cy="473075"/>
          </a:xfrm>
          <a:prstGeom prst="borderCallout2">
            <a:avLst>
              <a:gd name="adj1" fmla="val 24162"/>
              <a:gd name="adj2" fmla="val 107153"/>
              <a:gd name="adj3" fmla="val 24162"/>
              <a:gd name="adj4" fmla="val 107153"/>
              <a:gd name="adj5" fmla="val -131880"/>
              <a:gd name="adj6" fmla="val 152014"/>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1800"/>
              <a:t>commit</a:t>
            </a:r>
          </a:p>
        </p:txBody>
      </p:sp>
      <p:sp>
        <p:nvSpPr>
          <p:cNvPr id="12" name="AutoShape 15">
            <a:extLst>
              <a:ext uri="{FF2B5EF4-FFF2-40B4-BE49-F238E27FC236}">
                <a16:creationId xmlns:a16="http://schemas.microsoft.com/office/drawing/2014/main" id="{61EEF006-6D6B-4BBB-9EFB-BFADC583560A}"/>
              </a:ext>
            </a:extLst>
          </p:cNvPr>
          <p:cNvSpPr>
            <a:spLocks/>
          </p:cNvSpPr>
          <p:nvPr/>
        </p:nvSpPr>
        <p:spPr bwMode="auto">
          <a:xfrm>
            <a:off x="2799466" y="4037555"/>
            <a:ext cx="1065213" cy="390525"/>
          </a:xfrm>
          <a:prstGeom prst="borderCallout2">
            <a:avLst>
              <a:gd name="adj1" fmla="val 29269"/>
              <a:gd name="adj2" fmla="val 107153"/>
              <a:gd name="adj3" fmla="val 29269"/>
              <a:gd name="adj4" fmla="val 107153"/>
              <a:gd name="adj5" fmla="val 28861"/>
              <a:gd name="adj6" fmla="val 152014"/>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1800"/>
              <a:t>commit</a:t>
            </a:r>
          </a:p>
        </p:txBody>
      </p:sp>
    </p:spTree>
    <p:extLst>
      <p:ext uri="{BB962C8B-B14F-4D97-AF65-F5344CB8AC3E}">
        <p14:creationId xmlns:p14="http://schemas.microsoft.com/office/powerpoint/2010/main" val="1809357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768025-F36F-41D0-8D0D-342D1CAF7E3A}"/>
              </a:ext>
            </a:extLst>
          </p:cNvPr>
          <p:cNvSpPr>
            <a:spLocks noGrp="1"/>
          </p:cNvSpPr>
          <p:nvPr>
            <p:ph type="title"/>
          </p:nvPr>
        </p:nvSpPr>
        <p:spPr/>
        <p:txBody>
          <a:bodyPr/>
          <a:lstStyle/>
          <a:p>
            <a:r>
              <a:rPr lang="en-US" altLang="zh-CN" sz="2800" dirty="0">
                <a:cs typeface="Times New Roman" pitchFamily="18" charset="0"/>
              </a:rPr>
              <a:t>17.8 Transaction Isolation Level</a:t>
            </a:r>
            <a:endParaRPr lang="zh-CN" altLang="en-US" dirty="0"/>
          </a:p>
        </p:txBody>
      </p:sp>
      <p:sp>
        <p:nvSpPr>
          <p:cNvPr id="3" name="内容占位符 2">
            <a:extLst>
              <a:ext uri="{FF2B5EF4-FFF2-40B4-BE49-F238E27FC236}">
                <a16:creationId xmlns:a16="http://schemas.microsoft.com/office/drawing/2014/main" id="{58C5447D-C379-43F9-8DC2-5DA8B46D3DCA}"/>
              </a:ext>
            </a:extLst>
          </p:cNvPr>
          <p:cNvSpPr>
            <a:spLocks noGrp="1"/>
          </p:cNvSpPr>
          <p:nvPr>
            <p:ph idx="1"/>
          </p:nvPr>
        </p:nvSpPr>
        <p:spPr/>
        <p:txBody>
          <a:bodyPr/>
          <a:lstStyle/>
          <a:p>
            <a:r>
              <a:rPr lang="en-US" altLang="zh-CN" dirty="0">
                <a:ea typeface="ＭＳ Ｐゴシック" pitchFamily="34" charset="-128"/>
                <a:cs typeface="Times New Roman" pitchFamily="18" charset="0"/>
              </a:rPr>
              <a:t>A database must provide a mechanism that will ensure that all possible schedules are both:</a:t>
            </a:r>
          </a:p>
          <a:p>
            <a:pPr lvl="1"/>
            <a:r>
              <a:rPr lang="en-US" altLang="zh-CN" dirty="0">
                <a:ea typeface="ＭＳ Ｐゴシック" pitchFamily="34" charset="-128"/>
                <a:cs typeface="Times New Roman" pitchFamily="18" charset="0"/>
              </a:rPr>
              <a:t>Conflict serializable. </a:t>
            </a:r>
          </a:p>
          <a:p>
            <a:pPr lvl="1"/>
            <a:r>
              <a:rPr lang="en-US" altLang="zh-CN" dirty="0">
                <a:ea typeface="ＭＳ Ｐゴシック" pitchFamily="34" charset="-128"/>
                <a:cs typeface="Times New Roman" pitchFamily="18" charset="0"/>
              </a:rPr>
              <a:t>Recoverable and preferably </a:t>
            </a:r>
            <a:r>
              <a:rPr lang="en-US" altLang="zh-CN" dirty="0" err="1">
                <a:ea typeface="ＭＳ Ｐゴシック" pitchFamily="34" charset="-128"/>
                <a:cs typeface="Times New Roman" pitchFamily="18" charset="0"/>
              </a:rPr>
              <a:t>cascadeless</a:t>
            </a:r>
            <a:endParaRPr lang="en-US" altLang="zh-CN" dirty="0">
              <a:ea typeface="ＭＳ Ｐゴシック" pitchFamily="34" charset="-128"/>
              <a:cs typeface="Times New Roman" pitchFamily="18" charset="0"/>
            </a:endParaRPr>
          </a:p>
          <a:p>
            <a:r>
              <a:rPr lang="en-US" altLang="zh-CN" dirty="0">
                <a:ea typeface="ＭＳ Ｐゴシック" pitchFamily="34" charset="-128"/>
                <a:cs typeface="Times New Roman" pitchFamily="18" charset="0"/>
              </a:rPr>
              <a:t>A policy in which only one transaction can execute at a time generates serial schedules, but provides a poor degree of concurrency</a:t>
            </a:r>
          </a:p>
          <a:p>
            <a:r>
              <a:rPr lang="en-US" altLang="zh-CN" dirty="0">
                <a:ea typeface="ＭＳ Ｐゴシック" pitchFamily="34" charset="-128"/>
                <a:cs typeface="Times New Roman" pitchFamily="18" charset="0"/>
              </a:rPr>
              <a:t>Concurrency-control schemes tradeoff between the amount of concurrency they allow and the amount of overhead that they incur</a:t>
            </a:r>
          </a:p>
          <a:p>
            <a:r>
              <a:rPr lang="en-US" altLang="zh-CN" b="1" dirty="0">
                <a:solidFill>
                  <a:srgbClr val="000099"/>
                </a:solidFill>
                <a:ea typeface="ＭＳ Ｐゴシック" pitchFamily="34" charset="-128"/>
                <a:cs typeface="Times New Roman" pitchFamily="18" charset="0"/>
              </a:rPr>
              <a:t>Goal</a:t>
            </a:r>
            <a:r>
              <a:rPr lang="en-US" altLang="zh-CN" dirty="0">
                <a:ea typeface="ＭＳ Ｐゴシック" pitchFamily="34" charset="-128"/>
                <a:cs typeface="Times New Roman" pitchFamily="18" charset="0"/>
              </a:rPr>
              <a:t> – to develop concurrency control protocols that will assure serializability.</a:t>
            </a:r>
          </a:p>
          <a:p>
            <a:endParaRPr lang="zh-CN" altLang="en-US" dirty="0"/>
          </a:p>
        </p:txBody>
      </p:sp>
      <p:sp>
        <p:nvSpPr>
          <p:cNvPr id="4" name="日期占位符 3">
            <a:extLst>
              <a:ext uri="{FF2B5EF4-FFF2-40B4-BE49-F238E27FC236}">
                <a16:creationId xmlns:a16="http://schemas.microsoft.com/office/drawing/2014/main" id="{6F9996BC-57CF-4F68-B77A-BE4C96C393B5}"/>
              </a:ext>
            </a:extLst>
          </p:cNvPr>
          <p:cNvSpPr>
            <a:spLocks noGrp="1"/>
          </p:cNvSpPr>
          <p:nvPr>
            <p:ph type="dt" sz="half" idx="10"/>
          </p:nvPr>
        </p:nvSpPr>
        <p:spPr/>
        <p:txBody>
          <a:bodyPr/>
          <a:lstStyle/>
          <a:p>
            <a:fld id="{9BDBDB74-985B-4EDA-806F-F4DC8A5236EA}"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9F69B659-A912-4512-8216-324AB01CFB9E}"/>
              </a:ext>
            </a:extLst>
          </p:cNvPr>
          <p:cNvSpPr>
            <a:spLocks noGrp="1"/>
          </p:cNvSpPr>
          <p:nvPr>
            <p:ph type="sldNum" sz="quarter" idx="12"/>
          </p:nvPr>
        </p:nvSpPr>
        <p:spPr/>
        <p:txBody>
          <a:bodyPr/>
          <a:lstStyle/>
          <a:p>
            <a:fld id="{47C4BD23-150C-4A56-8E66-9482A3FB2E80}" type="slidenum">
              <a:rPr lang="zh-CN" altLang="en-US" smtClean="0"/>
              <a:pPr/>
              <a:t>78</a:t>
            </a:fld>
            <a:endParaRPr lang="zh-CN" altLang="en-US" dirty="0"/>
          </a:p>
        </p:txBody>
      </p:sp>
    </p:spTree>
    <p:extLst>
      <p:ext uri="{BB962C8B-B14F-4D97-AF65-F5344CB8AC3E}">
        <p14:creationId xmlns:p14="http://schemas.microsoft.com/office/powerpoint/2010/main" val="6095516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1511BF-7D08-4593-975D-7567ED616C27}"/>
              </a:ext>
            </a:extLst>
          </p:cNvPr>
          <p:cNvSpPr>
            <a:spLocks noGrp="1"/>
          </p:cNvSpPr>
          <p:nvPr>
            <p:ph type="title"/>
          </p:nvPr>
        </p:nvSpPr>
        <p:spPr/>
        <p:txBody>
          <a:bodyPr/>
          <a:lstStyle/>
          <a:p>
            <a:r>
              <a:rPr lang="en-US" altLang="zh-CN" sz="2800" dirty="0">
                <a:cs typeface="Times New Roman" pitchFamily="18" charset="0"/>
              </a:rPr>
              <a:t>Weak Levels of Consistency</a:t>
            </a:r>
            <a:endParaRPr lang="zh-CN" altLang="en-US" dirty="0"/>
          </a:p>
        </p:txBody>
      </p:sp>
      <p:sp>
        <p:nvSpPr>
          <p:cNvPr id="3" name="内容占位符 2">
            <a:extLst>
              <a:ext uri="{FF2B5EF4-FFF2-40B4-BE49-F238E27FC236}">
                <a16:creationId xmlns:a16="http://schemas.microsoft.com/office/drawing/2014/main" id="{41332905-1055-42A0-8F1B-E4B655B0B39D}"/>
              </a:ext>
            </a:extLst>
          </p:cNvPr>
          <p:cNvSpPr>
            <a:spLocks noGrp="1"/>
          </p:cNvSpPr>
          <p:nvPr>
            <p:ph idx="1"/>
          </p:nvPr>
        </p:nvSpPr>
        <p:spPr/>
        <p:txBody>
          <a:bodyPr/>
          <a:lstStyle/>
          <a:p>
            <a:r>
              <a:rPr lang="en-US" altLang="zh-CN" dirty="0">
                <a:ea typeface="ＭＳ Ｐゴシック" pitchFamily="34" charset="-128"/>
                <a:cs typeface="Times New Roman" pitchFamily="18" charset="0"/>
              </a:rPr>
              <a:t>Some applications are willing to live with weak levels of consistency, allowing schedules that are not serializable</a:t>
            </a:r>
          </a:p>
          <a:p>
            <a:pPr lvl="1"/>
            <a:r>
              <a:rPr lang="en-US" altLang="zh-CN" dirty="0">
                <a:ea typeface="ＭＳ Ｐゴシック" pitchFamily="34" charset="-128"/>
                <a:cs typeface="Times New Roman" pitchFamily="18" charset="0"/>
              </a:rPr>
              <a:t>E.g., a read-only transaction that wants to get an approximate total balance of all accounts </a:t>
            </a:r>
          </a:p>
          <a:p>
            <a:pPr lvl="1"/>
            <a:r>
              <a:rPr lang="en-US" altLang="zh-CN" dirty="0">
                <a:ea typeface="ＭＳ Ｐゴシック" pitchFamily="34" charset="-128"/>
                <a:cs typeface="Times New Roman" pitchFamily="18" charset="0"/>
              </a:rPr>
              <a:t>E.g., database statistics computed for query optimization can be approximate (refer to Chapter 15, why?)</a:t>
            </a:r>
          </a:p>
          <a:p>
            <a:pPr lvl="1"/>
            <a:r>
              <a:rPr lang="en-US" altLang="zh-CN" dirty="0">
                <a:ea typeface="ＭＳ Ｐゴシック" pitchFamily="34" charset="-128"/>
                <a:cs typeface="Times New Roman" pitchFamily="18" charset="0"/>
              </a:rPr>
              <a:t>Such transactions need not be serializable with respect to other transactions</a:t>
            </a:r>
          </a:p>
          <a:p>
            <a:r>
              <a:rPr lang="en-US" altLang="zh-CN" dirty="0">
                <a:ea typeface="ＭＳ Ｐゴシック" pitchFamily="34" charset="-128"/>
                <a:cs typeface="Times New Roman" pitchFamily="18" charset="0"/>
              </a:rPr>
              <a:t>Tradeoff accuracy for performance</a:t>
            </a:r>
            <a:endParaRPr lang="zh-CN" altLang="en-US" dirty="0"/>
          </a:p>
        </p:txBody>
      </p:sp>
      <p:sp>
        <p:nvSpPr>
          <p:cNvPr id="4" name="日期占位符 3">
            <a:extLst>
              <a:ext uri="{FF2B5EF4-FFF2-40B4-BE49-F238E27FC236}">
                <a16:creationId xmlns:a16="http://schemas.microsoft.com/office/drawing/2014/main" id="{B615FE62-F14E-443C-AD4E-6D6121D40AAF}"/>
              </a:ext>
            </a:extLst>
          </p:cNvPr>
          <p:cNvSpPr>
            <a:spLocks noGrp="1"/>
          </p:cNvSpPr>
          <p:nvPr>
            <p:ph type="dt" sz="half" idx="10"/>
          </p:nvPr>
        </p:nvSpPr>
        <p:spPr/>
        <p:txBody>
          <a:bodyPr/>
          <a:lstStyle/>
          <a:p>
            <a:fld id="{26B7BFE7-930B-484F-92BD-7B066D57D626}"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5D569ADA-E0A9-49D6-A0E4-289F786D0FDE}"/>
              </a:ext>
            </a:extLst>
          </p:cNvPr>
          <p:cNvSpPr>
            <a:spLocks noGrp="1"/>
          </p:cNvSpPr>
          <p:nvPr>
            <p:ph type="sldNum" sz="quarter" idx="12"/>
          </p:nvPr>
        </p:nvSpPr>
        <p:spPr/>
        <p:txBody>
          <a:bodyPr/>
          <a:lstStyle/>
          <a:p>
            <a:fld id="{47C4BD23-150C-4A56-8E66-9482A3FB2E80}" type="slidenum">
              <a:rPr lang="zh-CN" altLang="en-US" smtClean="0"/>
              <a:pPr/>
              <a:t>79</a:t>
            </a:fld>
            <a:endParaRPr lang="zh-CN" altLang="en-US" dirty="0"/>
          </a:p>
        </p:txBody>
      </p:sp>
      <p:sp>
        <p:nvSpPr>
          <p:cNvPr id="6" name="TextBox 1">
            <a:extLst>
              <a:ext uri="{FF2B5EF4-FFF2-40B4-BE49-F238E27FC236}">
                <a16:creationId xmlns:a16="http://schemas.microsoft.com/office/drawing/2014/main" id="{587077B5-CC3D-48AA-AD0C-FC92BF10BDDD}"/>
              </a:ext>
            </a:extLst>
          </p:cNvPr>
          <p:cNvSpPr txBox="1"/>
          <p:nvPr/>
        </p:nvSpPr>
        <p:spPr>
          <a:xfrm>
            <a:off x="5851803" y="3923119"/>
            <a:ext cx="6340197" cy="1695849"/>
          </a:xfrm>
          <a:prstGeom prst="rect">
            <a:avLst/>
          </a:prstGeom>
          <a:solidFill>
            <a:schemeClr val="accent4">
              <a:lumMod val="20000"/>
              <a:lumOff val="80000"/>
            </a:schemeClr>
          </a:solidFill>
        </p:spPr>
        <p:txBody>
          <a:bodyPr wrap="none" rtlCol="0">
            <a:spAutoFit/>
          </a:bodyPr>
          <a:lstStyle/>
          <a:p>
            <a:pPr>
              <a:lnSpc>
                <a:spcPct val="150000"/>
              </a:lnSpc>
            </a:pPr>
            <a:r>
              <a:rPr lang="zh-CN" altLang="en-US" sz="2400" dirty="0">
                <a:ea typeface="微软雅黑 Light" panose="020B0502040204020203" pitchFamily="34" charset="-122"/>
              </a:rPr>
              <a:t>为提高并发事务执行效率，放松一致性要求：</a:t>
            </a:r>
            <a:endParaRPr lang="en-US" altLang="zh-CN" sz="2400" dirty="0">
              <a:ea typeface="微软雅黑 Light" panose="020B0502040204020203" pitchFamily="34" charset="-122"/>
            </a:endParaRPr>
          </a:p>
          <a:p>
            <a:pPr>
              <a:lnSpc>
                <a:spcPct val="150000"/>
              </a:lnSpc>
            </a:pPr>
            <a:r>
              <a:rPr lang="en-US" altLang="zh-CN" sz="2400" dirty="0">
                <a:ea typeface="微软雅黑 Light" panose="020B0502040204020203" pitchFamily="34" charset="-122"/>
              </a:rPr>
              <a:t>1</a:t>
            </a:r>
            <a:r>
              <a:rPr lang="zh-CN" altLang="en-US" sz="2400" dirty="0">
                <a:ea typeface="微软雅黑 Light" panose="020B0502040204020203" pitchFamily="34" charset="-122"/>
              </a:rPr>
              <a:t>）允许一定程度的“读</a:t>
            </a:r>
            <a:r>
              <a:rPr lang="en-US" altLang="zh-CN" sz="2400" dirty="0">
                <a:ea typeface="微软雅黑 Light" panose="020B0502040204020203" pitchFamily="34" charset="-122"/>
              </a:rPr>
              <a:t>-</a:t>
            </a:r>
            <a:r>
              <a:rPr lang="zh-CN" altLang="en-US" sz="2400" dirty="0">
                <a:ea typeface="微软雅黑 Light" panose="020B0502040204020203" pitchFamily="34" charset="-122"/>
              </a:rPr>
              <a:t>写”、“写</a:t>
            </a:r>
            <a:r>
              <a:rPr lang="en-US" altLang="zh-CN" sz="2400" dirty="0">
                <a:ea typeface="微软雅黑 Light" panose="020B0502040204020203" pitchFamily="34" charset="-122"/>
              </a:rPr>
              <a:t>-</a:t>
            </a:r>
            <a:r>
              <a:rPr lang="zh-CN" altLang="en-US" sz="2400" dirty="0">
                <a:ea typeface="微软雅黑 Light" panose="020B0502040204020203" pitchFamily="34" charset="-122"/>
              </a:rPr>
              <a:t>读”冲突</a:t>
            </a:r>
          </a:p>
          <a:p>
            <a:pPr>
              <a:lnSpc>
                <a:spcPct val="150000"/>
              </a:lnSpc>
            </a:pPr>
            <a:r>
              <a:rPr lang="en-US" altLang="zh-CN" sz="2400" dirty="0">
                <a:ea typeface="微软雅黑 Light" panose="020B0502040204020203" pitchFamily="34" charset="-122"/>
              </a:rPr>
              <a:t>2</a:t>
            </a:r>
            <a:r>
              <a:rPr lang="zh-CN" altLang="en-US" sz="2400" dirty="0">
                <a:ea typeface="微软雅黑 Light" panose="020B0502040204020203" pitchFamily="34" charset="-122"/>
              </a:rPr>
              <a:t>）仍然严格保证无冲突的“写</a:t>
            </a:r>
            <a:r>
              <a:rPr lang="en-US" altLang="zh-CN" sz="2400" dirty="0">
                <a:ea typeface="微软雅黑 Light" panose="020B0502040204020203" pitchFamily="34" charset="-122"/>
              </a:rPr>
              <a:t>-</a:t>
            </a:r>
            <a:r>
              <a:rPr lang="zh-CN" altLang="en-US" sz="2400" dirty="0">
                <a:ea typeface="微软雅黑 Light" panose="020B0502040204020203" pitchFamily="34" charset="-122"/>
              </a:rPr>
              <a:t>写”</a:t>
            </a:r>
            <a:endParaRPr lang="en-US" altLang="zh-CN" sz="2400" dirty="0">
              <a:ea typeface="微软雅黑 Light" panose="020B0502040204020203" pitchFamily="34" charset="-122"/>
            </a:endParaRPr>
          </a:p>
        </p:txBody>
      </p:sp>
    </p:spTree>
    <p:extLst>
      <p:ext uri="{BB962C8B-B14F-4D97-AF65-F5344CB8AC3E}">
        <p14:creationId xmlns:p14="http://schemas.microsoft.com/office/powerpoint/2010/main" val="819085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0FDBFE-DC15-404D-92A3-7AE43B0CE3E3}"/>
              </a:ext>
            </a:extLst>
          </p:cNvPr>
          <p:cNvSpPr>
            <a:spLocks noGrp="1"/>
          </p:cNvSpPr>
          <p:nvPr>
            <p:ph type="title"/>
          </p:nvPr>
        </p:nvSpPr>
        <p:spPr/>
        <p:txBody>
          <a:bodyPr>
            <a:normAutofit/>
          </a:bodyPr>
          <a:lstStyle/>
          <a:p>
            <a:r>
              <a:rPr lang="en-US" altLang="zh-CN" dirty="0">
                <a:effectLst>
                  <a:outerShdw blurRad="38100" dist="38100" dir="2700000" algn="tl">
                    <a:srgbClr val="C0C0C0"/>
                  </a:outerShdw>
                </a:effectLst>
              </a:rPr>
              <a:t>17.1 </a:t>
            </a:r>
            <a:r>
              <a:rPr lang="en-US" altLang="en-US" dirty="0"/>
              <a:t>Transaction Concept</a:t>
            </a:r>
            <a:endParaRPr lang="zh-CN" altLang="en-US" dirty="0">
              <a:effectLst>
                <a:outerShdw blurRad="38100" dist="38100" dir="2700000" algn="tl">
                  <a:srgbClr val="C0C0C0"/>
                </a:outerShdw>
              </a:effectLst>
            </a:endParaRPr>
          </a:p>
        </p:txBody>
      </p:sp>
      <p:sp>
        <p:nvSpPr>
          <p:cNvPr id="3" name="内容占位符 2">
            <a:extLst>
              <a:ext uri="{FF2B5EF4-FFF2-40B4-BE49-F238E27FC236}">
                <a16:creationId xmlns:a16="http://schemas.microsoft.com/office/drawing/2014/main" id="{18A7B396-4B9B-40E4-8964-75857386CD74}"/>
              </a:ext>
            </a:extLst>
          </p:cNvPr>
          <p:cNvSpPr>
            <a:spLocks noGrp="1"/>
          </p:cNvSpPr>
          <p:nvPr>
            <p:ph idx="1"/>
          </p:nvPr>
        </p:nvSpPr>
        <p:spPr>
          <a:xfrm>
            <a:off x="198362" y="772634"/>
            <a:ext cx="11834414" cy="6170606"/>
          </a:xfrm>
        </p:spPr>
        <p:txBody>
          <a:bodyPr>
            <a:normAutofit lnSpcReduction="10000"/>
          </a:bodyPr>
          <a:lstStyle/>
          <a:p>
            <a:pPr marL="342900" indent="-342900" eaLnBrk="1" hangingPunct="1"/>
            <a:r>
              <a:rPr lang="en-US" altLang="zh-CN" dirty="0"/>
              <a:t>The transaction is</a:t>
            </a:r>
          </a:p>
          <a:p>
            <a:pPr marL="742950" lvl="1" indent="-285750" eaLnBrk="1" hangingPunct="1"/>
            <a:r>
              <a:rPr lang="en-US" altLang="zh-CN" dirty="0">
                <a:solidFill>
                  <a:srgbClr val="2D0EE4"/>
                </a:solidFill>
              </a:rPr>
              <a:t>a unit of  </a:t>
            </a:r>
            <a:r>
              <a:rPr lang="en-US" altLang="zh-CN" dirty="0"/>
              <a:t>DBS application </a:t>
            </a:r>
            <a:r>
              <a:rPr lang="en-US" altLang="zh-CN" dirty="0">
                <a:solidFill>
                  <a:srgbClr val="2D0EE4"/>
                </a:solidFill>
              </a:rPr>
              <a:t>program executing  </a:t>
            </a:r>
            <a:r>
              <a:rPr lang="en-US" altLang="zh-CN" dirty="0"/>
              <a:t>that accesses and possibly updates various data items in DB</a:t>
            </a:r>
            <a:endParaRPr kumimoji="0" lang="en-US" altLang="zh-CN" dirty="0"/>
          </a:p>
          <a:p>
            <a:pPr marL="342900" indent="-342900" eaLnBrk="1" hangingPunct="1"/>
            <a:r>
              <a:rPr kumimoji="0" lang="en-US" altLang="zh-CN" dirty="0"/>
              <a:t>A transaction is </a:t>
            </a:r>
            <a:r>
              <a:rPr kumimoji="0" lang="en-US" altLang="zh-CN" dirty="0">
                <a:solidFill>
                  <a:srgbClr val="FF0000"/>
                </a:solidFill>
              </a:rPr>
              <a:t>initiated</a:t>
            </a:r>
            <a:r>
              <a:rPr kumimoji="0" lang="en-US" altLang="zh-CN" dirty="0"/>
              <a:t> by a user application program written in </a:t>
            </a:r>
            <a:endParaRPr lang="en-US" altLang="zh-CN" dirty="0"/>
          </a:p>
          <a:p>
            <a:pPr marL="742950" lvl="1" indent="-285750" eaLnBrk="1" hangingPunct="1"/>
            <a:r>
              <a:rPr kumimoji="0" lang="en-US" altLang="zh-CN" dirty="0"/>
              <a:t>data manipulating language such as SQL, for example select-from-where, or</a:t>
            </a:r>
          </a:p>
          <a:p>
            <a:pPr marL="742950" lvl="1" indent="-285750" eaLnBrk="1" hangingPunct="1"/>
            <a:r>
              <a:rPr kumimoji="0" lang="en-US" altLang="zh-CN" dirty="0"/>
              <a:t>programming languages, e.g. C++ or Java, with embedded DB accesses in JDBC or ODBC</a:t>
            </a:r>
            <a:endParaRPr lang="en-US" altLang="zh-CN" dirty="0"/>
          </a:p>
          <a:p>
            <a:pPr eaLnBrk="1" hangingPunct="1"/>
            <a:r>
              <a:rPr lang="en-US" altLang="zh-CN" dirty="0"/>
              <a:t>A transaction consists of</a:t>
            </a:r>
          </a:p>
          <a:p>
            <a:pPr lvl="1" eaLnBrk="1" hangingPunct="1"/>
            <a:r>
              <a:rPr lang="en-US" altLang="zh-CN" dirty="0"/>
              <a:t>a collection  of   </a:t>
            </a:r>
            <a:r>
              <a:rPr lang="en-US" altLang="zh-CN" dirty="0">
                <a:solidFill>
                  <a:srgbClr val="2D0EE4"/>
                </a:solidFill>
              </a:rPr>
              <a:t>operations</a:t>
            </a:r>
            <a:r>
              <a:rPr lang="en-US" altLang="zh-CN" dirty="0"/>
              <a:t> that form a single logic unit of  application works, delimited by the statements of the form begin transaction and end transaction</a:t>
            </a:r>
          </a:p>
          <a:p>
            <a:pPr lvl="1" eaLnBrk="1" hangingPunct="1"/>
            <a:r>
              <a:rPr lang="en-US" altLang="zh-CN" dirty="0"/>
              <a:t>operations:  </a:t>
            </a:r>
            <a:r>
              <a:rPr lang="en-US" altLang="zh-CN" dirty="0">
                <a:solidFill>
                  <a:srgbClr val="FF0000"/>
                </a:solidFill>
              </a:rPr>
              <a:t>read</a:t>
            </a:r>
            <a:r>
              <a:rPr lang="en-US" altLang="zh-CN" dirty="0"/>
              <a:t> or </a:t>
            </a:r>
            <a:r>
              <a:rPr lang="en-US" altLang="zh-CN" dirty="0">
                <a:solidFill>
                  <a:srgbClr val="FF0000"/>
                </a:solidFill>
              </a:rPr>
              <a:t>write</a:t>
            </a:r>
            <a:r>
              <a:rPr lang="en-US" altLang="zh-CN" dirty="0"/>
              <a:t> on DB, or other operations</a:t>
            </a:r>
            <a:endParaRPr lang="zh-CN" altLang="en-US" dirty="0">
              <a:sym typeface="Symbol" pitchFamily="18" charset="2"/>
            </a:endParaRPr>
          </a:p>
          <a:p>
            <a:pPr lvl="2" eaLnBrk="1" hangingPunct="1"/>
            <a:r>
              <a:rPr lang="en-US" altLang="zh-CN" dirty="0"/>
              <a:t>begin-transaction</a:t>
            </a:r>
          </a:p>
          <a:p>
            <a:pPr eaLnBrk="1" hangingPunct="1">
              <a:spcBef>
                <a:spcPct val="0"/>
              </a:spcBef>
              <a:buFont typeface="Wingdings" pitchFamily="2" charset="2"/>
              <a:buNone/>
            </a:pPr>
            <a:r>
              <a:rPr lang="en-US" altLang="zh-CN" dirty="0"/>
              <a:t>                        op</a:t>
            </a:r>
            <a:r>
              <a:rPr lang="en-US" altLang="zh-CN" baseline="-25000" dirty="0"/>
              <a:t>1</a:t>
            </a:r>
            <a:r>
              <a:rPr lang="en-US" altLang="zh-CN" dirty="0"/>
              <a:t>;</a:t>
            </a:r>
          </a:p>
          <a:p>
            <a:pPr eaLnBrk="1" hangingPunct="1">
              <a:spcBef>
                <a:spcPct val="0"/>
              </a:spcBef>
              <a:buFont typeface="Wingdings" pitchFamily="2" charset="2"/>
              <a:buNone/>
            </a:pPr>
            <a:r>
              <a:rPr lang="en-US" altLang="zh-CN" dirty="0"/>
              <a:t>                        op</a:t>
            </a:r>
            <a:r>
              <a:rPr lang="en-US" altLang="zh-CN" baseline="-25000" dirty="0"/>
              <a:t>2</a:t>
            </a:r>
            <a:r>
              <a:rPr lang="en-US" altLang="zh-CN" dirty="0"/>
              <a:t>;</a:t>
            </a:r>
          </a:p>
          <a:p>
            <a:pPr eaLnBrk="1" hangingPunct="1">
              <a:spcBef>
                <a:spcPct val="0"/>
              </a:spcBef>
              <a:buFont typeface="Wingdings" pitchFamily="2" charset="2"/>
              <a:buNone/>
            </a:pPr>
            <a:r>
              <a:rPr lang="en-US" altLang="zh-CN" dirty="0"/>
              <a:t>                           .                                 </a:t>
            </a:r>
          </a:p>
          <a:p>
            <a:pPr eaLnBrk="1" hangingPunct="1">
              <a:spcBef>
                <a:spcPct val="0"/>
              </a:spcBef>
              <a:buFont typeface="Wingdings" pitchFamily="2" charset="2"/>
              <a:buNone/>
            </a:pPr>
            <a:r>
              <a:rPr lang="en-US" altLang="zh-CN" dirty="0"/>
              <a:t>                        </a:t>
            </a:r>
            <a:r>
              <a:rPr lang="en-US" altLang="zh-CN" dirty="0" err="1"/>
              <a:t>op</a:t>
            </a:r>
            <a:r>
              <a:rPr lang="en-US" altLang="zh-CN" baseline="-25000" dirty="0" err="1"/>
              <a:t>n</a:t>
            </a:r>
            <a:r>
              <a:rPr lang="en-US" altLang="zh-CN" dirty="0"/>
              <a:t>;</a:t>
            </a:r>
          </a:p>
          <a:p>
            <a:pPr eaLnBrk="1" hangingPunct="1">
              <a:spcBef>
                <a:spcPct val="0"/>
              </a:spcBef>
              <a:buFont typeface="Wingdings" pitchFamily="2" charset="2"/>
              <a:buNone/>
            </a:pPr>
            <a:r>
              <a:rPr lang="en-US" altLang="zh-CN" dirty="0"/>
              <a:t>              end-transaction (e.g. commit  or abort/rollback)</a:t>
            </a:r>
            <a:endParaRPr lang="zh-CN" altLang="en-US" dirty="0"/>
          </a:p>
        </p:txBody>
      </p:sp>
      <p:sp>
        <p:nvSpPr>
          <p:cNvPr id="4" name="日期占位符 3">
            <a:extLst>
              <a:ext uri="{FF2B5EF4-FFF2-40B4-BE49-F238E27FC236}">
                <a16:creationId xmlns:a16="http://schemas.microsoft.com/office/drawing/2014/main" id="{A1CFBC34-D0DE-435D-9F17-FE40A9632C27}"/>
              </a:ext>
            </a:extLst>
          </p:cNvPr>
          <p:cNvSpPr>
            <a:spLocks noGrp="1"/>
          </p:cNvSpPr>
          <p:nvPr>
            <p:ph type="dt" sz="half" idx="10"/>
          </p:nvPr>
        </p:nvSpPr>
        <p:spPr/>
        <p:txBody>
          <a:bodyPr/>
          <a:lstStyle/>
          <a:p>
            <a:fld id="{3AC6F2D4-DF6A-4BCC-ABBE-564B9DC7E6E2}"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31FBD92D-8DF1-46FA-B3E9-D4792A1A67D9}"/>
              </a:ext>
            </a:extLst>
          </p:cNvPr>
          <p:cNvSpPr>
            <a:spLocks noGrp="1"/>
          </p:cNvSpPr>
          <p:nvPr>
            <p:ph type="sldNum" sz="quarter" idx="12"/>
          </p:nvPr>
        </p:nvSpPr>
        <p:spPr/>
        <p:txBody>
          <a:bodyPr/>
          <a:lstStyle/>
          <a:p>
            <a:fld id="{47C4BD23-150C-4A56-8E66-9482A3FB2E80}" type="slidenum">
              <a:rPr lang="zh-CN" altLang="en-US" smtClean="0"/>
              <a:pPr/>
              <a:t>8</a:t>
            </a:fld>
            <a:endParaRPr lang="zh-CN" altLang="en-US" dirty="0"/>
          </a:p>
        </p:txBody>
      </p:sp>
      <p:sp>
        <p:nvSpPr>
          <p:cNvPr id="6" name="AutoShape 4">
            <a:extLst>
              <a:ext uri="{FF2B5EF4-FFF2-40B4-BE49-F238E27FC236}">
                <a16:creationId xmlns:a16="http://schemas.microsoft.com/office/drawing/2014/main" id="{08496E8C-E13E-445B-8DA5-788BA36E8634}"/>
              </a:ext>
            </a:extLst>
          </p:cNvPr>
          <p:cNvSpPr>
            <a:spLocks noChangeArrowheads="1"/>
          </p:cNvSpPr>
          <p:nvPr/>
        </p:nvSpPr>
        <p:spPr bwMode="auto">
          <a:xfrm rot="16200000" flipV="1">
            <a:off x="4775670" y="3977902"/>
            <a:ext cx="123663" cy="131471"/>
          </a:xfrm>
          <a:prstGeom prst="flowChartCollate">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5072650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0A7710-1C26-4996-A707-4534DAC2F8E3}"/>
              </a:ext>
            </a:extLst>
          </p:cNvPr>
          <p:cNvSpPr>
            <a:spLocks noGrp="1"/>
          </p:cNvSpPr>
          <p:nvPr>
            <p:ph type="title"/>
          </p:nvPr>
        </p:nvSpPr>
        <p:spPr/>
        <p:txBody>
          <a:bodyPr/>
          <a:lstStyle/>
          <a:p>
            <a:r>
              <a:rPr lang="en-US" altLang="zh-CN" sz="2800" dirty="0">
                <a:cs typeface="Times New Roman" pitchFamily="18" charset="0"/>
              </a:rPr>
              <a:t>Levels of Consistency in </a:t>
            </a:r>
            <a:r>
              <a:rPr lang="en-US" altLang="zh-CN" sz="2800" dirty="0">
                <a:solidFill>
                  <a:srgbClr val="FF0000"/>
                </a:solidFill>
                <a:cs typeface="Times New Roman" pitchFamily="18" charset="0"/>
              </a:rPr>
              <a:t>SQL-92</a:t>
            </a:r>
            <a:endParaRPr lang="zh-CN" altLang="en-US" dirty="0"/>
          </a:p>
        </p:txBody>
      </p:sp>
      <p:sp>
        <p:nvSpPr>
          <p:cNvPr id="3" name="内容占位符 2">
            <a:extLst>
              <a:ext uri="{FF2B5EF4-FFF2-40B4-BE49-F238E27FC236}">
                <a16:creationId xmlns:a16="http://schemas.microsoft.com/office/drawing/2014/main" id="{80FDA812-FBEA-4680-8273-65C142C178C5}"/>
              </a:ext>
            </a:extLst>
          </p:cNvPr>
          <p:cNvSpPr>
            <a:spLocks noGrp="1"/>
          </p:cNvSpPr>
          <p:nvPr>
            <p:ph idx="1"/>
          </p:nvPr>
        </p:nvSpPr>
        <p:spPr/>
        <p:txBody>
          <a:bodyPr/>
          <a:lstStyle/>
          <a:p>
            <a:r>
              <a:rPr lang="en-US" altLang="zh-CN" b="1" dirty="0">
                <a:solidFill>
                  <a:srgbClr val="000099"/>
                </a:solidFill>
                <a:cs typeface="Times New Roman" pitchFamily="18" charset="0"/>
              </a:rPr>
              <a:t>Serializable</a:t>
            </a:r>
            <a:r>
              <a:rPr lang="en-US" altLang="zh-CN" b="1" dirty="0">
                <a:cs typeface="Times New Roman" pitchFamily="18" charset="0"/>
              </a:rPr>
              <a:t> </a:t>
            </a:r>
            <a:r>
              <a:rPr lang="en-US" altLang="zh-CN" dirty="0">
                <a:cs typeface="Times New Roman" pitchFamily="18" charset="0"/>
              </a:rPr>
              <a:t>— default</a:t>
            </a:r>
          </a:p>
          <a:p>
            <a:pPr marL="0" indent="0">
              <a:buNone/>
            </a:pPr>
            <a:r>
              <a:rPr lang="en-US" altLang="zh-CN" dirty="0">
                <a:cs typeface="Times New Roman" pitchFamily="18" charset="0"/>
              </a:rPr>
              <a:t> 【</a:t>
            </a:r>
            <a:r>
              <a:rPr lang="zh-CN" altLang="en-US" dirty="0">
                <a:cs typeface="Times New Roman" pitchFamily="18" charset="0"/>
              </a:rPr>
              <a:t>严格的无冲突</a:t>
            </a:r>
            <a:r>
              <a:rPr lang="zh-CN" altLang="en-US" dirty="0"/>
              <a:t>“写</a:t>
            </a:r>
            <a:r>
              <a:rPr lang="en-US" altLang="zh-CN" dirty="0"/>
              <a:t>-</a:t>
            </a:r>
            <a:r>
              <a:rPr lang="zh-CN" altLang="en-US" dirty="0"/>
              <a:t>写”、“写</a:t>
            </a:r>
            <a:r>
              <a:rPr lang="en-US" altLang="zh-CN" dirty="0"/>
              <a:t>-</a:t>
            </a:r>
            <a:r>
              <a:rPr lang="zh-CN" altLang="en-US" dirty="0"/>
              <a:t>读”、 “读</a:t>
            </a:r>
            <a:r>
              <a:rPr lang="en-US" altLang="zh-CN" dirty="0"/>
              <a:t>-</a:t>
            </a:r>
            <a:r>
              <a:rPr lang="zh-CN" altLang="en-US" dirty="0"/>
              <a:t>写”</a:t>
            </a:r>
            <a:r>
              <a:rPr lang="en-US" altLang="zh-CN" dirty="0"/>
              <a:t>】</a:t>
            </a:r>
            <a:endParaRPr lang="en-US" altLang="zh-CN" dirty="0">
              <a:cs typeface="Times New Roman" pitchFamily="18" charset="0"/>
            </a:endParaRPr>
          </a:p>
          <a:p>
            <a:r>
              <a:rPr lang="en-US" altLang="zh-CN" b="1" dirty="0">
                <a:solidFill>
                  <a:srgbClr val="000099"/>
                </a:solidFill>
                <a:cs typeface="Times New Roman" pitchFamily="18" charset="0"/>
              </a:rPr>
              <a:t>Repeatable read</a:t>
            </a:r>
            <a:r>
              <a:rPr lang="en-US" altLang="zh-CN" b="1" dirty="0">
                <a:cs typeface="Times New Roman" pitchFamily="18" charset="0"/>
              </a:rPr>
              <a:t> </a:t>
            </a:r>
            <a:r>
              <a:rPr lang="en-US" altLang="zh-CN" dirty="0">
                <a:cs typeface="Times New Roman" pitchFamily="18" charset="0"/>
              </a:rPr>
              <a:t>—</a:t>
            </a:r>
            <a:r>
              <a:rPr lang="en-US" altLang="zh-CN" b="1" dirty="0">
                <a:cs typeface="Times New Roman" pitchFamily="18" charset="0"/>
              </a:rPr>
              <a:t> </a:t>
            </a:r>
            <a:r>
              <a:rPr lang="en-US" altLang="zh-CN" dirty="0">
                <a:cs typeface="Times New Roman" pitchFamily="18" charset="0"/>
              </a:rPr>
              <a:t>only committed records to be read, repeated reads of same record must return same value.  However, a transaction may not be serializable – it may find some records inserted by a transaction but not find others.</a:t>
            </a:r>
          </a:p>
          <a:p>
            <a:r>
              <a:rPr lang="en-US" altLang="zh-CN" b="1" dirty="0">
                <a:solidFill>
                  <a:srgbClr val="000099"/>
                </a:solidFill>
                <a:cs typeface="Times New Roman" pitchFamily="18" charset="0"/>
              </a:rPr>
              <a:t>Read committed</a:t>
            </a:r>
            <a:r>
              <a:rPr lang="en-US" altLang="zh-CN" b="1" dirty="0">
                <a:cs typeface="Times New Roman" pitchFamily="18" charset="0"/>
              </a:rPr>
              <a:t> </a:t>
            </a:r>
            <a:r>
              <a:rPr lang="en-US" altLang="zh-CN" dirty="0">
                <a:cs typeface="Times New Roman" pitchFamily="18" charset="0"/>
              </a:rPr>
              <a:t>—</a:t>
            </a:r>
            <a:r>
              <a:rPr lang="en-US" altLang="zh-CN" b="1" dirty="0">
                <a:cs typeface="Times New Roman" pitchFamily="18" charset="0"/>
              </a:rPr>
              <a:t> </a:t>
            </a:r>
            <a:r>
              <a:rPr lang="en-US" altLang="zh-CN" dirty="0">
                <a:cs typeface="Times New Roman" pitchFamily="18" charset="0"/>
              </a:rPr>
              <a:t>only committed records can be read, but successive reads of record may return different (but committed) values.</a:t>
            </a:r>
          </a:p>
          <a:p>
            <a:r>
              <a:rPr lang="en-US" altLang="zh-CN" b="1" dirty="0">
                <a:solidFill>
                  <a:srgbClr val="000099"/>
                </a:solidFill>
                <a:cs typeface="Times New Roman" pitchFamily="18" charset="0"/>
              </a:rPr>
              <a:t>Read uncommitted</a:t>
            </a:r>
            <a:r>
              <a:rPr lang="en-US" altLang="zh-CN" dirty="0">
                <a:cs typeface="Times New Roman" pitchFamily="18" charset="0"/>
              </a:rPr>
              <a:t> —</a:t>
            </a:r>
            <a:r>
              <a:rPr lang="en-US" altLang="zh-CN" b="1" dirty="0">
                <a:cs typeface="Times New Roman" pitchFamily="18" charset="0"/>
              </a:rPr>
              <a:t> </a:t>
            </a:r>
            <a:r>
              <a:rPr lang="en-US" altLang="zh-CN" dirty="0">
                <a:cs typeface="Times New Roman" pitchFamily="18" charset="0"/>
              </a:rPr>
              <a:t>even uncommitted records may be read</a:t>
            </a:r>
          </a:p>
          <a:p>
            <a:endParaRPr lang="zh-CN" altLang="en-US" dirty="0"/>
          </a:p>
        </p:txBody>
      </p:sp>
      <p:sp>
        <p:nvSpPr>
          <p:cNvPr id="4" name="日期占位符 3">
            <a:extLst>
              <a:ext uri="{FF2B5EF4-FFF2-40B4-BE49-F238E27FC236}">
                <a16:creationId xmlns:a16="http://schemas.microsoft.com/office/drawing/2014/main" id="{331DA507-AA82-4AFC-8A23-68787A519B9D}"/>
              </a:ext>
            </a:extLst>
          </p:cNvPr>
          <p:cNvSpPr>
            <a:spLocks noGrp="1"/>
          </p:cNvSpPr>
          <p:nvPr>
            <p:ph type="dt" sz="half" idx="10"/>
          </p:nvPr>
        </p:nvSpPr>
        <p:spPr/>
        <p:txBody>
          <a:bodyPr/>
          <a:lstStyle/>
          <a:p>
            <a:fld id="{B9997B70-25D2-48B7-A760-7C36C0AFA121}"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5F00029D-DFBD-4BDF-9F21-B3AAA4616BA7}"/>
              </a:ext>
            </a:extLst>
          </p:cNvPr>
          <p:cNvSpPr>
            <a:spLocks noGrp="1"/>
          </p:cNvSpPr>
          <p:nvPr>
            <p:ph type="sldNum" sz="quarter" idx="12"/>
          </p:nvPr>
        </p:nvSpPr>
        <p:spPr/>
        <p:txBody>
          <a:bodyPr/>
          <a:lstStyle/>
          <a:p>
            <a:fld id="{47C4BD23-150C-4A56-8E66-9482A3FB2E80}" type="slidenum">
              <a:rPr lang="zh-CN" altLang="en-US" smtClean="0"/>
              <a:pPr/>
              <a:t>80</a:t>
            </a:fld>
            <a:endParaRPr lang="zh-CN" altLang="en-US" dirty="0"/>
          </a:p>
        </p:txBody>
      </p:sp>
      <p:sp>
        <p:nvSpPr>
          <p:cNvPr id="6" name="文本框 5">
            <a:extLst>
              <a:ext uri="{FF2B5EF4-FFF2-40B4-BE49-F238E27FC236}">
                <a16:creationId xmlns:a16="http://schemas.microsoft.com/office/drawing/2014/main" id="{3BE5F321-52DF-4C9B-85BF-1CA06CD39D5A}"/>
              </a:ext>
            </a:extLst>
          </p:cNvPr>
          <p:cNvSpPr txBox="1"/>
          <p:nvPr/>
        </p:nvSpPr>
        <p:spPr>
          <a:xfrm>
            <a:off x="2571551" y="4508340"/>
            <a:ext cx="7088035" cy="1787669"/>
          </a:xfrm>
          <a:prstGeom prst="rect">
            <a:avLst/>
          </a:prstGeom>
          <a:solidFill>
            <a:schemeClr val="accent4">
              <a:lumMod val="20000"/>
              <a:lumOff val="80000"/>
            </a:schemeClr>
          </a:solidFill>
        </p:spPr>
        <p:txBody>
          <a:bodyPr wrap="square" rtlCol="0">
            <a:spAutoFit/>
          </a:bodyPr>
          <a:lstStyle/>
          <a:p>
            <a:pPr marL="269875" indent="-269875">
              <a:spcBef>
                <a:spcPts val="560"/>
              </a:spcBef>
              <a:buClr>
                <a:srgbClr val="0B32D9"/>
              </a:buClr>
              <a:buSzPct val="60000"/>
              <a:buFont typeface="Wingdings" panose="05000000000000000000" pitchFamily="2" charset="2"/>
              <a:buChar char="n"/>
            </a:pPr>
            <a:r>
              <a:rPr lang="en-US" altLang="zh-CN" sz="2400" dirty="0">
                <a:ea typeface="ＭＳ Ｐゴシック" pitchFamily="34" charset="-128"/>
                <a:cs typeface="Times New Roman" pitchFamily="18" charset="0"/>
              </a:rPr>
              <a:t>Oracle</a:t>
            </a:r>
          </a:p>
          <a:p>
            <a:pPr marL="627063" lvl="1" indent="-269875">
              <a:spcBef>
                <a:spcPts val="500"/>
              </a:spcBef>
              <a:buClr>
                <a:srgbClr val="FF0000"/>
              </a:buClr>
              <a:buSzPct val="50000"/>
              <a:buFont typeface="Wingdings" panose="05000000000000000000" pitchFamily="2" charset="2"/>
              <a:buChar char="p"/>
            </a:pPr>
            <a:r>
              <a:rPr lang="en-US" altLang="zh-CN" sz="2400" b="1" dirty="0">
                <a:ea typeface="ＭＳ Ｐゴシック" pitchFamily="34" charset="-128"/>
                <a:cs typeface="Times New Roman" pitchFamily="18" charset="0"/>
              </a:rPr>
              <a:t>set transaction isolation level serializable</a:t>
            </a:r>
          </a:p>
          <a:p>
            <a:pPr marL="269875" indent="-269875">
              <a:spcBef>
                <a:spcPts val="560"/>
              </a:spcBef>
              <a:buClr>
                <a:srgbClr val="0B32D9"/>
              </a:buClr>
              <a:buSzPct val="60000"/>
              <a:buFont typeface="Wingdings" panose="05000000000000000000" pitchFamily="2" charset="2"/>
              <a:buChar char="n"/>
            </a:pPr>
            <a:r>
              <a:rPr lang="en-US" altLang="zh-CN" sz="2400" dirty="0">
                <a:ea typeface="ＭＳ Ｐゴシック" pitchFamily="34" charset="-128"/>
                <a:cs typeface="Times New Roman" pitchFamily="18" charset="0"/>
              </a:rPr>
              <a:t>DB2</a:t>
            </a:r>
          </a:p>
          <a:p>
            <a:pPr marL="627063" lvl="1" indent="-269875">
              <a:spcBef>
                <a:spcPts val="500"/>
              </a:spcBef>
              <a:buClr>
                <a:srgbClr val="FF0000"/>
              </a:buClr>
              <a:buSzPct val="50000"/>
              <a:buFont typeface="Wingdings" panose="05000000000000000000" pitchFamily="2" charset="2"/>
              <a:buChar char="p"/>
            </a:pPr>
            <a:r>
              <a:rPr lang="en-US" altLang="zh-CN" sz="2400" b="1" dirty="0">
                <a:ea typeface="ＭＳ Ｐゴシック" pitchFamily="34" charset="-128"/>
                <a:cs typeface="Times New Roman" pitchFamily="18" charset="0"/>
              </a:rPr>
              <a:t>change isolation level</a:t>
            </a:r>
            <a:endParaRPr lang="zh-CN" altLang="en-US" sz="2400" b="1" dirty="0">
              <a:ea typeface="ＭＳ Ｐゴシック" pitchFamily="34" charset="-128"/>
              <a:cs typeface="Times New Roman" pitchFamily="18" charset="0"/>
            </a:endParaRPr>
          </a:p>
        </p:txBody>
      </p:sp>
    </p:spTree>
    <p:extLst>
      <p:ext uri="{BB962C8B-B14F-4D97-AF65-F5344CB8AC3E}">
        <p14:creationId xmlns:p14="http://schemas.microsoft.com/office/powerpoint/2010/main" val="23960001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47B5B5-D8A2-43FB-9D13-AC9610180519}"/>
              </a:ext>
            </a:extLst>
          </p:cNvPr>
          <p:cNvSpPr>
            <a:spLocks noGrp="1"/>
          </p:cNvSpPr>
          <p:nvPr>
            <p:ph type="title"/>
          </p:nvPr>
        </p:nvSpPr>
        <p:spPr/>
        <p:txBody>
          <a:bodyPr/>
          <a:lstStyle/>
          <a:p>
            <a:r>
              <a:rPr lang="en-US" altLang="zh-CN" sz="2800" dirty="0">
                <a:cs typeface="Times New Roman" pitchFamily="18" charset="0"/>
              </a:rPr>
              <a:t>Levels of Consistency in SQL-92</a:t>
            </a:r>
            <a:endParaRPr lang="zh-CN" altLang="en-US" dirty="0"/>
          </a:p>
        </p:txBody>
      </p:sp>
      <p:sp>
        <p:nvSpPr>
          <p:cNvPr id="3" name="内容占位符 2">
            <a:extLst>
              <a:ext uri="{FF2B5EF4-FFF2-40B4-BE49-F238E27FC236}">
                <a16:creationId xmlns:a16="http://schemas.microsoft.com/office/drawing/2014/main" id="{F75C6F62-29C1-472A-9508-EE1FD4B3F885}"/>
              </a:ext>
            </a:extLst>
          </p:cNvPr>
          <p:cNvSpPr>
            <a:spLocks noGrp="1"/>
          </p:cNvSpPr>
          <p:nvPr>
            <p:ph idx="1"/>
          </p:nvPr>
        </p:nvSpPr>
        <p:spPr/>
        <p:txBody>
          <a:bodyPr/>
          <a:lstStyle/>
          <a:p>
            <a:r>
              <a:rPr lang="en-US" altLang="zh-CN" dirty="0">
                <a:cs typeface="Times New Roman" pitchFamily="18" charset="0"/>
              </a:rPr>
              <a:t>Lower degrees of consistency useful for gathering </a:t>
            </a:r>
            <a:r>
              <a:rPr lang="en-US" altLang="zh-CN" i="1" dirty="0">
                <a:solidFill>
                  <a:srgbClr val="2D0EE4"/>
                </a:solidFill>
                <a:cs typeface="Times New Roman" pitchFamily="18" charset="0"/>
              </a:rPr>
              <a:t>approximate</a:t>
            </a:r>
            <a:r>
              <a:rPr lang="en-US" altLang="zh-CN" dirty="0">
                <a:cs typeface="Times New Roman" pitchFamily="18" charset="0"/>
              </a:rPr>
              <a:t> information about the database </a:t>
            </a:r>
          </a:p>
          <a:p>
            <a:r>
              <a:rPr lang="en-US" altLang="zh-CN" dirty="0">
                <a:cs typeface="Times New Roman" pitchFamily="18" charset="0"/>
              </a:rPr>
              <a:t>Warning: some database systems do not ensure serializable schedules by default</a:t>
            </a:r>
          </a:p>
          <a:p>
            <a:pPr lvl="1"/>
            <a:r>
              <a:rPr lang="en-US" altLang="zh-CN" dirty="0">
                <a:cs typeface="Times New Roman" pitchFamily="18" charset="0"/>
              </a:rPr>
              <a:t>e.g., Oracle and PostgreSQL by default support a level of consistency called </a:t>
            </a:r>
            <a:r>
              <a:rPr lang="en-US" altLang="zh-CN" i="1" dirty="0">
                <a:solidFill>
                  <a:srgbClr val="FF0000"/>
                </a:solidFill>
                <a:cs typeface="Times New Roman" pitchFamily="18" charset="0"/>
              </a:rPr>
              <a:t>snapshot isolation </a:t>
            </a:r>
            <a:r>
              <a:rPr lang="en-US" altLang="zh-CN" dirty="0">
                <a:cs typeface="Times New Roman" pitchFamily="18" charset="0"/>
              </a:rPr>
              <a:t>(not part of the SQL standard)</a:t>
            </a:r>
          </a:p>
          <a:p>
            <a:endParaRPr lang="zh-CN" altLang="en-US" dirty="0"/>
          </a:p>
        </p:txBody>
      </p:sp>
      <p:sp>
        <p:nvSpPr>
          <p:cNvPr id="4" name="日期占位符 3">
            <a:extLst>
              <a:ext uri="{FF2B5EF4-FFF2-40B4-BE49-F238E27FC236}">
                <a16:creationId xmlns:a16="http://schemas.microsoft.com/office/drawing/2014/main" id="{D4CD2015-E451-4BD3-8979-6C10ABE091E4}"/>
              </a:ext>
            </a:extLst>
          </p:cNvPr>
          <p:cNvSpPr>
            <a:spLocks noGrp="1"/>
          </p:cNvSpPr>
          <p:nvPr>
            <p:ph type="dt" sz="half" idx="10"/>
          </p:nvPr>
        </p:nvSpPr>
        <p:spPr/>
        <p:txBody>
          <a:bodyPr/>
          <a:lstStyle/>
          <a:p>
            <a:fld id="{B3F36AD1-8536-42EC-AACF-95598C2D8189}"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7BD79A98-C9B6-4210-92F3-1DDF20663BA8}"/>
              </a:ext>
            </a:extLst>
          </p:cNvPr>
          <p:cNvSpPr>
            <a:spLocks noGrp="1"/>
          </p:cNvSpPr>
          <p:nvPr>
            <p:ph type="sldNum" sz="quarter" idx="12"/>
          </p:nvPr>
        </p:nvSpPr>
        <p:spPr/>
        <p:txBody>
          <a:bodyPr/>
          <a:lstStyle/>
          <a:p>
            <a:fld id="{47C4BD23-150C-4A56-8E66-9482A3FB2E80}" type="slidenum">
              <a:rPr lang="zh-CN" altLang="en-US" smtClean="0"/>
              <a:pPr/>
              <a:t>81</a:t>
            </a:fld>
            <a:endParaRPr lang="zh-CN" altLang="en-US" dirty="0"/>
          </a:p>
        </p:txBody>
      </p:sp>
    </p:spTree>
    <p:extLst>
      <p:ext uri="{BB962C8B-B14F-4D97-AF65-F5344CB8AC3E}">
        <p14:creationId xmlns:p14="http://schemas.microsoft.com/office/powerpoint/2010/main" val="17112296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91D611-469D-43B1-9E4E-CCE6B66249B1}"/>
              </a:ext>
            </a:extLst>
          </p:cNvPr>
          <p:cNvSpPr>
            <a:spLocks noGrp="1"/>
          </p:cNvSpPr>
          <p:nvPr>
            <p:ph type="title"/>
          </p:nvPr>
        </p:nvSpPr>
        <p:spPr/>
        <p:txBody>
          <a:bodyPr/>
          <a:lstStyle/>
          <a:p>
            <a:r>
              <a:rPr lang="en-US" altLang="zh-CN" dirty="0"/>
              <a:t>17.9 Implementation of Isolation Levels</a:t>
            </a:r>
            <a:endParaRPr lang="zh-CN" altLang="en-US" dirty="0"/>
          </a:p>
        </p:txBody>
      </p:sp>
      <p:sp>
        <p:nvSpPr>
          <p:cNvPr id="3" name="内容占位符 2">
            <a:extLst>
              <a:ext uri="{FF2B5EF4-FFF2-40B4-BE49-F238E27FC236}">
                <a16:creationId xmlns:a16="http://schemas.microsoft.com/office/drawing/2014/main" id="{DE90DE67-52CC-4E70-B15A-F35CE15F0F35}"/>
              </a:ext>
            </a:extLst>
          </p:cNvPr>
          <p:cNvSpPr>
            <a:spLocks noGrp="1"/>
          </p:cNvSpPr>
          <p:nvPr>
            <p:ph idx="1"/>
          </p:nvPr>
        </p:nvSpPr>
        <p:spPr/>
        <p:txBody>
          <a:bodyPr>
            <a:normAutofit/>
          </a:bodyPr>
          <a:lstStyle/>
          <a:p>
            <a:r>
              <a:rPr lang="en-US" altLang="zh-CN" dirty="0"/>
              <a:t>Locking</a:t>
            </a:r>
          </a:p>
          <a:p>
            <a:pPr lvl="1"/>
            <a:r>
              <a:rPr lang="en-IN" altLang="zh-CN" dirty="0"/>
              <a:t>Lock on whole database vs lock on items</a:t>
            </a:r>
          </a:p>
          <a:p>
            <a:pPr lvl="1"/>
            <a:r>
              <a:rPr lang="en-IN" altLang="zh-CN" dirty="0"/>
              <a:t>How long to hold lock?</a:t>
            </a:r>
          </a:p>
          <a:p>
            <a:pPr lvl="1"/>
            <a:r>
              <a:rPr lang="en-IN" altLang="zh-CN" dirty="0"/>
              <a:t>Shared vs exclusive locks</a:t>
            </a:r>
            <a:endParaRPr lang="en-US" altLang="zh-CN" dirty="0"/>
          </a:p>
          <a:p>
            <a:r>
              <a:rPr lang="en-US" altLang="zh-CN" dirty="0"/>
              <a:t>Timestamp</a:t>
            </a:r>
          </a:p>
          <a:p>
            <a:pPr lvl="1"/>
            <a:r>
              <a:rPr lang="en-IN" altLang="zh-CN" dirty="0"/>
              <a:t>Transaction timestamp assigned e.g. when a transaction begins</a:t>
            </a:r>
          </a:p>
          <a:p>
            <a:pPr lvl="1"/>
            <a:r>
              <a:rPr lang="en-IN" altLang="zh-CN" dirty="0"/>
              <a:t>Data items store two timestamps</a:t>
            </a:r>
          </a:p>
          <a:p>
            <a:pPr lvl="2"/>
            <a:r>
              <a:rPr lang="en-IN" altLang="zh-CN" dirty="0"/>
              <a:t>Read timestamp</a:t>
            </a:r>
          </a:p>
          <a:p>
            <a:pPr lvl="2"/>
            <a:r>
              <a:rPr lang="en-IN" altLang="zh-CN" dirty="0"/>
              <a:t>Write timestamp</a:t>
            </a:r>
          </a:p>
          <a:p>
            <a:pPr lvl="1"/>
            <a:r>
              <a:rPr lang="en-IN" altLang="zh-CN" dirty="0"/>
              <a:t>Timestamps are used to detect out of order accesses</a:t>
            </a:r>
            <a:endParaRPr lang="en-US" altLang="zh-CN" dirty="0"/>
          </a:p>
          <a:p>
            <a:r>
              <a:rPr lang="en-US" altLang="zh-CN" dirty="0"/>
              <a:t>Multiple Versions and Snapshot Isolation</a:t>
            </a:r>
          </a:p>
          <a:p>
            <a:pPr lvl="1"/>
            <a:r>
              <a:rPr lang="en-US" altLang="zh-CN" dirty="0"/>
              <a:t>a</a:t>
            </a:r>
            <a:r>
              <a:rPr lang="en-IN" altLang="zh-CN" dirty="0" err="1"/>
              <a:t>llow</a:t>
            </a:r>
            <a:r>
              <a:rPr lang="en-IN" altLang="zh-CN" dirty="0"/>
              <a:t> transactions to read from a “snapshot” of the database</a:t>
            </a:r>
            <a:endParaRPr lang="en-US" altLang="zh-CN" dirty="0"/>
          </a:p>
          <a:p>
            <a:pPr marL="0" indent="0">
              <a:buNone/>
            </a:pPr>
            <a:r>
              <a:rPr lang="en-US" altLang="zh-CN" dirty="0"/>
              <a:t>For more details, refer to Chapter 18 </a:t>
            </a:r>
            <a:endParaRPr lang="zh-CN" altLang="en-US" dirty="0"/>
          </a:p>
        </p:txBody>
      </p:sp>
      <p:sp>
        <p:nvSpPr>
          <p:cNvPr id="4" name="日期占位符 3">
            <a:extLst>
              <a:ext uri="{FF2B5EF4-FFF2-40B4-BE49-F238E27FC236}">
                <a16:creationId xmlns:a16="http://schemas.microsoft.com/office/drawing/2014/main" id="{6E7BA506-527D-408C-ACEF-29CF6A1A9E25}"/>
              </a:ext>
            </a:extLst>
          </p:cNvPr>
          <p:cNvSpPr>
            <a:spLocks noGrp="1"/>
          </p:cNvSpPr>
          <p:nvPr>
            <p:ph type="dt" sz="half" idx="10"/>
          </p:nvPr>
        </p:nvSpPr>
        <p:spPr/>
        <p:txBody>
          <a:bodyPr/>
          <a:lstStyle/>
          <a:p>
            <a:fld id="{A14A36C6-D00D-47EB-9DEC-92758B3C1D11}"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4379D93D-A7B5-4840-88B6-FF99790828C9}"/>
              </a:ext>
            </a:extLst>
          </p:cNvPr>
          <p:cNvSpPr>
            <a:spLocks noGrp="1"/>
          </p:cNvSpPr>
          <p:nvPr>
            <p:ph type="sldNum" sz="quarter" idx="12"/>
          </p:nvPr>
        </p:nvSpPr>
        <p:spPr/>
        <p:txBody>
          <a:bodyPr/>
          <a:lstStyle/>
          <a:p>
            <a:fld id="{47C4BD23-150C-4A56-8E66-9482A3FB2E80}" type="slidenum">
              <a:rPr lang="zh-CN" altLang="en-US" smtClean="0"/>
              <a:pPr/>
              <a:t>82</a:t>
            </a:fld>
            <a:endParaRPr lang="zh-CN" altLang="en-US" dirty="0"/>
          </a:p>
        </p:txBody>
      </p:sp>
    </p:spTree>
    <p:extLst>
      <p:ext uri="{BB962C8B-B14F-4D97-AF65-F5344CB8AC3E}">
        <p14:creationId xmlns:p14="http://schemas.microsoft.com/office/powerpoint/2010/main" val="22344034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867F1-03C1-4546-8DC8-C315BC5EBBBE}"/>
              </a:ext>
            </a:extLst>
          </p:cNvPr>
          <p:cNvSpPr>
            <a:spLocks noGrp="1"/>
          </p:cNvSpPr>
          <p:nvPr>
            <p:ph type="title"/>
          </p:nvPr>
        </p:nvSpPr>
        <p:spPr/>
        <p:txBody>
          <a:bodyPr/>
          <a:lstStyle/>
          <a:p>
            <a:r>
              <a:rPr lang="en-US" altLang="zh-CN" sz="2800" dirty="0">
                <a:cs typeface="Times New Roman" pitchFamily="18" charset="0"/>
              </a:rPr>
              <a:t>17.10 Transactions as SQL Statements</a:t>
            </a:r>
            <a:endParaRPr lang="zh-CN" altLang="en-US" dirty="0"/>
          </a:p>
        </p:txBody>
      </p:sp>
      <p:sp>
        <p:nvSpPr>
          <p:cNvPr id="3" name="内容占位符 2">
            <a:extLst>
              <a:ext uri="{FF2B5EF4-FFF2-40B4-BE49-F238E27FC236}">
                <a16:creationId xmlns:a16="http://schemas.microsoft.com/office/drawing/2014/main" id="{E72C8B35-C689-4F32-B932-FCFEB30EAA40}"/>
              </a:ext>
            </a:extLst>
          </p:cNvPr>
          <p:cNvSpPr>
            <a:spLocks noGrp="1"/>
          </p:cNvSpPr>
          <p:nvPr>
            <p:ph idx="1"/>
          </p:nvPr>
        </p:nvSpPr>
        <p:spPr>
          <a:xfrm>
            <a:off x="198362" y="772634"/>
            <a:ext cx="11834414" cy="6003197"/>
          </a:xfrm>
        </p:spPr>
        <p:txBody>
          <a:bodyPr>
            <a:normAutofit lnSpcReduction="10000"/>
          </a:bodyPr>
          <a:lstStyle/>
          <a:p>
            <a:r>
              <a:rPr lang="en-US" altLang="zh-CN" dirty="0">
                <a:ea typeface="ＭＳ Ｐゴシック" pitchFamily="34" charset="-128"/>
                <a:cs typeface="Times New Roman" pitchFamily="18" charset="0"/>
              </a:rPr>
              <a:t>Data manipulation language must include a construct for specifying the set of actions that comprise a transaction.</a:t>
            </a:r>
          </a:p>
          <a:p>
            <a:r>
              <a:rPr lang="en-US" altLang="zh-CN" dirty="0">
                <a:ea typeface="ＭＳ Ｐゴシック" pitchFamily="34" charset="-128"/>
                <a:cs typeface="Times New Roman" pitchFamily="18" charset="0"/>
              </a:rPr>
              <a:t>In SQL, a transaction begins implicitly.</a:t>
            </a:r>
          </a:p>
          <a:p>
            <a:r>
              <a:rPr lang="en-US" altLang="zh-CN" dirty="0">
                <a:ea typeface="ＭＳ Ｐゴシック" pitchFamily="34" charset="-128"/>
                <a:cs typeface="Times New Roman" pitchFamily="18" charset="0"/>
              </a:rPr>
              <a:t>A transaction in SQL ends by:</a:t>
            </a:r>
          </a:p>
          <a:p>
            <a:pPr lvl="1"/>
            <a:r>
              <a:rPr lang="en-US" altLang="zh-CN" b="1" dirty="0">
                <a:ea typeface="ＭＳ Ｐゴシック" pitchFamily="34" charset="-128"/>
                <a:cs typeface="Times New Roman" pitchFamily="18" charset="0"/>
              </a:rPr>
              <a:t>Commit work</a:t>
            </a:r>
            <a:r>
              <a:rPr lang="en-US" altLang="zh-CN" dirty="0">
                <a:ea typeface="ＭＳ Ｐゴシック" pitchFamily="34" charset="-128"/>
                <a:cs typeface="Times New Roman" pitchFamily="18" charset="0"/>
              </a:rPr>
              <a:t> commits current transaction and begins a new one.</a:t>
            </a:r>
          </a:p>
          <a:p>
            <a:pPr lvl="1"/>
            <a:r>
              <a:rPr lang="en-US" altLang="zh-CN" b="1" dirty="0">
                <a:ea typeface="ＭＳ Ｐゴシック" pitchFamily="34" charset="-128"/>
                <a:cs typeface="Times New Roman" pitchFamily="18" charset="0"/>
              </a:rPr>
              <a:t>Rollback work</a:t>
            </a:r>
            <a:r>
              <a:rPr lang="en-US" altLang="zh-CN" dirty="0">
                <a:ea typeface="ＭＳ Ｐゴシック" pitchFamily="34" charset="-128"/>
                <a:cs typeface="Times New Roman" pitchFamily="18" charset="0"/>
              </a:rPr>
              <a:t> causes current transaction to abort.</a:t>
            </a:r>
          </a:p>
          <a:p>
            <a:r>
              <a:rPr lang="en-US" altLang="zh-CN" dirty="0">
                <a:ea typeface="ＭＳ Ｐゴシック" pitchFamily="34" charset="-128"/>
                <a:cs typeface="Times New Roman" pitchFamily="18" charset="0"/>
              </a:rPr>
              <a:t>In almost all database systems, by default, every SQL statement also commits implicitly if it executes successfully</a:t>
            </a:r>
          </a:p>
          <a:p>
            <a:pPr lvl="1"/>
            <a:r>
              <a:rPr lang="en-US" altLang="zh-CN" dirty="0">
                <a:ea typeface="ＭＳ Ｐゴシック" pitchFamily="34" charset="-128"/>
                <a:cs typeface="Times New Roman" pitchFamily="18" charset="0"/>
              </a:rPr>
              <a:t>Implicit commit can be turned off by a database directive</a:t>
            </a:r>
          </a:p>
          <a:p>
            <a:pPr lvl="2"/>
            <a:r>
              <a:rPr lang="en-US" altLang="zh-CN" dirty="0">
                <a:ea typeface="ＭＳ Ｐゴシック" pitchFamily="34" charset="-128"/>
                <a:cs typeface="Times New Roman" pitchFamily="18" charset="0"/>
              </a:rPr>
              <a:t>E.g. in JDBC, </a:t>
            </a:r>
            <a:r>
              <a:rPr lang="en-US" altLang="zh-CN" dirty="0" err="1">
                <a:ea typeface="ＭＳ Ｐゴシック" pitchFamily="34" charset="-128"/>
                <a:cs typeface="Times New Roman" pitchFamily="18" charset="0"/>
              </a:rPr>
              <a:t>connection.setAutoCommit</a:t>
            </a:r>
            <a:r>
              <a:rPr lang="en-US" altLang="zh-CN" dirty="0">
                <a:ea typeface="ＭＳ Ｐゴシック" pitchFamily="34" charset="-128"/>
                <a:cs typeface="Times New Roman" pitchFamily="18" charset="0"/>
              </a:rPr>
              <a:t>(false);</a:t>
            </a:r>
          </a:p>
          <a:p>
            <a:r>
              <a:rPr lang="en-US" altLang="en-US" dirty="0"/>
              <a:t>Isolation level can be set at database level</a:t>
            </a:r>
          </a:p>
          <a:p>
            <a:r>
              <a:rPr lang="en-US" altLang="en-US" dirty="0"/>
              <a:t>Isolation level can be changed at start of transaction</a:t>
            </a:r>
          </a:p>
          <a:p>
            <a:pPr lvl="2"/>
            <a:r>
              <a:rPr lang="en-US" altLang="en-US" dirty="0"/>
              <a:t>E.g.  In SQL </a:t>
            </a:r>
            <a:r>
              <a:rPr lang="en-US" altLang="en-US" b="1" dirty="0"/>
              <a:t>set transaction isolation level serializable</a:t>
            </a:r>
          </a:p>
          <a:p>
            <a:pPr lvl="2"/>
            <a:r>
              <a:rPr lang="en-US" altLang="en-US" dirty="0"/>
              <a:t>E.g. in JDBC --  </a:t>
            </a:r>
            <a:r>
              <a:rPr lang="en-US" altLang="en-US" dirty="0" err="1"/>
              <a:t>connection.setTransactionIsolation</a:t>
            </a:r>
            <a:r>
              <a:rPr lang="en-US" altLang="en-US" dirty="0"/>
              <a:t>(      </a:t>
            </a:r>
            <a:br>
              <a:rPr lang="en-US" altLang="en-US" dirty="0"/>
            </a:br>
            <a:r>
              <a:rPr lang="en-US" altLang="en-US" dirty="0"/>
              <a:t>                                     </a:t>
            </a:r>
            <a:r>
              <a:rPr lang="en-US" altLang="en-US" dirty="0" err="1"/>
              <a:t>Connection.TRANSACTION_SERIALIZABLE</a:t>
            </a:r>
            <a:r>
              <a:rPr lang="en-US" altLang="en-US" dirty="0"/>
              <a:t>)</a:t>
            </a:r>
          </a:p>
        </p:txBody>
      </p:sp>
      <p:sp>
        <p:nvSpPr>
          <p:cNvPr id="4" name="日期占位符 3">
            <a:extLst>
              <a:ext uri="{FF2B5EF4-FFF2-40B4-BE49-F238E27FC236}">
                <a16:creationId xmlns:a16="http://schemas.microsoft.com/office/drawing/2014/main" id="{028A2138-AF61-41D2-B37A-8AF039A579C5}"/>
              </a:ext>
            </a:extLst>
          </p:cNvPr>
          <p:cNvSpPr>
            <a:spLocks noGrp="1"/>
          </p:cNvSpPr>
          <p:nvPr>
            <p:ph type="dt" sz="half" idx="10"/>
          </p:nvPr>
        </p:nvSpPr>
        <p:spPr/>
        <p:txBody>
          <a:bodyPr/>
          <a:lstStyle/>
          <a:p>
            <a:fld id="{283440CF-877F-42D2-90A4-5322339FBA4D}"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2D187AA7-3C8A-46E1-A06A-3AB8AB3F0A29}"/>
              </a:ext>
            </a:extLst>
          </p:cNvPr>
          <p:cNvSpPr>
            <a:spLocks noGrp="1"/>
          </p:cNvSpPr>
          <p:nvPr>
            <p:ph type="sldNum" sz="quarter" idx="12"/>
          </p:nvPr>
        </p:nvSpPr>
        <p:spPr/>
        <p:txBody>
          <a:bodyPr/>
          <a:lstStyle/>
          <a:p>
            <a:fld id="{47C4BD23-150C-4A56-8E66-9482A3FB2E80}" type="slidenum">
              <a:rPr lang="zh-CN" altLang="en-US" smtClean="0"/>
              <a:pPr/>
              <a:t>83</a:t>
            </a:fld>
            <a:endParaRPr lang="zh-CN" altLang="en-US" dirty="0"/>
          </a:p>
        </p:txBody>
      </p:sp>
    </p:spTree>
    <p:extLst>
      <p:ext uri="{BB962C8B-B14F-4D97-AF65-F5344CB8AC3E}">
        <p14:creationId xmlns:p14="http://schemas.microsoft.com/office/powerpoint/2010/main" val="25948660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680FCD-2D91-4317-9C1A-730D144EC304}"/>
              </a:ext>
            </a:extLst>
          </p:cNvPr>
          <p:cNvSpPr>
            <a:spLocks noGrp="1"/>
          </p:cNvSpPr>
          <p:nvPr>
            <p:ph type="title"/>
          </p:nvPr>
        </p:nvSpPr>
        <p:spPr/>
        <p:txBody>
          <a:bodyPr/>
          <a:lstStyle/>
          <a:p>
            <a:r>
              <a:rPr lang="en-US" altLang="zh-CN" dirty="0"/>
              <a:t>Examples</a:t>
            </a:r>
            <a:endParaRPr lang="zh-CN" altLang="en-US" dirty="0"/>
          </a:p>
        </p:txBody>
      </p:sp>
      <p:sp>
        <p:nvSpPr>
          <p:cNvPr id="3" name="内容占位符 2">
            <a:extLst>
              <a:ext uri="{FF2B5EF4-FFF2-40B4-BE49-F238E27FC236}">
                <a16:creationId xmlns:a16="http://schemas.microsoft.com/office/drawing/2014/main" id="{7865E6B5-11D3-4CFA-A72C-F35102D2B532}"/>
              </a:ext>
            </a:extLst>
          </p:cNvPr>
          <p:cNvSpPr>
            <a:spLocks noGrp="1"/>
          </p:cNvSpPr>
          <p:nvPr>
            <p:ph idx="1"/>
          </p:nvPr>
        </p:nvSpPr>
        <p:spPr>
          <a:xfrm>
            <a:off x="198362" y="772634"/>
            <a:ext cx="11834414" cy="5905958"/>
          </a:xfrm>
        </p:spPr>
        <p:txBody>
          <a:bodyPr/>
          <a:lstStyle/>
          <a:p>
            <a:r>
              <a:rPr lang="en-IN" altLang="zh-CN" dirty="0"/>
              <a:t>E.g., Transaction 1:</a:t>
            </a:r>
            <a:br>
              <a:rPr lang="en-IN" altLang="zh-CN" dirty="0"/>
            </a:br>
            <a:r>
              <a:rPr lang="en-IN" altLang="zh-CN" sz="1800" dirty="0"/>
              <a:t>   </a:t>
            </a:r>
            <a:r>
              <a:rPr lang="en-IN" altLang="zh-CN" b="1" dirty="0"/>
              <a:t>select</a:t>
            </a:r>
            <a:r>
              <a:rPr lang="en-IN" altLang="zh-CN" dirty="0"/>
              <a:t> </a:t>
            </a:r>
            <a:r>
              <a:rPr lang="en-IN" altLang="zh-CN" i="1" dirty="0"/>
              <a:t>ID, name  </a:t>
            </a:r>
            <a:r>
              <a:rPr lang="en-IN" altLang="zh-CN" dirty="0"/>
              <a:t> </a:t>
            </a:r>
            <a:r>
              <a:rPr lang="en-IN" altLang="zh-CN" b="1" dirty="0"/>
              <a:t>from  </a:t>
            </a:r>
            <a:r>
              <a:rPr lang="en-IN" altLang="zh-CN" i="1" dirty="0"/>
              <a:t>instructor   </a:t>
            </a:r>
            <a:r>
              <a:rPr lang="en-IN" altLang="zh-CN" b="1" dirty="0"/>
              <a:t>where</a:t>
            </a:r>
            <a:r>
              <a:rPr lang="en-IN" altLang="zh-CN" dirty="0"/>
              <a:t> </a:t>
            </a:r>
            <a:r>
              <a:rPr lang="en-IN" altLang="zh-CN" i="1" dirty="0"/>
              <a:t>salary</a:t>
            </a:r>
            <a:r>
              <a:rPr lang="en-IN" altLang="zh-CN" dirty="0"/>
              <a:t> &gt; 90000</a:t>
            </a:r>
            <a:endParaRPr lang="en-IN" altLang="zh-CN" sz="1800" dirty="0"/>
          </a:p>
          <a:p>
            <a:r>
              <a:rPr lang="en-IN" altLang="zh-CN" dirty="0"/>
              <a:t>E.g., Transaction 2:</a:t>
            </a:r>
            <a:br>
              <a:rPr lang="en-IN" altLang="zh-CN" dirty="0"/>
            </a:br>
            <a:r>
              <a:rPr lang="en-IN" altLang="zh-CN" dirty="0"/>
              <a:t>   </a:t>
            </a:r>
            <a:r>
              <a:rPr lang="en-IN" altLang="zh-CN" b="1" dirty="0"/>
              <a:t>insert into</a:t>
            </a:r>
            <a:r>
              <a:rPr lang="en-IN" altLang="zh-CN" dirty="0"/>
              <a:t> </a:t>
            </a:r>
            <a:r>
              <a:rPr lang="en-IN" altLang="zh-CN" i="1" dirty="0"/>
              <a:t>instructor</a:t>
            </a:r>
            <a:r>
              <a:rPr lang="en-IN" altLang="zh-CN" dirty="0"/>
              <a:t> </a:t>
            </a:r>
            <a:r>
              <a:rPr lang="en-IN" altLang="zh-CN" b="1" dirty="0"/>
              <a:t>values</a:t>
            </a:r>
            <a:r>
              <a:rPr lang="en-IN" altLang="zh-CN" dirty="0"/>
              <a:t> ('11111', 'James', 'Marketing', 100000)</a:t>
            </a:r>
          </a:p>
          <a:p>
            <a:r>
              <a:rPr lang="en-IN" altLang="zh-CN" dirty="0"/>
              <a:t>Suppose </a:t>
            </a:r>
          </a:p>
          <a:p>
            <a:pPr lvl="1"/>
            <a:r>
              <a:rPr lang="en-IN" altLang="zh-CN" dirty="0"/>
              <a:t>T1 starts, finds tuples salary &gt; 90000 using index and locks them</a:t>
            </a:r>
          </a:p>
          <a:p>
            <a:pPr lvl="1"/>
            <a:r>
              <a:rPr lang="en-IN" altLang="zh-CN" dirty="0"/>
              <a:t>And then T2 executes.  </a:t>
            </a:r>
          </a:p>
          <a:p>
            <a:pPr lvl="1"/>
            <a:r>
              <a:rPr lang="en-IN" altLang="zh-CN" dirty="0"/>
              <a:t>Do T1 and T2 conflict?  Does tuple level locking detect the conflict?</a:t>
            </a:r>
          </a:p>
          <a:p>
            <a:pPr lvl="1"/>
            <a:r>
              <a:rPr lang="en-IN" altLang="zh-CN" dirty="0"/>
              <a:t>Instance of the </a:t>
            </a:r>
            <a:r>
              <a:rPr lang="en-IN" altLang="zh-CN" b="1" dirty="0">
                <a:solidFill>
                  <a:srgbClr val="002060"/>
                </a:solidFill>
              </a:rPr>
              <a:t>phantom phenomenon</a:t>
            </a:r>
          </a:p>
          <a:p>
            <a:r>
              <a:rPr lang="en-IN" altLang="zh-CN" dirty="0"/>
              <a:t>Also consider T3 below, with Wu’s salary = 90000 </a:t>
            </a:r>
            <a:br>
              <a:rPr lang="en-IN" altLang="zh-CN" dirty="0"/>
            </a:br>
            <a:r>
              <a:rPr lang="en-IN" altLang="zh-CN" sz="1800" dirty="0"/>
              <a:t>    </a:t>
            </a:r>
            <a:r>
              <a:rPr lang="en-IN" altLang="zh-CN" sz="1800" b="1" dirty="0"/>
              <a:t>update</a:t>
            </a:r>
            <a:r>
              <a:rPr lang="en-IN" altLang="zh-CN" sz="1800" dirty="0"/>
              <a:t> </a:t>
            </a:r>
            <a:r>
              <a:rPr lang="en-IN" altLang="zh-CN" sz="1800" i="1" dirty="0"/>
              <a:t>instructor</a:t>
            </a:r>
            <a:br>
              <a:rPr lang="en-IN" altLang="zh-CN" sz="1800" dirty="0"/>
            </a:br>
            <a:r>
              <a:rPr lang="en-IN" altLang="zh-CN" sz="1800" dirty="0"/>
              <a:t>    </a:t>
            </a:r>
            <a:r>
              <a:rPr lang="en-IN" altLang="zh-CN" sz="1800" b="1" dirty="0"/>
              <a:t>set</a:t>
            </a:r>
            <a:r>
              <a:rPr lang="en-IN" altLang="zh-CN" sz="1800" dirty="0"/>
              <a:t> </a:t>
            </a:r>
            <a:r>
              <a:rPr lang="en-IN" altLang="zh-CN" sz="1800" i="1" dirty="0"/>
              <a:t>salary</a:t>
            </a:r>
            <a:r>
              <a:rPr lang="en-IN" altLang="zh-CN" sz="1800" dirty="0"/>
              <a:t> = </a:t>
            </a:r>
            <a:r>
              <a:rPr lang="en-IN" altLang="zh-CN" sz="1800" i="1" dirty="0"/>
              <a:t>salary</a:t>
            </a:r>
            <a:r>
              <a:rPr lang="en-IN" altLang="zh-CN" sz="1800" dirty="0"/>
              <a:t> * 1.1</a:t>
            </a:r>
            <a:br>
              <a:rPr lang="en-IN" altLang="zh-CN" sz="1800" dirty="0"/>
            </a:br>
            <a:r>
              <a:rPr lang="en-IN" altLang="zh-CN" sz="1800" dirty="0"/>
              <a:t>    </a:t>
            </a:r>
            <a:r>
              <a:rPr lang="en-IN" altLang="zh-CN" sz="1800" b="1" dirty="0"/>
              <a:t>where</a:t>
            </a:r>
            <a:r>
              <a:rPr lang="en-IN" altLang="zh-CN" sz="1800" dirty="0"/>
              <a:t> </a:t>
            </a:r>
            <a:r>
              <a:rPr lang="en-IN" altLang="zh-CN" sz="1800" i="1" dirty="0"/>
              <a:t>name</a:t>
            </a:r>
            <a:r>
              <a:rPr lang="en-IN" altLang="zh-CN" sz="1800" dirty="0"/>
              <a:t> = 'Wu’ </a:t>
            </a:r>
          </a:p>
          <a:p>
            <a:r>
              <a:rPr lang="en-IN" altLang="zh-CN" dirty="0"/>
              <a:t>Key idea:  Detect “</a:t>
            </a:r>
            <a:r>
              <a:rPr lang="en-IN" altLang="zh-CN" b="1" dirty="0">
                <a:solidFill>
                  <a:srgbClr val="002060"/>
                </a:solidFill>
                <a:highlight>
                  <a:srgbClr val="DCECE0"/>
                </a:highlight>
              </a:rPr>
              <a:t>predicate</a:t>
            </a:r>
            <a:r>
              <a:rPr lang="en-IN" altLang="zh-CN" dirty="0">
                <a:highlight>
                  <a:srgbClr val="DCECE0"/>
                </a:highlight>
              </a:rPr>
              <a:t>” conflicts</a:t>
            </a:r>
            <a:r>
              <a:rPr lang="en-IN" altLang="zh-CN" dirty="0"/>
              <a:t>, and use some form of  “</a:t>
            </a:r>
            <a:r>
              <a:rPr lang="en-IN" altLang="zh-CN" b="1" dirty="0">
                <a:solidFill>
                  <a:srgbClr val="FF0000"/>
                </a:solidFill>
              </a:rPr>
              <a:t>predicate locking</a:t>
            </a:r>
            <a:r>
              <a:rPr lang="en-IN" altLang="zh-CN" dirty="0"/>
              <a:t>”</a:t>
            </a:r>
          </a:p>
          <a:p>
            <a:endParaRPr lang="zh-CN" altLang="en-US" dirty="0"/>
          </a:p>
        </p:txBody>
      </p:sp>
      <p:sp>
        <p:nvSpPr>
          <p:cNvPr id="4" name="日期占位符 3">
            <a:extLst>
              <a:ext uri="{FF2B5EF4-FFF2-40B4-BE49-F238E27FC236}">
                <a16:creationId xmlns:a16="http://schemas.microsoft.com/office/drawing/2014/main" id="{E1E0095B-E5B7-4A26-AC67-245CBEB76A88}"/>
              </a:ext>
            </a:extLst>
          </p:cNvPr>
          <p:cNvSpPr>
            <a:spLocks noGrp="1"/>
          </p:cNvSpPr>
          <p:nvPr>
            <p:ph type="dt" sz="half" idx="10"/>
          </p:nvPr>
        </p:nvSpPr>
        <p:spPr/>
        <p:txBody>
          <a:bodyPr/>
          <a:lstStyle/>
          <a:p>
            <a:fld id="{6C85CC23-EE0F-4E96-B7BE-A32C9550A772}"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E52B07C0-8849-4141-A8CF-CA523BD8E2D4}"/>
              </a:ext>
            </a:extLst>
          </p:cNvPr>
          <p:cNvSpPr>
            <a:spLocks noGrp="1"/>
          </p:cNvSpPr>
          <p:nvPr>
            <p:ph type="sldNum" sz="quarter" idx="12"/>
          </p:nvPr>
        </p:nvSpPr>
        <p:spPr/>
        <p:txBody>
          <a:bodyPr/>
          <a:lstStyle/>
          <a:p>
            <a:fld id="{47C4BD23-150C-4A56-8E66-9482A3FB2E80}" type="slidenum">
              <a:rPr lang="zh-CN" altLang="en-US" smtClean="0"/>
              <a:pPr/>
              <a:t>84</a:t>
            </a:fld>
            <a:endParaRPr lang="zh-CN" altLang="en-US" dirty="0"/>
          </a:p>
        </p:txBody>
      </p:sp>
    </p:spTree>
    <p:extLst>
      <p:ext uri="{BB962C8B-B14F-4D97-AF65-F5344CB8AC3E}">
        <p14:creationId xmlns:p14="http://schemas.microsoft.com/office/powerpoint/2010/main" val="18028189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E38E9E-3608-4D64-9B43-667A8BF2DD79}"/>
              </a:ext>
            </a:extLst>
          </p:cNvPr>
          <p:cNvSpPr>
            <a:spLocks noGrp="1"/>
          </p:cNvSpPr>
          <p:nvPr>
            <p:ph type="title"/>
          </p:nvPr>
        </p:nvSpPr>
        <p:spPr/>
        <p:txBody>
          <a:bodyPr>
            <a:normAutofit/>
          </a:bodyPr>
          <a:lstStyle/>
          <a:p>
            <a:r>
              <a:rPr lang="en-US" altLang="zh-CN" sz="2800" dirty="0"/>
              <a:t>Appendix 17-1 Transactions in SQL Server</a:t>
            </a:r>
            <a:endParaRPr lang="zh-CN" altLang="en-US" dirty="0"/>
          </a:p>
        </p:txBody>
      </p:sp>
      <p:sp>
        <p:nvSpPr>
          <p:cNvPr id="3" name="内容占位符 2">
            <a:extLst>
              <a:ext uri="{FF2B5EF4-FFF2-40B4-BE49-F238E27FC236}">
                <a16:creationId xmlns:a16="http://schemas.microsoft.com/office/drawing/2014/main" id="{BF823A30-1E4C-44AE-BD2D-0002976A6BF8}"/>
              </a:ext>
            </a:extLst>
          </p:cNvPr>
          <p:cNvSpPr>
            <a:spLocks noGrp="1"/>
          </p:cNvSpPr>
          <p:nvPr>
            <p:ph idx="1"/>
          </p:nvPr>
        </p:nvSpPr>
        <p:spPr/>
        <p:txBody>
          <a:bodyPr/>
          <a:lstStyle/>
          <a:p>
            <a:r>
              <a:rPr lang="en-US" altLang="zh-CN" dirty="0">
                <a:cs typeface="Times New Roman" pitchFamily="18" charset="0"/>
              </a:rPr>
              <a:t>SQL Server</a:t>
            </a:r>
            <a:r>
              <a:rPr lang="zh-CN" altLang="en-US" dirty="0"/>
              <a:t>系统中有三种</a:t>
            </a:r>
            <a:r>
              <a:rPr lang="zh-CN" altLang="en-US" b="1" dirty="0"/>
              <a:t>事务</a:t>
            </a:r>
            <a:r>
              <a:rPr lang="zh-CN" altLang="en-US" b="1" dirty="0">
                <a:solidFill>
                  <a:srgbClr val="FF0000"/>
                </a:solidFill>
              </a:rPr>
              <a:t>执行</a:t>
            </a:r>
            <a:r>
              <a:rPr lang="zh-CN" altLang="en-US" b="1" dirty="0"/>
              <a:t>模式</a:t>
            </a:r>
            <a:r>
              <a:rPr lang="zh-CN" altLang="en-US" dirty="0"/>
              <a:t>：显示、自动提交、隐性，用于启动事务执行</a:t>
            </a:r>
          </a:p>
          <a:p>
            <a:pPr eaLnBrk="1" hangingPunct="1"/>
            <a:r>
              <a:rPr lang="en-US" altLang="zh-CN" dirty="0">
                <a:cs typeface="Times New Roman" pitchFamily="18" charset="0"/>
              </a:rPr>
              <a:t>Explicit</a:t>
            </a:r>
            <a:r>
              <a:rPr lang="en-US" altLang="zh-CN" dirty="0"/>
              <a:t> </a:t>
            </a:r>
            <a:r>
              <a:rPr lang="en-US" altLang="zh-CN" dirty="0">
                <a:cs typeface="Times New Roman" pitchFamily="18" charset="0"/>
              </a:rPr>
              <a:t>transactions</a:t>
            </a:r>
            <a:endParaRPr lang="en-US" altLang="zh-CN" dirty="0"/>
          </a:p>
          <a:p>
            <a:pPr lvl="1" eaLnBrk="1" hangingPunct="1"/>
            <a:r>
              <a:rPr lang="en-US" altLang="zh-CN" dirty="0"/>
              <a:t>delimited  by </a:t>
            </a:r>
            <a:r>
              <a:rPr lang="en-US" altLang="zh-CN" b="1" i="1" dirty="0"/>
              <a:t>begin-transaction </a:t>
            </a:r>
            <a:r>
              <a:rPr lang="en-US" altLang="zh-CN" dirty="0"/>
              <a:t>and </a:t>
            </a:r>
            <a:r>
              <a:rPr lang="en-US" altLang="zh-CN" b="1" i="1" dirty="0"/>
              <a:t>commit</a:t>
            </a:r>
            <a:r>
              <a:rPr lang="en-US" altLang="zh-CN" dirty="0"/>
              <a:t> or</a:t>
            </a:r>
            <a:r>
              <a:rPr lang="en-US" altLang="zh-CN" b="1" i="1" dirty="0"/>
              <a:t> rollback</a:t>
            </a:r>
            <a:endParaRPr lang="en-US" altLang="zh-CN" i="1" dirty="0">
              <a:solidFill>
                <a:schemeClr val="folHlink"/>
              </a:solidFill>
            </a:endParaRPr>
          </a:p>
          <a:p>
            <a:pPr lvl="1" eaLnBrk="1" hangingPunct="1"/>
            <a:r>
              <a:rPr lang="en-US" altLang="zh-CN" dirty="0"/>
              <a:t>defined by user/application program, </a:t>
            </a:r>
            <a:r>
              <a:rPr lang="en-US" altLang="zh-CN" i="1" dirty="0">
                <a:solidFill>
                  <a:srgbClr val="2D0EE4"/>
                </a:solidFill>
              </a:rPr>
              <a:t>explicitly controlled  by  user</a:t>
            </a:r>
            <a:endParaRPr lang="en-US" altLang="zh-CN" dirty="0">
              <a:solidFill>
                <a:srgbClr val="2D0EE4"/>
              </a:solidFill>
            </a:endParaRPr>
          </a:p>
          <a:p>
            <a:pPr lvl="1" eaLnBrk="1" hangingPunct="1"/>
            <a:r>
              <a:rPr lang="zh-CN" altLang="en-US" dirty="0"/>
              <a:t>工作在</a:t>
            </a:r>
            <a:r>
              <a:rPr lang="en-US" altLang="zh-CN" dirty="0"/>
              <a:t>SQL Server</a:t>
            </a:r>
            <a:r>
              <a:rPr lang="zh-CN" altLang="en-US" dirty="0"/>
              <a:t>系统的显示事务执行模式下</a:t>
            </a:r>
          </a:p>
          <a:p>
            <a:pPr lvl="1" eaLnBrk="1" hangingPunct="1"/>
            <a:r>
              <a:rPr lang="en-US" altLang="zh-CN" dirty="0">
                <a:cs typeface="Times New Roman" pitchFamily="18" charset="0"/>
              </a:rPr>
              <a:t>e.g. </a:t>
            </a:r>
            <a:r>
              <a:rPr lang="en-US" altLang="zh-CN" i="1" dirty="0">
                <a:cs typeface="Times New Roman" pitchFamily="18" charset="0"/>
              </a:rPr>
              <a:t>account-transfer transaction</a:t>
            </a:r>
            <a:r>
              <a:rPr lang="en-US" altLang="zh-CN" dirty="0">
                <a:cs typeface="Times New Roman" pitchFamily="18" charset="0"/>
              </a:rPr>
              <a:t> in Fig.17.0.2</a:t>
            </a:r>
          </a:p>
          <a:p>
            <a:endParaRPr lang="zh-CN" altLang="en-US" dirty="0"/>
          </a:p>
        </p:txBody>
      </p:sp>
      <p:sp>
        <p:nvSpPr>
          <p:cNvPr id="4" name="日期占位符 3">
            <a:extLst>
              <a:ext uri="{FF2B5EF4-FFF2-40B4-BE49-F238E27FC236}">
                <a16:creationId xmlns:a16="http://schemas.microsoft.com/office/drawing/2014/main" id="{9074D698-1C5A-407E-BCB4-56C0794961E6}"/>
              </a:ext>
            </a:extLst>
          </p:cNvPr>
          <p:cNvSpPr>
            <a:spLocks noGrp="1"/>
          </p:cNvSpPr>
          <p:nvPr>
            <p:ph type="dt" sz="half" idx="10"/>
          </p:nvPr>
        </p:nvSpPr>
        <p:spPr/>
        <p:txBody>
          <a:bodyPr/>
          <a:lstStyle/>
          <a:p>
            <a:fld id="{A4274076-2BF2-4124-BD91-1CE970E95565}"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CE5711BA-3785-48E0-9448-B05E11DD8D3B}"/>
              </a:ext>
            </a:extLst>
          </p:cNvPr>
          <p:cNvSpPr>
            <a:spLocks noGrp="1"/>
          </p:cNvSpPr>
          <p:nvPr>
            <p:ph type="sldNum" sz="quarter" idx="12"/>
          </p:nvPr>
        </p:nvSpPr>
        <p:spPr/>
        <p:txBody>
          <a:bodyPr/>
          <a:lstStyle/>
          <a:p>
            <a:fld id="{47C4BD23-150C-4A56-8E66-9482A3FB2E80}" type="slidenum">
              <a:rPr lang="zh-CN" altLang="en-US" smtClean="0"/>
              <a:pPr/>
              <a:t>85</a:t>
            </a:fld>
            <a:endParaRPr lang="zh-CN" altLang="en-US" dirty="0"/>
          </a:p>
        </p:txBody>
      </p:sp>
      <p:sp>
        <p:nvSpPr>
          <p:cNvPr id="6" name="TextBox 1">
            <a:extLst>
              <a:ext uri="{FF2B5EF4-FFF2-40B4-BE49-F238E27FC236}">
                <a16:creationId xmlns:a16="http://schemas.microsoft.com/office/drawing/2014/main" id="{6E26CF1B-1F05-4E16-80EA-1B7CD8E3EBB7}"/>
              </a:ext>
            </a:extLst>
          </p:cNvPr>
          <p:cNvSpPr txBox="1"/>
          <p:nvPr/>
        </p:nvSpPr>
        <p:spPr>
          <a:xfrm>
            <a:off x="8887657" y="1472430"/>
            <a:ext cx="3304343" cy="461665"/>
          </a:xfrm>
          <a:prstGeom prst="rect">
            <a:avLst/>
          </a:prstGeom>
          <a:solidFill>
            <a:schemeClr val="accent4">
              <a:lumMod val="20000"/>
              <a:lumOff val="80000"/>
            </a:schemeClr>
          </a:solidFill>
        </p:spPr>
        <p:txBody>
          <a:bodyPr wrap="square" rtlCol="0">
            <a:spAutoFit/>
          </a:bodyPr>
          <a:lstStyle/>
          <a:p>
            <a:r>
              <a:rPr lang="en-US" altLang="zh-CN" sz="2400" dirty="0"/>
              <a:t>MySQL: </a:t>
            </a:r>
            <a:r>
              <a:rPr lang="en-US" altLang="zh-CN" sz="2400" b="1" i="1" dirty="0">
                <a:latin typeface="Times New Roman" pitchFamily="18" charset="0"/>
              </a:rPr>
              <a:t>start transaction</a:t>
            </a:r>
            <a:endParaRPr lang="zh-CN" altLang="en-US" sz="2400" dirty="0"/>
          </a:p>
        </p:txBody>
      </p:sp>
      <p:sp>
        <p:nvSpPr>
          <p:cNvPr id="7" name="AutoShape 8">
            <a:hlinkClick r:id="rId2" action="ppaction://hlinksldjump" highlightClick="1"/>
            <a:extLst>
              <a:ext uri="{FF2B5EF4-FFF2-40B4-BE49-F238E27FC236}">
                <a16:creationId xmlns:a16="http://schemas.microsoft.com/office/drawing/2014/main" id="{F04A19B1-E007-4518-9633-DED9980389EE}"/>
              </a:ext>
            </a:extLst>
          </p:cNvPr>
          <p:cNvSpPr>
            <a:spLocks noChangeArrowheads="1"/>
          </p:cNvSpPr>
          <p:nvPr/>
        </p:nvSpPr>
        <p:spPr bwMode="auto">
          <a:xfrm>
            <a:off x="6665391" y="3037812"/>
            <a:ext cx="400050" cy="257175"/>
          </a:xfrm>
          <a:prstGeom prst="actionButtonForwardNex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9385828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03F4D4-26AE-4951-9FB2-FBA6A4DF6143}"/>
              </a:ext>
            </a:extLst>
          </p:cNvPr>
          <p:cNvSpPr>
            <a:spLocks noGrp="1"/>
          </p:cNvSpPr>
          <p:nvPr>
            <p:ph type="title"/>
          </p:nvPr>
        </p:nvSpPr>
        <p:spPr/>
        <p:txBody>
          <a:bodyPr/>
          <a:lstStyle/>
          <a:p>
            <a:r>
              <a:rPr lang="en-US" altLang="zh-CN" sz="2800" dirty="0"/>
              <a:t>Transactions in SQL Server</a:t>
            </a:r>
            <a:endParaRPr lang="zh-CN" altLang="en-US" dirty="0"/>
          </a:p>
        </p:txBody>
      </p:sp>
      <p:sp>
        <p:nvSpPr>
          <p:cNvPr id="3" name="内容占位符 2">
            <a:extLst>
              <a:ext uri="{FF2B5EF4-FFF2-40B4-BE49-F238E27FC236}">
                <a16:creationId xmlns:a16="http://schemas.microsoft.com/office/drawing/2014/main" id="{A0690671-7410-42E2-9A77-AC600A785A97}"/>
              </a:ext>
            </a:extLst>
          </p:cNvPr>
          <p:cNvSpPr>
            <a:spLocks noGrp="1"/>
          </p:cNvSpPr>
          <p:nvPr>
            <p:ph idx="1"/>
          </p:nvPr>
        </p:nvSpPr>
        <p:spPr/>
        <p:txBody>
          <a:bodyPr/>
          <a:lstStyle/>
          <a:p>
            <a:r>
              <a:rPr lang="en-US" altLang="zh-CN" dirty="0"/>
              <a:t>Auto-commit </a:t>
            </a:r>
            <a:r>
              <a:rPr lang="en-US" altLang="zh-CN" dirty="0">
                <a:cs typeface="Times New Roman" pitchFamily="18" charset="0"/>
              </a:rPr>
              <a:t>transactions</a:t>
            </a:r>
            <a:endParaRPr lang="en-US" altLang="zh-CN" dirty="0"/>
          </a:p>
          <a:p>
            <a:pPr lvl="1" eaLnBrk="1" hangingPunct="1">
              <a:lnSpc>
                <a:spcPct val="90000"/>
              </a:lnSpc>
            </a:pPr>
            <a:r>
              <a:rPr lang="en-US" altLang="zh-CN" dirty="0"/>
              <a:t>SQL Server </a:t>
            </a:r>
            <a:r>
              <a:rPr lang="zh-CN" altLang="en-US" dirty="0"/>
              <a:t>默认的事务管理模式</a:t>
            </a:r>
          </a:p>
          <a:p>
            <a:pPr lvl="1" eaLnBrk="1" hangingPunct="1">
              <a:lnSpc>
                <a:spcPct val="90000"/>
              </a:lnSpc>
            </a:pPr>
            <a:r>
              <a:rPr lang="zh-CN" altLang="en-US" dirty="0"/>
              <a:t>在此模式下，每条单独的</a:t>
            </a:r>
            <a:r>
              <a:rPr lang="en-US" altLang="zh-CN" i="1" dirty="0">
                <a:cs typeface="Times New Roman" pitchFamily="18" charset="0"/>
              </a:rPr>
              <a:t>Transact-SQL</a:t>
            </a:r>
            <a:r>
              <a:rPr lang="zh-CN" altLang="en-US" dirty="0"/>
              <a:t>语句均是一个事务</a:t>
            </a:r>
            <a:endParaRPr lang="zh-CN" altLang="en-US" dirty="0">
              <a:sym typeface="Symbol" pitchFamily="18" charset="2"/>
            </a:endParaRPr>
          </a:p>
          <a:p>
            <a:pPr lvl="2" eaLnBrk="1" hangingPunct="1">
              <a:lnSpc>
                <a:spcPct val="90000"/>
              </a:lnSpc>
            </a:pPr>
            <a:r>
              <a:rPr lang="en-US" altLang="zh-CN" dirty="0">
                <a:cs typeface="Times New Roman" pitchFamily="18" charset="0"/>
              </a:rPr>
              <a:t>e.g.  </a:t>
            </a:r>
            <a:endParaRPr lang="en-US" altLang="zh-CN" i="1" dirty="0">
              <a:cs typeface="Times New Roman" pitchFamily="18" charset="0"/>
            </a:endParaRPr>
          </a:p>
          <a:p>
            <a:pPr lvl="2" eaLnBrk="1" hangingPunct="1">
              <a:lnSpc>
                <a:spcPct val="90000"/>
              </a:lnSpc>
              <a:buFont typeface="Wingdings" pitchFamily="2" charset="2"/>
              <a:buNone/>
            </a:pPr>
            <a:r>
              <a:rPr lang="en-US" altLang="zh-CN" dirty="0">
                <a:cs typeface="Times New Roman" pitchFamily="18" charset="0"/>
              </a:rPr>
              <a:t>  CREATE,    ALTER TABLE,      SELECT,    UPDATE, INSERT,     DELETE,    DROP,    FETCH,     OPEN</a:t>
            </a:r>
            <a:endParaRPr lang="en-US" altLang="zh-CN" dirty="0"/>
          </a:p>
          <a:p>
            <a:pPr lvl="1" eaLnBrk="1" hangingPunct="1">
              <a:lnSpc>
                <a:spcPct val="90000"/>
              </a:lnSpc>
            </a:pPr>
            <a:r>
              <a:rPr lang="zh-CN" altLang="en-US" dirty="0"/>
              <a:t>每条语句完成时，可以成功提交(</a:t>
            </a:r>
            <a:r>
              <a:rPr lang="en-US" altLang="zh-CN" dirty="0"/>
              <a:t>commit)，</a:t>
            </a:r>
            <a:r>
              <a:rPr lang="zh-CN" altLang="en-US" dirty="0"/>
              <a:t>也可以失败滚回 (</a:t>
            </a:r>
            <a:r>
              <a:rPr lang="en-US" altLang="zh-CN" dirty="0"/>
              <a:t>rollback)</a:t>
            </a:r>
          </a:p>
          <a:p>
            <a:pPr lvl="1" eaLnBrk="1" hangingPunct="1">
              <a:lnSpc>
                <a:spcPct val="90000"/>
              </a:lnSpc>
            </a:pPr>
            <a:r>
              <a:rPr lang="en-US" altLang="zh-CN" dirty="0"/>
              <a:t> e.g.  update SC  </a:t>
            </a:r>
          </a:p>
          <a:p>
            <a:pPr lvl="1" eaLnBrk="1" hangingPunct="1">
              <a:lnSpc>
                <a:spcPct val="90000"/>
              </a:lnSpc>
              <a:buFont typeface="Wingdings" pitchFamily="2" charset="2"/>
              <a:buNone/>
            </a:pPr>
            <a:r>
              <a:rPr lang="en-US" altLang="zh-CN" dirty="0"/>
              <a:t>           set   Grade=Grade +10</a:t>
            </a:r>
          </a:p>
          <a:p>
            <a:pPr lvl="1" eaLnBrk="1" hangingPunct="1">
              <a:lnSpc>
                <a:spcPct val="90000"/>
              </a:lnSpc>
              <a:buFont typeface="Wingdings" pitchFamily="2" charset="2"/>
              <a:buNone/>
            </a:pPr>
            <a:r>
              <a:rPr lang="zh-CN" altLang="en-US" dirty="0"/>
              <a:t>   当某个学生</a:t>
            </a:r>
            <a:r>
              <a:rPr lang="en-US" altLang="zh-CN" dirty="0"/>
              <a:t>Grade</a:t>
            </a:r>
            <a:r>
              <a:rPr lang="zh-CN" altLang="en-US" dirty="0"/>
              <a:t>已经超过99，再执行本语句将导致事务回滚，</a:t>
            </a:r>
            <a:r>
              <a:rPr lang="en-US" altLang="zh-CN" dirty="0"/>
              <a:t>SQL Server</a:t>
            </a:r>
            <a:r>
              <a:rPr lang="zh-CN" altLang="en-US" dirty="0"/>
              <a:t>撤销整个更新语句的执行结果</a:t>
            </a:r>
            <a:endParaRPr lang="en-US" altLang="zh-CN" dirty="0">
              <a:cs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8529D6F6-7C0D-4931-ACCF-F3F75B79AC8B}"/>
              </a:ext>
            </a:extLst>
          </p:cNvPr>
          <p:cNvSpPr>
            <a:spLocks noGrp="1"/>
          </p:cNvSpPr>
          <p:nvPr>
            <p:ph type="dt" sz="half" idx="10"/>
          </p:nvPr>
        </p:nvSpPr>
        <p:spPr/>
        <p:txBody>
          <a:bodyPr/>
          <a:lstStyle/>
          <a:p>
            <a:fld id="{F15EF152-7A79-46B6-98D6-5F937ADE42A0}"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D17B65D6-24C5-41DA-97A6-A8EBA292BB41}"/>
              </a:ext>
            </a:extLst>
          </p:cNvPr>
          <p:cNvSpPr>
            <a:spLocks noGrp="1"/>
          </p:cNvSpPr>
          <p:nvPr>
            <p:ph type="sldNum" sz="quarter" idx="12"/>
          </p:nvPr>
        </p:nvSpPr>
        <p:spPr/>
        <p:txBody>
          <a:bodyPr/>
          <a:lstStyle/>
          <a:p>
            <a:fld id="{47C4BD23-150C-4A56-8E66-9482A3FB2E80}" type="slidenum">
              <a:rPr lang="zh-CN" altLang="en-US" smtClean="0"/>
              <a:pPr/>
              <a:t>86</a:t>
            </a:fld>
            <a:endParaRPr lang="zh-CN" altLang="en-US" dirty="0"/>
          </a:p>
        </p:txBody>
      </p:sp>
    </p:spTree>
    <p:extLst>
      <p:ext uri="{BB962C8B-B14F-4D97-AF65-F5344CB8AC3E}">
        <p14:creationId xmlns:p14="http://schemas.microsoft.com/office/powerpoint/2010/main" val="34290604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806C2D-A1D4-4403-8E6C-370C7F657F82}"/>
              </a:ext>
            </a:extLst>
          </p:cNvPr>
          <p:cNvSpPr>
            <a:spLocks noGrp="1"/>
          </p:cNvSpPr>
          <p:nvPr>
            <p:ph type="title"/>
          </p:nvPr>
        </p:nvSpPr>
        <p:spPr/>
        <p:txBody>
          <a:bodyPr/>
          <a:lstStyle/>
          <a:p>
            <a:r>
              <a:rPr lang="en-US" altLang="zh-CN" sz="2800" dirty="0"/>
              <a:t>Transactions in SQL Server</a:t>
            </a:r>
            <a:endParaRPr lang="zh-CN" altLang="en-US" dirty="0"/>
          </a:p>
        </p:txBody>
      </p:sp>
      <p:sp>
        <p:nvSpPr>
          <p:cNvPr id="3" name="内容占位符 2">
            <a:extLst>
              <a:ext uri="{FF2B5EF4-FFF2-40B4-BE49-F238E27FC236}">
                <a16:creationId xmlns:a16="http://schemas.microsoft.com/office/drawing/2014/main" id="{AEBB6C38-D4AB-402A-B449-7DBF46461B1B}"/>
              </a:ext>
            </a:extLst>
          </p:cNvPr>
          <p:cNvSpPr>
            <a:spLocks noGrp="1"/>
          </p:cNvSpPr>
          <p:nvPr>
            <p:ph idx="1"/>
          </p:nvPr>
        </p:nvSpPr>
        <p:spPr/>
        <p:txBody>
          <a:bodyPr/>
          <a:lstStyle/>
          <a:p>
            <a:pPr eaLnBrk="1" hangingPunct="1"/>
            <a:r>
              <a:rPr lang="en-US" altLang="zh-CN" dirty="0">
                <a:cs typeface="Times New Roman" pitchFamily="18" charset="0"/>
              </a:rPr>
              <a:t>Implicit transactions /</a:t>
            </a:r>
            <a:r>
              <a:rPr lang="zh-CN" altLang="en-US" dirty="0"/>
              <a:t>隐性事务</a:t>
            </a:r>
          </a:p>
          <a:p>
            <a:pPr lvl="1" eaLnBrk="1" hangingPunct="1"/>
            <a:r>
              <a:rPr lang="en-US" altLang="zh-CN" dirty="0"/>
              <a:t>SQL Server</a:t>
            </a:r>
            <a:r>
              <a:rPr lang="zh-CN" altLang="en-US" dirty="0"/>
              <a:t>系统利用隐性事务模式设置命令设置系统的事务执行模式</a:t>
            </a:r>
          </a:p>
          <a:p>
            <a:pPr lvl="1" eaLnBrk="1" hangingPunct="1">
              <a:buFont typeface="Wingdings" pitchFamily="2" charset="2"/>
              <a:buNone/>
            </a:pPr>
            <a:r>
              <a:rPr lang="zh-CN" altLang="en-US" dirty="0"/>
              <a:t>    </a:t>
            </a:r>
            <a:r>
              <a:rPr lang="en-US" altLang="zh-CN" dirty="0"/>
              <a:t>set </a:t>
            </a:r>
            <a:r>
              <a:rPr lang="en-US" altLang="zh-CN" dirty="0" err="1"/>
              <a:t>implicit_transaction</a:t>
            </a:r>
            <a:r>
              <a:rPr lang="en-US" altLang="zh-CN" dirty="0"/>
              <a:t> on</a:t>
            </a:r>
          </a:p>
          <a:p>
            <a:pPr lvl="1" eaLnBrk="1" hangingPunct="1"/>
            <a:r>
              <a:rPr lang="zh-CN" altLang="en-US" dirty="0"/>
              <a:t>在此模式下，每个事务无需（用</a:t>
            </a:r>
            <a:r>
              <a:rPr lang="en-US" altLang="zh-CN" dirty="0"/>
              <a:t>begin-transition）</a:t>
            </a:r>
            <a:r>
              <a:rPr lang="zh-CN" altLang="en-US" dirty="0"/>
              <a:t>显示地定义事务的开始，但仍以显示的</a:t>
            </a:r>
            <a:r>
              <a:rPr lang="en-US" altLang="zh-CN" b="1" i="1" dirty="0"/>
              <a:t>commit</a:t>
            </a:r>
            <a:r>
              <a:rPr lang="en-US" altLang="zh-CN" dirty="0"/>
              <a:t> or</a:t>
            </a:r>
            <a:r>
              <a:rPr lang="en-US" altLang="zh-CN" b="1" i="1" dirty="0"/>
              <a:t> rollback</a:t>
            </a:r>
            <a:r>
              <a:rPr lang="zh-CN" altLang="en-US" dirty="0"/>
              <a:t>结束</a:t>
            </a:r>
          </a:p>
          <a:p>
            <a:pPr lvl="1" eaLnBrk="1" hangingPunct="1"/>
            <a:r>
              <a:rPr lang="zh-CN" altLang="en-US" dirty="0"/>
              <a:t>当一个事务结束后，系统自动启动下一个事务，无需</a:t>
            </a:r>
            <a:r>
              <a:rPr lang="en-US" altLang="zh-CN" dirty="0"/>
              <a:t>begin-transition，</a:t>
            </a:r>
            <a:r>
              <a:rPr lang="zh-CN" altLang="en-US" dirty="0"/>
              <a:t>形成连续的</a:t>
            </a:r>
            <a:r>
              <a:rPr lang="zh-CN" altLang="en-US" dirty="0">
                <a:solidFill>
                  <a:srgbClr val="FF0000"/>
                </a:solidFill>
              </a:rPr>
              <a:t>事务链</a:t>
            </a:r>
          </a:p>
          <a:p>
            <a:endParaRPr lang="zh-CN" altLang="en-US" dirty="0"/>
          </a:p>
        </p:txBody>
      </p:sp>
      <p:sp>
        <p:nvSpPr>
          <p:cNvPr id="4" name="日期占位符 3">
            <a:extLst>
              <a:ext uri="{FF2B5EF4-FFF2-40B4-BE49-F238E27FC236}">
                <a16:creationId xmlns:a16="http://schemas.microsoft.com/office/drawing/2014/main" id="{51118892-096A-45D2-84AB-DBCD3DFDF8EA}"/>
              </a:ext>
            </a:extLst>
          </p:cNvPr>
          <p:cNvSpPr>
            <a:spLocks noGrp="1"/>
          </p:cNvSpPr>
          <p:nvPr>
            <p:ph type="dt" sz="half" idx="10"/>
          </p:nvPr>
        </p:nvSpPr>
        <p:spPr/>
        <p:txBody>
          <a:bodyPr/>
          <a:lstStyle/>
          <a:p>
            <a:fld id="{2ABBF23F-755B-441C-B90D-3307CEFA3327}"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1CA5E69F-2142-4C6B-9CD7-4102A4E155B9}"/>
              </a:ext>
            </a:extLst>
          </p:cNvPr>
          <p:cNvSpPr>
            <a:spLocks noGrp="1"/>
          </p:cNvSpPr>
          <p:nvPr>
            <p:ph type="sldNum" sz="quarter" idx="12"/>
          </p:nvPr>
        </p:nvSpPr>
        <p:spPr/>
        <p:txBody>
          <a:bodyPr/>
          <a:lstStyle/>
          <a:p>
            <a:fld id="{47C4BD23-150C-4A56-8E66-9482A3FB2E80}" type="slidenum">
              <a:rPr lang="zh-CN" altLang="en-US" smtClean="0"/>
              <a:pPr/>
              <a:t>87</a:t>
            </a:fld>
            <a:endParaRPr lang="zh-CN" altLang="en-US" dirty="0"/>
          </a:p>
        </p:txBody>
      </p:sp>
    </p:spTree>
    <p:extLst>
      <p:ext uri="{BB962C8B-B14F-4D97-AF65-F5344CB8AC3E}">
        <p14:creationId xmlns:p14="http://schemas.microsoft.com/office/powerpoint/2010/main" val="27861549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9D0B110-D28E-4080-B274-770A2F0A317C}"/>
              </a:ext>
            </a:extLst>
          </p:cNvPr>
          <p:cNvSpPr>
            <a:spLocks noGrp="1"/>
          </p:cNvSpPr>
          <p:nvPr>
            <p:ph type="sldNum" sz="quarter" idx="12"/>
          </p:nvPr>
        </p:nvSpPr>
        <p:spPr/>
        <p:txBody>
          <a:bodyPr/>
          <a:lstStyle/>
          <a:p>
            <a:fld id="{47C4BD23-150C-4A56-8E66-9482A3FB2E80}" type="slidenum">
              <a:rPr lang="zh-CN" altLang="en-US" smtClean="0"/>
              <a:t>88</a:t>
            </a:fld>
            <a:endParaRPr lang="zh-CN" altLang="en-US"/>
          </a:p>
        </p:txBody>
      </p:sp>
      <p:sp>
        <p:nvSpPr>
          <p:cNvPr id="4" name="日期占位符 3">
            <a:extLst>
              <a:ext uri="{FF2B5EF4-FFF2-40B4-BE49-F238E27FC236}">
                <a16:creationId xmlns:a16="http://schemas.microsoft.com/office/drawing/2014/main" id="{66C38642-9947-491C-9B0A-CEF047D39B45}"/>
              </a:ext>
            </a:extLst>
          </p:cNvPr>
          <p:cNvSpPr>
            <a:spLocks noGrp="1"/>
          </p:cNvSpPr>
          <p:nvPr>
            <p:ph type="dt" sz="half" idx="10"/>
          </p:nvPr>
        </p:nvSpPr>
        <p:spPr/>
        <p:txBody>
          <a:bodyPr/>
          <a:lstStyle/>
          <a:p>
            <a:fld id="{B3B22DAC-6AAC-4CEB-8FA6-D0C9D69778AF}" type="datetime1">
              <a:rPr lang="zh-CN" altLang="en-US" smtClean="0"/>
              <a:t>2021/12/13</a:t>
            </a:fld>
            <a:endParaRPr lang="zh-CN" altLang="en-US" dirty="0"/>
          </a:p>
        </p:txBody>
      </p:sp>
      <p:sp>
        <p:nvSpPr>
          <p:cNvPr id="5" name="Text Box 3">
            <a:extLst>
              <a:ext uri="{FF2B5EF4-FFF2-40B4-BE49-F238E27FC236}">
                <a16:creationId xmlns:a16="http://schemas.microsoft.com/office/drawing/2014/main" id="{59A5A801-C4A4-4945-A2D7-B0508DCE1291}"/>
              </a:ext>
            </a:extLst>
          </p:cNvPr>
          <p:cNvSpPr txBox="1">
            <a:spLocks noChangeArrowheads="1"/>
          </p:cNvSpPr>
          <p:nvPr/>
        </p:nvSpPr>
        <p:spPr bwMode="auto">
          <a:xfrm>
            <a:off x="3317449" y="567006"/>
            <a:ext cx="4853188"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i="1" dirty="0">
                <a:latin typeface="+mn-lt"/>
                <a:ea typeface="微软雅黑 Light" panose="020B0502040204020203" pitchFamily="34" charset="-122"/>
              </a:rPr>
              <a:t>                   </a:t>
            </a:r>
            <a:r>
              <a:rPr lang="en-US" altLang="zh-CN" dirty="0">
                <a:solidFill>
                  <a:srgbClr val="2D0EE4"/>
                </a:solidFill>
                <a:latin typeface="+mn-lt"/>
                <a:ea typeface="微软雅黑 Light" panose="020B0502040204020203" pitchFamily="34" charset="-122"/>
              </a:rPr>
              <a:t>set </a:t>
            </a:r>
            <a:r>
              <a:rPr lang="en-US" altLang="zh-CN" dirty="0" err="1">
                <a:solidFill>
                  <a:srgbClr val="2D0EE4"/>
                </a:solidFill>
                <a:latin typeface="+mn-lt"/>
                <a:ea typeface="微软雅黑 Light" panose="020B0502040204020203" pitchFamily="34" charset="-122"/>
              </a:rPr>
              <a:t>implicit_transaction</a:t>
            </a:r>
            <a:r>
              <a:rPr lang="en-US" altLang="zh-CN" dirty="0">
                <a:solidFill>
                  <a:srgbClr val="2D0EE4"/>
                </a:solidFill>
                <a:latin typeface="+mn-lt"/>
                <a:ea typeface="微软雅黑 Light" panose="020B0502040204020203" pitchFamily="34" charset="-122"/>
              </a:rPr>
              <a:t> </a:t>
            </a:r>
            <a:r>
              <a:rPr lang="en-US" altLang="zh-CN" b="1" dirty="0">
                <a:solidFill>
                  <a:srgbClr val="2D0EE4"/>
                </a:solidFill>
                <a:latin typeface="+mn-lt"/>
                <a:ea typeface="微软雅黑 Light" panose="020B0502040204020203" pitchFamily="34" charset="-122"/>
              </a:rPr>
              <a:t>on</a:t>
            </a:r>
          </a:p>
          <a:p>
            <a:pPr eaLnBrk="1" hangingPunct="1"/>
            <a:endParaRPr lang="en-US" altLang="zh-CN" b="1" i="1" dirty="0">
              <a:latin typeface="+mn-lt"/>
              <a:ea typeface="微软雅黑 Light" panose="020B0502040204020203" pitchFamily="34" charset="-122"/>
            </a:endParaRPr>
          </a:p>
          <a:p>
            <a:pPr eaLnBrk="1" hangingPunct="1"/>
            <a:endParaRPr lang="en-US" altLang="zh-CN" b="1" i="1" dirty="0">
              <a:latin typeface="+mn-lt"/>
              <a:ea typeface="微软雅黑 Light" panose="020B0502040204020203" pitchFamily="34" charset="-122"/>
            </a:endParaRPr>
          </a:p>
          <a:p>
            <a:pPr eaLnBrk="1" hangingPunct="1"/>
            <a:r>
              <a:rPr lang="zh-CN" altLang="en-US" dirty="0">
                <a:latin typeface="+mn-lt"/>
                <a:ea typeface="微软雅黑 Light" panose="020B0502040204020203" pitchFamily="34" charset="-122"/>
              </a:rPr>
              <a:t>   </a:t>
            </a:r>
            <a:r>
              <a:rPr lang="en-US" altLang="zh-CN" dirty="0">
                <a:latin typeface="+mn-lt"/>
                <a:ea typeface="微软雅黑 Light" panose="020B0502040204020203" pitchFamily="34" charset="-122"/>
              </a:rPr>
              <a:t>op</a:t>
            </a:r>
            <a:r>
              <a:rPr lang="en-US" altLang="zh-CN" baseline="-25000" dirty="0">
                <a:latin typeface="+mn-lt"/>
                <a:ea typeface="微软雅黑 Light" panose="020B0502040204020203" pitchFamily="34" charset="-122"/>
              </a:rPr>
              <a:t>1</a:t>
            </a:r>
            <a:r>
              <a:rPr lang="en-US" altLang="zh-CN" dirty="0">
                <a:latin typeface="+mn-lt"/>
                <a:ea typeface="微软雅黑 Light" panose="020B0502040204020203" pitchFamily="34" charset="-122"/>
              </a:rPr>
              <a:t>; </a:t>
            </a:r>
          </a:p>
          <a:p>
            <a:pPr eaLnBrk="1" hangingPunct="1"/>
            <a:r>
              <a:rPr lang="en-US" altLang="zh-CN" dirty="0">
                <a:latin typeface="+mn-lt"/>
                <a:ea typeface="微软雅黑 Light" panose="020B0502040204020203" pitchFamily="34" charset="-122"/>
              </a:rPr>
              <a:t>   op</a:t>
            </a:r>
            <a:r>
              <a:rPr lang="en-US" altLang="zh-CN" baseline="-25000" dirty="0">
                <a:latin typeface="+mn-lt"/>
                <a:ea typeface="微软雅黑 Light" panose="020B0502040204020203" pitchFamily="34" charset="-122"/>
              </a:rPr>
              <a:t>2</a:t>
            </a:r>
            <a:r>
              <a:rPr lang="en-US" altLang="zh-CN" dirty="0">
                <a:latin typeface="+mn-lt"/>
                <a:ea typeface="微软雅黑 Light" panose="020B0502040204020203" pitchFamily="34" charset="-122"/>
              </a:rPr>
              <a:t>; </a:t>
            </a:r>
          </a:p>
          <a:p>
            <a:pPr eaLnBrk="1" hangingPunct="1"/>
            <a:r>
              <a:rPr lang="en-US" altLang="zh-CN" dirty="0">
                <a:latin typeface="+mn-lt"/>
                <a:ea typeface="微软雅黑 Light" panose="020B0502040204020203" pitchFamily="34" charset="-122"/>
              </a:rPr>
              <a:t>   …</a:t>
            </a:r>
          </a:p>
          <a:p>
            <a:pPr eaLnBrk="1" hangingPunct="1"/>
            <a:r>
              <a:rPr lang="en-US" altLang="zh-CN" dirty="0">
                <a:latin typeface="+mn-lt"/>
                <a:ea typeface="微软雅黑 Light" panose="020B0502040204020203" pitchFamily="34" charset="-122"/>
              </a:rPr>
              <a:t>   </a:t>
            </a:r>
            <a:r>
              <a:rPr lang="en-US" altLang="zh-CN" dirty="0" err="1">
                <a:latin typeface="+mn-lt"/>
                <a:ea typeface="微软雅黑 Light" panose="020B0502040204020203" pitchFamily="34" charset="-122"/>
              </a:rPr>
              <a:t>op</a:t>
            </a:r>
            <a:r>
              <a:rPr lang="en-US" altLang="zh-CN" baseline="-25000" dirty="0" err="1">
                <a:latin typeface="+mn-lt"/>
                <a:ea typeface="微软雅黑 Light" panose="020B0502040204020203" pitchFamily="34" charset="-122"/>
              </a:rPr>
              <a:t>m</a:t>
            </a:r>
            <a:endParaRPr lang="en-US" altLang="zh-CN" baseline="-25000" dirty="0">
              <a:latin typeface="+mn-lt"/>
              <a:ea typeface="微软雅黑 Light" panose="020B0502040204020203" pitchFamily="34" charset="-122"/>
            </a:endParaRPr>
          </a:p>
          <a:p>
            <a:pPr eaLnBrk="1" hangingPunct="1"/>
            <a:r>
              <a:rPr lang="en-US" altLang="zh-CN" dirty="0">
                <a:latin typeface="+mn-lt"/>
                <a:ea typeface="微软雅黑 Light" panose="020B0502040204020203" pitchFamily="34" charset="-122"/>
              </a:rPr>
              <a:t>   </a:t>
            </a:r>
            <a:r>
              <a:rPr lang="en-US" altLang="zh-CN" b="1" i="1" dirty="0">
                <a:latin typeface="+mn-lt"/>
                <a:ea typeface="微软雅黑 Light" panose="020B0502040204020203" pitchFamily="34" charset="-122"/>
              </a:rPr>
              <a:t>commit</a:t>
            </a:r>
            <a:r>
              <a:rPr lang="en-US" altLang="zh-CN" dirty="0">
                <a:latin typeface="+mn-lt"/>
                <a:ea typeface="微软雅黑 Light" panose="020B0502040204020203" pitchFamily="34" charset="-122"/>
              </a:rPr>
              <a:t>;</a:t>
            </a:r>
          </a:p>
          <a:p>
            <a:pPr eaLnBrk="1" hangingPunct="1"/>
            <a:r>
              <a:rPr lang="en-US" altLang="zh-CN" dirty="0">
                <a:latin typeface="+mn-lt"/>
                <a:ea typeface="微软雅黑 Light" panose="020B0502040204020203" pitchFamily="34" charset="-122"/>
              </a:rPr>
              <a:t>   op</a:t>
            </a:r>
            <a:r>
              <a:rPr lang="en-US" altLang="zh-CN" baseline="-25000" dirty="0">
                <a:latin typeface="+mn-lt"/>
                <a:ea typeface="微软雅黑 Light" panose="020B0502040204020203" pitchFamily="34" charset="-122"/>
              </a:rPr>
              <a:t>m+1</a:t>
            </a:r>
            <a:r>
              <a:rPr lang="en-US" altLang="zh-CN" dirty="0">
                <a:latin typeface="+mn-lt"/>
                <a:ea typeface="微软雅黑 Light" panose="020B0502040204020203" pitchFamily="34" charset="-122"/>
              </a:rPr>
              <a:t>; </a:t>
            </a:r>
          </a:p>
          <a:p>
            <a:pPr eaLnBrk="1" hangingPunct="1"/>
            <a:r>
              <a:rPr lang="en-US" altLang="zh-CN" dirty="0">
                <a:latin typeface="+mn-lt"/>
                <a:ea typeface="微软雅黑 Light" panose="020B0502040204020203" pitchFamily="34" charset="-122"/>
              </a:rPr>
              <a:t>   op</a:t>
            </a:r>
            <a:r>
              <a:rPr lang="en-US" altLang="zh-CN" baseline="-25000" dirty="0">
                <a:latin typeface="+mn-lt"/>
                <a:ea typeface="微软雅黑 Light" panose="020B0502040204020203" pitchFamily="34" charset="-122"/>
              </a:rPr>
              <a:t>m+2</a:t>
            </a:r>
            <a:r>
              <a:rPr lang="en-US" altLang="zh-CN" dirty="0">
                <a:latin typeface="+mn-lt"/>
                <a:ea typeface="微软雅黑 Light" panose="020B0502040204020203" pitchFamily="34" charset="-122"/>
              </a:rPr>
              <a:t>; </a:t>
            </a:r>
          </a:p>
          <a:p>
            <a:pPr eaLnBrk="1" hangingPunct="1"/>
            <a:r>
              <a:rPr lang="en-US" altLang="zh-CN" dirty="0">
                <a:latin typeface="+mn-lt"/>
                <a:ea typeface="微软雅黑 Light" panose="020B0502040204020203" pitchFamily="34" charset="-122"/>
              </a:rPr>
              <a:t>   …</a:t>
            </a:r>
          </a:p>
          <a:p>
            <a:pPr eaLnBrk="1" hangingPunct="1"/>
            <a:r>
              <a:rPr lang="en-US" altLang="zh-CN" dirty="0">
                <a:latin typeface="+mn-lt"/>
                <a:ea typeface="微软雅黑 Light" panose="020B0502040204020203" pitchFamily="34" charset="-122"/>
              </a:rPr>
              <a:t>   </a:t>
            </a:r>
            <a:r>
              <a:rPr lang="en-US" altLang="zh-CN" dirty="0" err="1">
                <a:latin typeface="+mn-lt"/>
                <a:ea typeface="微软雅黑 Light" panose="020B0502040204020203" pitchFamily="34" charset="-122"/>
              </a:rPr>
              <a:t>op</a:t>
            </a:r>
            <a:r>
              <a:rPr lang="en-US" altLang="zh-CN" baseline="-25000" dirty="0" err="1">
                <a:latin typeface="+mn-lt"/>
                <a:ea typeface="微软雅黑 Light" panose="020B0502040204020203" pitchFamily="34" charset="-122"/>
              </a:rPr>
              <a:t>k</a:t>
            </a:r>
            <a:endParaRPr lang="en-US" altLang="zh-CN" baseline="-25000" dirty="0">
              <a:latin typeface="+mn-lt"/>
              <a:ea typeface="微软雅黑 Light" panose="020B0502040204020203" pitchFamily="34" charset="-122"/>
            </a:endParaRPr>
          </a:p>
          <a:p>
            <a:pPr eaLnBrk="1" hangingPunct="1"/>
            <a:r>
              <a:rPr lang="en-US" altLang="zh-CN" dirty="0">
                <a:latin typeface="+mn-lt"/>
                <a:ea typeface="微软雅黑 Light" panose="020B0502040204020203" pitchFamily="34" charset="-122"/>
              </a:rPr>
              <a:t>   </a:t>
            </a:r>
            <a:r>
              <a:rPr lang="en-US" altLang="zh-CN" b="1" i="1" dirty="0">
                <a:latin typeface="+mn-lt"/>
                <a:ea typeface="微软雅黑 Light" panose="020B0502040204020203" pitchFamily="34" charset="-122"/>
              </a:rPr>
              <a:t>rollback</a:t>
            </a:r>
            <a:r>
              <a:rPr lang="en-US" altLang="zh-CN" dirty="0">
                <a:latin typeface="+mn-lt"/>
                <a:ea typeface="微软雅黑 Light" panose="020B0502040204020203" pitchFamily="34" charset="-122"/>
              </a:rPr>
              <a:t>;</a:t>
            </a:r>
          </a:p>
          <a:p>
            <a:pPr eaLnBrk="1" hangingPunct="1"/>
            <a:r>
              <a:rPr lang="en-US" altLang="zh-CN" dirty="0">
                <a:latin typeface="+mn-lt"/>
                <a:ea typeface="微软雅黑 Light" panose="020B0502040204020203" pitchFamily="34" charset="-122"/>
              </a:rPr>
              <a:t>     …</a:t>
            </a:r>
          </a:p>
          <a:p>
            <a:pPr eaLnBrk="1" hangingPunct="1"/>
            <a:r>
              <a:rPr lang="en-US" altLang="zh-CN" i="1" dirty="0">
                <a:latin typeface="+mn-lt"/>
                <a:ea typeface="微软雅黑 Light" panose="020B0502040204020203" pitchFamily="34" charset="-122"/>
              </a:rPr>
              <a:t>                   </a:t>
            </a:r>
            <a:r>
              <a:rPr lang="en-US" altLang="zh-CN" dirty="0">
                <a:solidFill>
                  <a:srgbClr val="2D0EE4"/>
                </a:solidFill>
                <a:latin typeface="+mn-lt"/>
                <a:ea typeface="微软雅黑 Light" panose="020B0502040204020203" pitchFamily="34" charset="-122"/>
              </a:rPr>
              <a:t>set </a:t>
            </a:r>
            <a:r>
              <a:rPr lang="en-US" altLang="zh-CN" dirty="0" err="1">
                <a:solidFill>
                  <a:srgbClr val="2D0EE4"/>
                </a:solidFill>
                <a:latin typeface="+mn-lt"/>
                <a:ea typeface="微软雅黑 Light" panose="020B0502040204020203" pitchFamily="34" charset="-122"/>
              </a:rPr>
              <a:t>implicit_transaction</a:t>
            </a:r>
            <a:r>
              <a:rPr lang="en-US" altLang="zh-CN" dirty="0">
                <a:solidFill>
                  <a:srgbClr val="2D0EE4"/>
                </a:solidFill>
                <a:latin typeface="+mn-lt"/>
                <a:ea typeface="微软雅黑 Light" panose="020B0502040204020203" pitchFamily="34" charset="-122"/>
              </a:rPr>
              <a:t> </a:t>
            </a:r>
            <a:r>
              <a:rPr lang="en-US" altLang="zh-CN" b="1" dirty="0">
                <a:solidFill>
                  <a:srgbClr val="2D0EE4"/>
                </a:solidFill>
                <a:latin typeface="+mn-lt"/>
                <a:ea typeface="微软雅黑 Light" panose="020B0502040204020203" pitchFamily="34" charset="-122"/>
              </a:rPr>
              <a:t>off</a:t>
            </a:r>
            <a:endParaRPr lang="en-US" altLang="zh-CN" b="1" dirty="0">
              <a:solidFill>
                <a:srgbClr val="2D0EE4"/>
              </a:solidFill>
              <a:latin typeface="+mn-lt"/>
              <a:ea typeface="微软雅黑 Light" panose="020B0502040204020203" pitchFamily="34" charset="-122"/>
              <a:cs typeface="Times New Roman" pitchFamily="18" charset="0"/>
            </a:endParaRPr>
          </a:p>
          <a:p>
            <a:pPr eaLnBrk="1" hangingPunct="1"/>
            <a:r>
              <a:rPr lang="en-US" altLang="zh-CN" dirty="0">
                <a:latin typeface="+mn-lt"/>
                <a:ea typeface="微软雅黑 Light" panose="020B0502040204020203" pitchFamily="34" charset="-122"/>
                <a:cs typeface="Times New Roman" pitchFamily="18" charset="0"/>
              </a:rPr>
              <a:t>   </a:t>
            </a:r>
          </a:p>
        </p:txBody>
      </p:sp>
      <p:grpSp>
        <p:nvGrpSpPr>
          <p:cNvPr id="6" name="Group 20">
            <a:extLst>
              <a:ext uri="{FF2B5EF4-FFF2-40B4-BE49-F238E27FC236}">
                <a16:creationId xmlns:a16="http://schemas.microsoft.com/office/drawing/2014/main" id="{B95CB41B-BA37-400F-A824-1CF78633CE8C}"/>
              </a:ext>
            </a:extLst>
          </p:cNvPr>
          <p:cNvGrpSpPr>
            <a:grpSpLocks/>
          </p:cNvGrpSpPr>
          <p:nvPr/>
        </p:nvGrpSpPr>
        <p:grpSpPr bwMode="auto">
          <a:xfrm>
            <a:off x="1717249" y="795606"/>
            <a:ext cx="914400" cy="5105400"/>
            <a:chOff x="384" y="480"/>
            <a:chExt cx="576" cy="3216"/>
          </a:xfrm>
        </p:grpSpPr>
        <p:sp>
          <p:nvSpPr>
            <p:cNvPr id="7" name="Line 4">
              <a:extLst>
                <a:ext uri="{FF2B5EF4-FFF2-40B4-BE49-F238E27FC236}">
                  <a16:creationId xmlns:a16="http://schemas.microsoft.com/office/drawing/2014/main" id="{17487401-4795-4419-8927-0FFFED237006}"/>
                </a:ext>
              </a:extLst>
            </p:cNvPr>
            <p:cNvSpPr>
              <a:spLocks noChangeShapeType="1"/>
            </p:cNvSpPr>
            <p:nvPr/>
          </p:nvSpPr>
          <p:spPr bwMode="auto">
            <a:xfrm>
              <a:off x="384" y="480"/>
              <a:ext cx="57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8" name="Line 5">
              <a:extLst>
                <a:ext uri="{FF2B5EF4-FFF2-40B4-BE49-F238E27FC236}">
                  <a16:creationId xmlns:a16="http://schemas.microsoft.com/office/drawing/2014/main" id="{05E666DB-3F8B-4D93-ABA3-1068B84FD747}"/>
                </a:ext>
              </a:extLst>
            </p:cNvPr>
            <p:cNvSpPr>
              <a:spLocks noChangeShapeType="1"/>
            </p:cNvSpPr>
            <p:nvPr/>
          </p:nvSpPr>
          <p:spPr bwMode="auto">
            <a:xfrm>
              <a:off x="384" y="3696"/>
              <a:ext cx="57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9" name="Line 6">
              <a:extLst>
                <a:ext uri="{FF2B5EF4-FFF2-40B4-BE49-F238E27FC236}">
                  <a16:creationId xmlns:a16="http://schemas.microsoft.com/office/drawing/2014/main" id="{8F751726-AE54-4937-B3A6-680C53D2CF95}"/>
                </a:ext>
              </a:extLst>
            </p:cNvPr>
            <p:cNvSpPr>
              <a:spLocks noChangeShapeType="1"/>
            </p:cNvSpPr>
            <p:nvPr/>
          </p:nvSpPr>
          <p:spPr bwMode="auto">
            <a:xfrm>
              <a:off x="672" y="3120"/>
              <a:ext cx="0" cy="576"/>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10" name="Line 9">
              <a:extLst>
                <a:ext uri="{FF2B5EF4-FFF2-40B4-BE49-F238E27FC236}">
                  <a16:creationId xmlns:a16="http://schemas.microsoft.com/office/drawing/2014/main" id="{CA29DDCE-40AC-4343-AD2E-E83751F9D304}"/>
                </a:ext>
              </a:extLst>
            </p:cNvPr>
            <p:cNvSpPr>
              <a:spLocks noChangeShapeType="1"/>
            </p:cNvSpPr>
            <p:nvPr/>
          </p:nvSpPr>
          <p:spPr bwMode="auto">
            <a:xfrm flipV="1">
              <a:off x="672" y="480"/>
              <a:ext cx="0" cy="672"/>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11" name="Text Box 10">
              <a:extLst>
                <a:ext uri="{FF2B5EF4-FFF2-40B4-BE49-F238E27FC236}">
                  <a16:creationId xmlns:a16="http://schemas.microsoft.com/office/drawing/2014/main" id="{05323A4D-3295-49C4-AB0B-044F5590E5A8}"/>
                </a:ext>
              </a:extLst>
            </p:cNvPr>
            <p:cNvSpPr txBox="1">
              <a:spLocks noChangeArrowheads="1"/>
            </p:cNvSpPr>
            <p:nvPr/>
          </p:nvSpPr>
          <p:spPr bwMode="auto">
            <a:xfrm>
              <a:off x="525" y="1392"/>
              <a:ext cx="349" cy="1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ea typeface="微软雅黑 Light" panose="020B0502040204020203" pitchFamily="34" charset="-122"/>
                </a:rPr>
                <a:t>隐性事务执行模式</a:t>
              </a:r>
            </a:p>
          </p:txBody>
        </p:sp>
      </p:grpSp>
      <p:sp>
        <p:nvSpPr>
          <p:cNvPr id="12" name="AutoShape 12">
            <a:extLst>
              <a:ext uri="{FF2B5EF4-FFF2-40B4-BE49-F238E27FC236}">
                <a16:creationId xmlns:a16="http://schemas.microsoft.com/office/drawing/2014/main" id="{98725E4F-B054-4CD5-8605-03EA47B73D2F}"/>
              </a:ext>
            </a:extLst>
          </p:cNvPr>
          <p:cNvSpPr>
            <a:spLocks/>
          </p:cNvSpPr>
          <p:nvPr/>
        </p:nvSpPr>
        <p:spPr bwMode="auto">
          <a:xfrm>
            <a:off x="4765249" y="1889394"/>
            <a:ext cx="304800" cy="1524000"/>
          </a:xfrm>
          <a:prstGeom prst="rightBrace">
            <a:avLst>
              <a:gd name="adj1" fmla="val 41667"/>
              <a:gd name="adj2" fmla="val 4823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3" name="Text Box 13">
            <a:extLst>
              <a:ext uri="{FF2B5EF4-FFF2-40B4-BE49-F238E27FC236}">
                <a16:creationId xmlns:a16="http://schemas.microsoft.com/office/drawing/2014/main" id="{2C5775E7-5314-4D1F-97B3-902CC8116282}"/>
              </a:ext>
            </a:extLst>
          </p:cNvPr>
          <p:cNvSpPr txBox="1">
            <a:spLocks noChangeArrowheads="1"/>
          </p:cNvSpPr>
          <p:nvPr/>
        </p:nvSpPr>
        <p:spPr bwMode="auto">
          <a:xfrm>
            <a:off x="5146249" y="2395806"/>
            <a:ext cx="827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2000">
                <a:latin typeface="+mn-lt"/>
                <a:ea typeface="微软雅黑 Light" panose="020B0502040204020203" pitchFamily="34" charset="-122"/>
              </a:rPr>
              <a:t>事务1</a:t>
            </a:r>
          </a:p>
        </p:txBody>
      </p:sp>
      <p:sp>
        <p:nvSpPr>
          <p:cNvPr id="14" name="AutoShape 14">
            <a:extLst>
              <a:ext uri="{FF2B5EF4-FFF2-40B4-BE49-F238E27FC236}">
                <a16:creationId xmlns:a16="http://schemas.microsoft.com/office/drawing/2014/main" id="{FDC373E2-D864-47A2-B426-1C981F02AE3C}"/>
              </a:ext>
            </a:extLst>
          </p:cNvPr>
          <p:cNvSpPr>
            <a:spLocks/>
          </p:cNvSpPr>
          <p:nvPr/>
        </p:nvSpPr>
        <p:spPr bwMode="auto">
          <a:xfrm>
            <a:off x="4841449" y="3794394"/>
            <a:ext cx="304800" cy="1524000"/>
          </a:xfrm>
          <a:prstGeom prst="rightBrace">
            <a:avLst>
              <a:gd name="adj1" fmla="val 41667"/>
              <a:gd name="adj2" fmla="val 4823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5" name="Text Box 15">
            <a:extLst>
              <a:ext uri="{FF2B5EF4-FFF2-40B4-BE49-F238E27FC236}">
                <a16:creationId xmlns:a16="http://schemas.microsoft.com/office/drawing/2014/main" id="{C7BE3580-912A-4A04-A84A-85F8CDA32476}"/>
              </a:ext>
            </a:extLst>
          </p:cNvPr>
          <p:cNvSpPr txBox="1">
            <a:spLocks noChangeArrowheads="1"/>
          </p:cNvSpPr>
          <p:nvPr/>
        </p:nvSpPr>
        <p:spPr bwMode="auto">
          <a:xfrm>
            <a:off x="5222449" y="4300806"/>
            <a:ext cx="8402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2000">
                <a:latin typeface="+mn-lt"/>
                <a:ea typeface="微软雅黑 Light" panose="020B0502040204020203" pitchFamily="34" charset="-122"/>
              </a:rPr>
              <a:t>事务2</a:t>
            </a:r>
          </a:p>
        </p:txBody>
      </p:sp>
      <p:sp>
        <p:nvSpPr>
          <p:cNvPr id="16" name="Text Box 16">
            <a:extLst>
              <a:ext uri="{FF2B5EF4-FFF2-40B4-BE49-F238E27FC236}">
                <a16:creationId xmlns:a16="http://schemas.microsoft.com/office/drawing/2014/main" id="{9D169FC6-9B5F-473D-880C-B33EFB7F9EE0}"/>
              </a:ext>
            </a:extLst>
          </p:cNvPr>
          <p:cNvSpPr txBox="1">
            <a:spLocks noChangeArrowheads="1"/>
          </p:cNvSpPr>
          <p:nvPr/>
        </p:nvSpPr>
        <p:spPr bwMode="auto">
          <a:xfrm>
            <a:off x="3393649" y="959119"/>
            <a:ext cx="6324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dirty="0">
                <a:latin typeface="+mn-lt"/>
                <a:ea typeface="微软雅黑 Light" panose="020B0502040204020203" pitchFamily="34" charset="-122"/>
              </a:rPr>
              <a:t>（用户定义）                    (单独</a:t>
            </a:r>
            <a:r>
              <a:rPr lang="en-US" altLang="zh-CN" sz="1800" dirty="0">
                <a:latin typeface="+mn-lt"/>
                <a:ea typeface="微软雅黑 Light" panose="020B0502040204020203" pitchFamily="34" charset="-122"/>
              </a:rPr>
              <a:t>T-SQL</a:t>
            </a:r>
            <a:r>
              <a:rPr lang="zh-CN" altLang="en-US" sz="1800" dirty="0">
                <a:latin typeface="+mn-lt"/>
                <a:ea typeface="微软雅黑 Light" panose="020B0502040204020203" pitchFamily="34" charset="-122"/>
              </a:rPr>
              <a:t>语句, 每</a:t>
            </a:r>
          </a:p>
          <a:p>
            <a:pPr eaLnBrk="1" hangingPunct="1"/>
            <a:r>
              <a:rPr lang="zh-CN" altLang="en-US" sz="1800" dirty="0">
                <a:latin typeface="+mn-lt"/>
                <a:ea typeface="微软雅黑 Light" panose="020B0502040204020203" pitchFamily="34" charset="-122"/>
              </a:rPr>
              <a:t>                                                    条语句对应一个单独隐性事务</a:t>
            </a:r>
            <a:r>
              <a:rPr lang="en-US" altLang="zh-CN" sz="1800" dirty="0">
                <a:latin typeface="+mn-lt"/>
                <a:ea typeface="微软雅黑 Light" panose="020B0502040204020203" pitchFamily="34" charset="-122"/>
              </a:rPr>
              <a:t>)</a:t>
            </a:r>
          </a:p>
        </p:txBody>
      </p:sp>
      <p:sp>
        <p:nvSpPr>
          <p:cNvPr id="17" name="Text Box 18">
            <a:extLst>
              <a:ext uri="{FF2B5EF4-FFF2-40B4-BE49-F238E27FC236}">
                <a16:creationId xmlns:a16="http://schemas.microsoft.com/office/drawing/2014/main" id="{E26A9E93-6F56-4E71-B670-9A5A1D37A650}"/>
              </a:ext>
            </a:extLst>
          </p:cNvPr>
          <p:cNvSpPr txBox="1">
            <a:spLocks noChangeArrowheads="1"/>
          </p:cNvSpPr>
          <p:nvPr/>
        </p:nvSpPr>
        <p:spPr bwMode="auto">
          <a:xfrm>
            <a:off x="6806774" y="1349644"/>
            <a:ext cx="1616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endParaRPr lang="zh-CN" altLang="en-US">
              <a:latin typeface="+mn-lt"/>
              <a:ea typeface="微软雅黑 Light" panose="020B0502040204020203" pitchFamily="34" charset="-122"/>
            </a:endParaRPr>
          </a:p>
        </p:txBody>
      </p:sp>
      <p:sp>
        <p:nvSpPr>
          <p:cNvPr id="18" name="Text Box 19">
            <a:extLst>
              <a:ext uri="{FF2B5EF4-FFF2-40B4-BE49-F238E27FC236}">
                <a16:creationId xmlns:a16="http://schemas.microsoft.com/office/drawing/2014/main" id="{D63211F8-8DC2-4AF2-A73C-E60136D9926E}"/>
              </a:ext>
            </a:extLst>
          </p:cNvPr>
          <p:cNvSpPr txBox="1">
            <a:spLocks noChangeArrowheads="1"/>
          </p:cNvSpPr>
          <p:nvPr/>
        </p:nvSpPr>
        <p:spPr bwMode="auto">
          <a:xfrm>
            <a:off x="6975049" y="1710006"/>
            <a:ext cx="1185133"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ea typeface="微软雅黑 Light" panose="020B0502040204020203" pitchFamily="34" charset="-122"/>
              </a:rPr>
              <a:t>Create;</a:t>
            </a:r>
          </a:p>
          <a:p>
            <a:pPr eaLnBrk="1" hangingPunct="1"/>
            <a:r>
              <a:rPr lang="en-US" altLang="zh-CN">
                <a:latin typeface="+mn-lt"/>
                <a:ea typeface="微软雅黑 Light" panose="020B0502040204020203" pitchFamily="34" charset="-122"/>
              </a:rPr>
              <a:t>Drop;</a:t>
            </a:r>
          </a:p>
          <a:p>
            <a:pPr eaLnBrk="1" hangingPunct="1"/>
            <a:r>
              <a:rPr lang="en-US" altLang="zh-CN">
                <a:latin typeface="+mn-lt"/>
                <a:ea typeface="微软雅黑 Light" panose="020B0502040204020203" pitchFamily="34" charset="-122"/>
              </a:rPr>
              <a:t>….</a:t>
            </a:r>
          </a:p>
          <a:p>
            <a:pPr eaLnBrk="1" hangingPunct="1"/>
            <a:r>
              <a:rPr lang="en-US" altLang="zh-CN">
                <a:latin typeface="+mn-lt"/>
                <a:ea typeface="微软雅黑 Light" panose="020B0502040204020203" pitchFamily="34" charset="-122"/>
              </a:rPr>
              <a:t>Select;</a:t>
            </a:r>
          </a:p>
          <a:p>
            <a:pPr eaLnBrk="1" hangingPunct="1"/>
            <a:r>
              <a:rPr lang="en-US" altLang="zh-CN">
                <a:latin typeface="+mn-lt"/>
                <a:ea typeface="微软雅黑 Light" panose="020B0502040204020203" pitchFamily="34" charset="-122"/>
              </a:rPr>
              <a:t>Open;</a:t>
            </a:r>
          </a:p>
          <a:p>
            <a:pPr eaLnBrk="1" hangingPunct="1"/>
            <a:r>
              <a:rPr lang="en-US" altLang="zh-CN">
                <a:latin typeface="+mn-lt"/>
                <a:ea typeface="微软雅黑 Light" panose="020B0502040204020203" pitchFamily="34" charset="-122"/>
              </a:rPr>
              <a:t>Drop;</a:t>
            </a:r>
          </a:p>
          <a:p>
            <a:pPr eaLnBrk="1" hangingPunct="1"/>
            <a:r>
              <a:rPr lang="en-US" altLang="zh-CN">
                <a:latin typeface="+mn-lt"/>
                <a:ea typeface="微软雅黑 Light" panose="020B0502040204020203" pitchFamily="34" charset="-122"/>
              </a:rPr>
              <a:t>Insert;</a:t>
            </a:r>
          </a:p>
          <a:p>
            <a:pPr eaLnBrk="1" hangingPunct="1"/>
            <a:r>
              <a:rPr lang="en-US" altLang="zh-CN">
                <a:latin typeface="+mn-lt"/>
                <a:ea typeface="微软雅黑 Light" panose="020B0502040204020203" pitchFamily="34" charset="-122"/>
              </a:rPr>
              <a:t>Delete;</a:t>
            </a:r>
          </a:p>
          <a:p>
            <a:pPr eaLnBrk="1" hangingPunct="1"/>
            <a:r>
              <a:rPr lang="en-US" altLang="zh-CN">
                <a:latin typeface="+mn-lt"/>
                <a:ea typeface="微软雅黑 Light" panose="020B0502040204020203" pitchFamily="34" charset="-122"/>
              </a:rPr>
              <a:t>Update;</a:t>
            </a:r>
          </a:p>
          <a:p>
            <a:pPr eaLnBrk="1" hangingPunct="1"/>
            <a:r>
              <a:rPr lang="en-US" altLang="zh-CN">
                <a:latin typeface="+mn-lt"/>
                <a:ea typeface="微软雅黑 Light" panose="020B0502040204020203" pitchFamily="34" charset="-122"/>
              </a:rPr>
              <a:t>…</a:t>
            </a:r>
          </a:p>
          <a:p>
            <a:pPr eaLnBrk="1" hangingPunct="1"/>
            <a:endParaRPr lang="en-US" altLang="zh-CN">
              <a:latin typeface="+mn-lt"/>
              <a:ea typeface="微软雅黑 Light" panose="020B0502040204020203" pitchFamily="34" charset="-122"/>
            </a:endParaRPr>
          </a:p>
        </p:txBody>
      </p:sp>
    </p:spTree>
    <p:extLst>
      <p:ext uri="{BB962C8B-B14F-4D97-AF65-F5344CB8AC3E}">
        <p14:creationId xmlns:p14="http://schemas.microsoft.com/office/powerpoint/2010/main" val="24152717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66B88-7836-43D8-A5F4-4842375CD45E}"/>
              </a:ext>
            </a:extLst>
          </p:cNvPr>
          <p:cNvSpPr>
            <a:spLocks noGrp="1"/>
          </p:cNvSpPr>
          <p:nvPr>
            <p:ph type="title"/>
          </p:nvPr>
        </p:nvSpPr>
        <p:spPr/>
        <p:txBody>
          <a:bodyPr/>
          <a:lstStyle/>
          <a:p>
            <a:r>
              <a:rPr lang="en-US" altLang="zh-CN" sz="2800" dirty="0"/>
              <a:t>SQL Server </a:t>
            </a:r>
            <a:r>
              <a:rPr lang="zh-CN" altLang="en-US" sz="2800" dirty="0"/>
              <a:t>批处理中的事务</a:t>
            </a:r>
            <a:endParaRPr lang="zh-CN" altLang="en-US" dirty="0"/>
          </a:p>
        </p:txBody>
      </p:sp>
      <p:sp>
        <p:nvSpPr>
          <p:cNvPr id="3" name="内容占位符 2">
            <a:extLst>
              <a:ext uri="{FF2B5EF4-FFF2-40B4-BE49-F238E27FC236}">
                <a16:creationId xmlns:a16="http://schemas.microsoft.com/office/drawing/2014/main" id="{03B06D97-BE6A-4D4B-B80C-BEF06D40D8A3}"/>
              </a:ext>
            </a:extLst>
          </p:cNvPr>
          <p:cNvSpPr>
            <a:spLocks noGrp="1"/>
          </p:cNvSpPr>
          <p:nvPr>
            <p:ph idx="1"/>
          </p:nvPr>
        </p:nvSpPr>
        <p:spPr/>
        <p:txBody>
          <a:bodyPr/>
          <a:lstStyle/>
          <a:p>
            <a:pPr eaLnBrk="1" hangingPunct="1">
              <a:lnSpc>
                <a:spcPct val="120000"/>
              </a:lnSpc>
              <a:spcBef>
                <a:spcPts val="600"/>
              </a:spcBef>
            </a:pPr>
            <a:r>
              <a:rPr lang="zh-CN" altLang="en-US" dirty="0"/>
              <a:t>批处理</a:t>
            </a:r>
          </a:p>
          <a:p>
            <a:pPr lvl="1" eaLnBrk="1" hangingPunct="1">
              <a:lnSpc>
                <a:spcPct val="120000"/>
              </a:lnSpc>
              <a:spcBef>
                <a:spcPts val="600"/>
              </a:spcBef>
            </a:pPr>
            <a:r>
              <a:rPr lang="zh-CN" altLang="en-US" dirty="0"/>
              <a:t>包含</a:t>
            </a:r>
            <a:r>
              <a:rPr lang="en-US" altLang="zh-CN" dirty="0"/>
              <a:t>1</a:t>
            </a:r>
            <a:r>
              <a:rPr lang="zh-CN" altLang="en-US" dirty="0"/>
              <a:t>个或多个</a:t>
            </a:r>
            <a:r>
              <a:rPr lang="en-US" altLang="zh-CN" dirty="0"/>
              <a:t>SQL</a:t>
            </a:r>
            <a:r>
              <a:rPr lang="zh-CN" altLang="en-US" dirty="0"/>
              <a:t>语句的组，由应用程序从客户端一次性地发送到服务器端的</a:t>
            </a:r>
            <a:r>
              <a:rPr lang="en-US" altLang="zh-CN" dirty="0"/>
              <a:t>DBMS</a:t>
            </a:r>
            <a:r>
              <a:rPr lang="zh-CN" altLang="en-US" dirty="0"/>
              <a:t>引擎去执行执行</a:t>
            </a:r>
          </a:p>
          <a:p>
            <a:pPr eaLnBrk="1" hangingPunct="1">
              <a:lnSpc>
                <a:spcPct val="120000"/>
              </a:lnSpc>
              <a:spcBef>
                <a:spcPts val="600"/>
              </a:spcBef>
            </a:pPr>
            <a:r>
              <a:rPr lang="zh-CN" altLang="en-US" dirty="0"/>
              <a:t>事务与批之间多对多关系</a:t>
            </a:r>
          </a:p>
          <a:p>
            <a:pPr lvl="1" eaLnBrk="1" hangingPunct="1">
              <a:lnSpc>
                <a:spcPct val="120000"/>
              </a:lnSpc>
              <a:spcBef>
                <a:spcPts val="600"/>
              </a:spcBef>
            </a:pPr>
            <a:r>
              <a:rPr lang="en-US" altLang="zh-CN" dirty="0"/>
              <a:t>1</a:t>
            </a:r>
            <a:r>
              <a:rPr lang="zh-CN" altLang="en-US" dirty="0"/>
              <a:t>个事务可以包括多个批，</a:t>
            </a:r>
            <a:r>
              <a:rPr lang="en-US" altLang="zh-CN" dirty="0"/>
              <a:t>1</a:t>
            </a:r>
            <a:r>
              <a:rPr lang="zh-CN" altLang="en-US" dirty="0"/>
              <a:t>个批中也可以由多个事务组成</a:t>
            </a:r>
          </a:p>
          <a:p>
            <a:pPr eaLnBrk="1" hangingPunct="1">
              <a:lnSpc>
                <a:spcPct val="120000"/>
              </a:lnSpc>
              <a:spcBef>
                <a:spcPts val="600"/>
              </a:spcBef>
            </a:pPr>
            <a:r>
              <a:rPr lang="en-US" altLang="zh-CN" dirty="0"/>
              <a:t>SQL Server</a:t>
            </a:r>
            <a:r>
              <a:rPr lang="zh-CN" altLang="en-US" dirty="0"/>
              <a:t>系统中，在大多数情况下，当批中的某些</a:t>
            </a:r>
            <a:r>
              <a:rPr lang="en-US" altLang="zh-CN" dirty="0"/>
              <a:t>SQL</a:t>
            </a:r>
            <a:r>
              <a:rPr lang="zh-CN" altLang="en-US" dirty="0"/>
              <a:t>语句执行发生错误时，</a:t>
            </a:r>
            <a:r>
              <a:rPr lang="en-US" altLang="zh-CN" dirty="0"/>
              <a:t>DBMS</a:t>
            </a:r>
            <a:r>
              <a:rPr lang="zh-CN" altLang="en-US" dirty="0"/>
              <a:t>将停止执行当前语句及其后面的语句，但发生错误之前已经执行的语句是有效的，不会被回滚</a:t>
            </a:r>
            <a:r>
              <a:rPr lang="en-US" altLang="zh-CN" dirty="0"/>
              <a:t>(rollback)</a:t>
            </a:r>
          </a:p>
          <a:p>
            <a:endParaRPr lang="zh-CN" altLang="en-US" dirty="0"/>
          </a:p>
        </p:txBody>
      </p:sp>
      <p:sp>
        <p:nvSpPr>
          <p:cNvPr id="4" name="日期占位符 3">
            <a:extLst>
              <a:ext uri="{FF2B5EF4-FFF2-40B4-BE49-F238E27FC236}">
                <a16:creationId xmlns:a16="http://schemas.microsoft.com/office/drawing/2014/main" id="{FC184EBB-4020-43DC-8A0F-847181767CD5}"/>
              </a:ext>
            </a:extLst>
          </p:cNvPr>
          <p:cNvSpPr>
            <a:spLocks noGrp="1"/>
          </p:cNvSpPr>
          <p:nvPr>
            <p:ph type="dt" sz="half" idx="10"/>
          </p:nvPr>
        </p:nvSpPr>
        <p:spPr/>
        <p:txBody>
          <a:bodyPr/>
          <a:lstStyle/>
          <a:p>
            <a:fld id="{4E0B1390-8E36-45BD-A344-1F78E42A33F3}"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C509B5F9-AAA8-4F84-BB8C-F4006EB618DD}"/>
              </a:ext>
            </a:extLst>
          </p:cNvPr>
          <p:cNvSpPr>
            <a:spLocks noGrp="1"/>
          </p:cNvSpPr>
          <p:nvPr>
            <p:ph type="sldNum" sz="quarter" idx="12"/>
          </p:nvPr>
        </p:nvSpPr>
        <p:spPr/>
        <p:txBody>
          <a:bodyPr/>
          <a:lstStyle/>
          <a:p>
            <a:fld id="{47C4BD23-150C-4A56-8E66-9482A3FB2E80}" type="slidenum">
              <a:rPr lang="zh-CN" altLang="en-US" smtClean="0"/>
              <a:pPr/>
              <a:t>89</a:t>
            </a:fld>
            <a:endParaRPr lang="zh-CN" altLang="en-US" dirty="0"/>
          </a:p>
        </p:txBody>
      </p:sp>
      <p:sp>
        <p:nvSpPr>
          <p:cNvPr id="6" name="TextBox 34">
            <a:extLst>
              <a:ext uri="{FF2B5EF4-FFF2-40B4-BE49-F238E27FC236}">
                <a16:creationId xmlns:a16="http://schemas.microsoft.com/office/drawing/2014/main" id="{68F7951D-9B9B-4E5F-BC33-99BD33DFFC84}"/>
              </a:ext>
            </a:extLst>
          </p:cNvPr>
          <p:cNvSpPr txBox="1">
            <a:spLocks noChangeArrowheads="1"/>
          </p:cNvSpPr>
          <p:nvPr/>
        </p:nvSpPr>
        <p:spPr bwMode="auto">
          <a:xfrm>
            <a:off x="4028307" y="5012180"/>
            <a:ext cx="2918812"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solidFill>
                  <a:srgbClr val="FF0000"/>
                </a:solidFill>
                <a:latin typeface="+mn-lt"/>
              </a:rPr>
              <a:t>SET XACT_ABORT OFF</a:t>
            </a:r>
            <a:endParaRPr lang="zh-CN" altLang="en-US" dirty="0">
              <a:solidFill>
                <a:srgbClr val="FF0000"/>
              </a:solidFill>
              <a:latin typeface="+mn-lt"/>
            </a:endParaRPr>
          </a:p>
        </p:txBody>
      </p:sp>
    </p:spTree>
    <p:extLst>
      <p:ext uri="{BB962C8B-B14F-4D97-AF65-F5344CB8AC3E}">
        <p14:creationId xmlns:p14="http://schemas.microsoft.com/office/powerpoint/2010/main" val="2719948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62EB77-83BB-4558-B1ED-667F1F6C8607}"/>
              </a:ext>
            </a:extLst>
          </p:cNvPr>
          <p:cNvSpPr>
            <a:spLocks noGrp="1"/>
          </p:cNvSpPr>
          <p:nvPr>
            <p:ph type="title"/>
          </p:nvPr>
        </p:nvSpPr>
        <p:spPr/>
        <p:txBody>
          <a:bodyPr/>
          <a:lstStyle/>
          <a:p>
            <a:r>
              <a:rPr lang="en-US" altLang="en-US" dirty="0"/>
              <a:t>Transaction Concept</a:t>
            </a:r>
            <a:endParaRPr lang="zh-CN" altLang="en-US" dirty="0"/>
          </a:p>
        </p:txBody>
      </p:sp>
      <p:sp>
        <p:nvSpPr>
          <p:cNvPr id="3" name="内容占位符 2">
            <a:extLst>
              <a:ext uri="{FF2B5EF4-FFF2-40B4-BE49-F238E27FC236}">
                <a16:creationId xmlns:a16="http://schemas.microsoft.com/office/drawing/2014/main" id="{AF8DF4B0-4056-4ED4-82C1-9B4C69100F05}"/>
              </a:ext>
            </a:extLst>
          </p:cNvPr>
          <p:cNvSpPr>
            <a:spLocks noGrp="1"/>
          </p:cNvSpPr>
          <p:nvPr>
            <p:ph idx="1"/>
          </p:nvPr>
        </p:nvSpPr>
        <p:spPr/>
        <p:txBody>
          <a:bodyPr>
            <a:normAutofit fontScale="92500"/>
          </a:bodyPr>
          <a:lstStyle/>
          <a:p>
            <a:pPr eaLnBrk="1" hangingPunct="1"/>
            <a:r>
              <a:rPr kumimoji="0" lang="en-US" altLang="zh-CN" dirty="0">
                <a:solidFill>
                  <a:srgbClr val="FF0000"/>
                </a:solidFill>
              </a:rPr>
              <a:t>Conceptually</a:t>
            </a:r>
            <a:r>
              <a:rPr kumimoji="0" lang="en-US" altLang="zh-CN" dirty="0"/>
              <a:t>, a transaction can be defined by </a:t>
            </a:r>
            <a:r>
              <a:rPr kumimoji="0" lang="en-US" altLang="zh-CN" dirty="0">
                <a:solidFill>
                  <a:srgbClr val="FF0000"/>
                </a:solidFill>
              </a:rPr>
              <a:t>read</a:t>
            </a:r>
            <a:r>
              <a:rPr kumimoji="0" lang="en-US" altLang="zh-CN" dirty="0"/>
              <a:t> and </a:t>
            </a:r>
            <a:r>
              <a:rPr kumimoji="0" lang="en-US" altLang="zh-CN" dirty="0">
                <a:solidFill>
                  <a:srgbClr val="FF0000"/>
                </a:solidFill>
              </a:rPr>
              <a:t>write</a:t>
            </a:r>
            <a:r>
              <a:rPr kumimoji="0" lang="en-US" altLang="zh-CN" dirty="0"/>
              <a:t> </a:t>
            </a:r>
            <a:r>
              <a:rPr kumimoji="0" lang="en-US" altLang="zh-CN" dirty="0">
                <a:solidFill>
                  <a:srgbClr val="2D0EE4"/>
                </a:solidFill>
              </a:rPr>
              <a:t>meta operations</a:t>
            </a:r>
            <a:r>
              <a:rPr kumimoji="0" lang="en-US" altLang="zh-CN" dirty="0"/>
              <a:t>【</a:t>
            </a:r>
            <a:r>
              <a:rPr kumimoji="0" lang="zh-CN" altLang="en-US" dirty="0"/>
              <a:t>逻辑读、逻辑写</a:t>
            </a:r>
            <a:r>
              <a:rPr kumimoji="0" lang="en-US" altLang="zh-CN" dirty="0"/>
              <a:t>】, which are independent of DBS query languages (e.g. SQL) and DBMS (e.g. SQL Server)</a:t>
            </a:r>
          </a:p>
          <a:p>
            <a:pPr eaLnBrk="1" hangingPunct="1"/>
            <a:r>
              <a:rPr kumimoji="0" lang="en-US" altLang="zh-CN" dirty="0"/>
              <a:t>E.g.1. </a:t>
            </a:r>
            <a:r>
              <a:rPr lang="en-US" altLang="zh-CN" dirty="0"/>
              <a:t>Account-transfer </a:t>
            </a:r>
            <a:r>
              <a:rPr kumimoji="0" lang="en-US" altLang="zh-CN" dirty="0"/>
              <a:t>T1 :  </a:t>
            </a:r>
            <a:r>
              <a:rPr lang="en-US" altLang="zh-CN" dirty="0"/>
              <a:t>t</a:t>
            </a:r>
            <a:r>
              <a:rPr kumimoji="0" lang="en-US" altLang="zh-CN" dirty="0"/>
              <a:t>ransfer $50 from account A to account B </a:t>
            </a:r>
          </a:p>
          <a:p>
            <a:pPr eaLnBrk="1" hangingPunct="1">
              <a:spcBef>
                <a:spcPct val="0"/>
              </a:spcBef>
              <a:buClrTx/>
              <a:buSzTx/>
              <a:buFontTx/>
              <a:buNone/>
            </a:pPr>
            <a:r>
              <a:rPr kumimoji="0" lang="en-US" altLang="zh-CN" dirty="0"/>
              <a:t>             </a:t>
            </a:r>
          </a:p>
          <a:p>
            <a:pPr eaLnBrk="1" hangingPunct="1">
              <a:spcBef>
                <a:spcPct val="0"/>
              </a:spcBef>
              <a:buClrTx/>
              <a:buSzTx/>
              <a:buFontTx/>
              <a:buNone/>
            </a:pPr>
            <a:r>
              <a:rPr lang="en-US" altLang="zh-CN" dirty="0"/>
              <a:t>             </a:t>
            </a:r>
            <a:r>
              <a:rPr kumimoji="0" lang="en-US" altLang="zh-CN" dirty="0"/>
              <a:t>T1 :  begin-transaction</a:t>
            </a:r>
          </a:p>
          <a:p>
            <a:pPr eaLnBrk="1" hangingPunct="1">
              <a:spcBef>
                <a:spcPct val="0"/>
              </a:spcBef>
              <a:buClrTx/>
              <a:buSzTx/>
              <a:buFontTx/>
              <a:buNone/>
            </a:pPr>
            <a:r>
              <a:rPr kumimoji="0" lang="en-US" altLang="zh-CN" dirty="0"/>
              <a:t>                     </a:t>
            </a:r>
            <a:r>
              <a:rPr kumimoji="0" lang="en-US" altLang="zh-CN" dirty="0">
                <a:highlight>
                  <a:srgbClr val="DCECE0"/>
                </a:highlight>
              </a:rPr>
              <a:t> read (A );</a:t>
            </a:r>
          </a:p>
          <a:p>
            <a:pPr eaLnBrk="1" hangingPunct="1">
              <a:spcBef>
                <a:spcPct val="0"/>
              </a:spcBef>
              <a:buClrTx/>
              <a:buSzTx/>
              <a:buFontTx/>
              <a:buNone/>
            </a:pPr>
            <a:r>
              <a:rPr kumimoji="0" lang="en-US" altLang="zh-CN" dirty="0"/>
              <a:t>                     </a:t>
            </a:r>
            <a:r>
              <a:rPr kumimoji="0" lang="en-US" altLang="zh-CN" dirty="0">
                <a:highlight>
                  <a:srgbClr val="DCECE0"/>
                </a:highlight>
              </a:rPr>
              <a:t> A := A -50;</a:t>
            </a:r>
          </a:p>
          <a:p>
            <a:pPr eaLnBrk="1" hangingPunct="1">
              <a:spcBef>
                <a:spcPct val="0"/>
              </a:spcBef>
              <a:buClrTx/>
              <a:buSzTx/>
              <a:buFontTx/>
              <a:buNone/>
            </a:pPr>
            <a:r>
              <a:rPr kumimoji="0" lang="en-US" altLang="zh-CN" dirty="0"/>
              <a:t>                     </a:t>
            </a:r>
            <a:r>
              <a:rPr kumimoji="0" lang="en-US" altLang="zh-CN" dirty="0">
                <a:highlight>
                  <a:srgbClr val="DCECE0"/>
                </a:highlight>
              </a:rPr>
              <a:t> write (A );</a:t>
            </a:r>
          </a:p>
          <a:p>
            <a:pPr eaLnBrk="1" hangingPunct="1">
              <a:spcBef>
                <a:spcPct val="0"/>
              </a:spcBef>
              <a:buClrTx/>
              <a:buSzTx/>
              <a:buFontTx/>
              <a:buNone/>
            </a:pPr>
            <a:r>
              <a:rPr kumimoji="0" lang="en-US" altLang="zh-CN" dirty="0"/>
              <a:t>                     </a:t>
            </a:r>
            <a:r>
              <a:rPr kumimoji="0" lang="en-US" altLang="zh-CN" dirty="0">
                <a:highlight>
                  <a:srgbClr val="FFFF00"/>
                </a:highlight>
              </a:rPr>
              <a:t> read (B );</a:t>
            </a:r>
          </a:p>
          <a:p>
            <a:pPr eaLnBrk="1" hangingPunct="1">
              <a:spcBef>
                <a:spcPct val="0"/>
              </a:spcBef>
              <a:buClrTx/>
              <a:buSzTx/>
              <a:buFontTx/>
              <a:buNone/>
            </a:pPr>
            <a:r>
              <a:rPr kumimoji="0" lang="en-US" altLang="zh-CN" dirty="0"/>
              <a:t>                     </a:t>
            </a:r>
            <a:r>
              <a:rPr kumimoji="0" lang="en-US" altLang="zh-CN" dirty="0">
                <a:highlight>
                  <a:srgbClr val="FFFF00"/>
                </a:highlight>
              </a:rPr>
              <a:t>B := B + 50;</a:t>
            </a:r>
          </a:p>
          <a:p>
            <a:pPr eaLnBrk="1" hangingPunct="1">
              <a:spcBef>
                <a:spcPct val="0"/>
              </a:spcBef>
              <a:buClrTx/>
              <a:buSzTx/>
              <a:buFontTx/>
              <a:buNone/>
            </a:pPr>
            <a:r>
              <a:rPr kumimoji="0" lang="en-US" altLang="zh-CN" dirty="0"/>
              <a:t>                     </a:t>
            </a:r>
            <a:r>
              <a:rPr kumimoji="0" lang="en-US" altLang="zh-CN" dirty="0">
                <a:highlight>
                  <a:srgbClr val="FFFF00"/>
                </a:highlight>
              </a:rPr>
              <a:t>write (B );</a:t>
            </a:r>
          </a:p>
          <a:p>
            <a:pPr eaLnBrk="1" hangingPunct="1">
              <a:spcBef>
                <a:spcPct val="0"/>
              </a:spcBef>
              <a:buClrTx/>
              <a:buSzTx/>
              <a:buFontTx/>
              <a:buNone/>
            </a:pPr>
            <a:r>
              <a:rPr kumimoji="0" lang="en-US" altLang="zh-CN" dirty="0"/>
              <a:t>                     end-transaction</a:t>
            </a:r>
          </a:p>
          <a:p>
            <a:endParaRPr lang="en-US" altLang="en-US" dirty="0"/>
          </a:p>
          <a:p>
            <a:r>
              <a:rPr lang="en-US" altLang="en-US" dirty="0"/>
              <a:t>Two main issues to deal with</a:t>
            </a:r>
          </a:p>
          <a:p>
            <a:pPr lvl="1"/>
            <a:r>
              <a:rPr lang="en-US" altLang="en-US" dirty="0">
                <a:solidFill>
                  <a:srgbClr val="FF0000"/>
                </a:solidFill>
              </a:rPr>
              <a:t>failures </a:t>
            </a:r>
            <a:r>
              <a:rPr lang="en-US" altLang="en-US" dirty="0"/>
              <a:t>of various kinds, such as hardware failures and system crashes</a:t>
            </a:r>
          </a:p>
          <a:p>
            <a:pPr lvl="1"/>
            <a:r>
              <a:rPr lang="en-US" altLang="en-US" dirty="0">
                <a:solidFill>
                  <a:srgbClr val="FF0000"/>
                </a:solidFill>
              </a:rPr>
              <a:t>concurrent</a:t>
            </a:r>
            <a:r>
              <a:rPr lang="en-US" altLang="en-US" dirty="0"/>
              <a:t> execution of multiple transaction</a:t>
            </a:r>
          </a:p>
        </p:txBody>
      </p:sp>
      <p:sp>
        <p:nvSpPr>
          <p:cNvPr id="4" name="日期占位符 3">
            <a:extLst>
              <a:ext uri="{FF2B5EF4-FFF2-40B4-BE49-F238E27FC236}">
                <a16:creationId xmlns:a16="http://schemas.microsoft.com/office/drawing/2014/main" id="{89A9072C-164B-4D7F-B2FA-4A7157620CC7}"/>
              </a:ext>
            </a:extLst>
          </p:cNvPr>
          <p:cNvSpPr>
            <a:spLocks noGrp="1"/>
          </p:cNvSpPr>
          <p:nvPr>
            <p:ph type="dt" sz="half" idx="10"/>
          </p:nvPr>
        </p:nvSpPr>
        <p:spPr/>
        <p:txBody>
          <a:bodyPr/>
          <a:lstStyle/>
          <a:p>
            <a:fld id="{DE18C11E-E9EF-427A-ACEF-30EE3F411B0F}"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9258DC64-2F41-484D-8C76-CC4D0EA0F648}"/>
              </a:ext>
            </a:extLst>
          </p:cNvPr>
          <p:cNvSpPr>
            <a:spLocks noGrp="1"/>
          </p:cNvSpPr>
          <p:nvPr>
            <p:ph type="sldNum" sz="quarter" idx="12"/>
          </p:nvPr>
        </p:nvSpPr>
        <p:spPr/>
        <p:txBody>
          <a:bodyPr/>
          <a:lstStyle/>
          <a:p>
            <a:fld id="{47C4BD23-150C-4A56-8E66-9482A3FB2E80}" type="slidenum">
              <a:rPr lang="zh-CN" altLang="en-US" smtClean="0"/>
              <a:pPr/>
              <a:t>9</a:t>
            </a:fld>
            <a:endParaRPr lang="zh-CN" altLang="en-US" dirty="0"/>
          </a:p>
        </p:txBody>
      </p:sp>
    </p:spTree>
    <p:extLst>
      <p:ext uri="{BB962C8B-B14F-4D97-AF65-F5344CB8AC3E}">
        <p14:creationId xmlns:p14="http://schemas.microsoft.com/office/powerpoint/2010/main" val="6840464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4785C9F-4500-4A51-861F-613CFA912D7B}"/>
              </a:ext>
            </a:extLst>
          </p:cNvPr>
          <p:cNvSpPr>
            <a:spLocks noGrp="1"/>
          </p:cNvSpPr>
          <p:nvPr>
            <p:ph type="sldNum" sz="quarter" idx="12"/>
          </p:nvPr>
        </p:nvSpPr>
        <p:spPr/>
        <p:txBody>
          <a:bodyPr/>
          <a:lstStyle/>
          <a:p>
            <a:fld id="{47C4BD23-150C-4A56-8E66-9482A3FB2E80}" type="slidenum">
              <a:rPr lang="zh-CN" altLang="en-US" smtClean="0"/>
              <a:t>90</a:t>
            </a:fld>
            <a:endParaRPr lang="zh-CN" altLang="en-US"/>
          </a:p>
        </p:txBody>
      </p:sp>
      <p:sp>
        <p:nvSpPr>
          <p:cNvPr id="4" name="日期占位符 3">
            <a:extLst>
              <a:ext uri="{FF2B5EF4-FFF2-40B4-BE49-F238E27FC236}">
                <a16:creationId xmlns:a16="http://schemas.microsoft.com/office/drawing/2014/main" id="{67605E60-637E-4411-B66D-94D16A66365D}"/>
              </a:ext>
            </a:extLst>
          </p:cNvPr>
          <p:cNvSpPr>
            <a:spLocks noGrp="1"/>
          </p:cNvSpPr>
          <p:nvPr>
            <p:ph type="dt" sz="half" idx="10"/>
          </p:nvPr>
        </p:nvSpPr>
        <p:spPr/>
        <p:txBody>
          <a:bodyPr/>
          <a:lstStyle/>
          <a:p>
            <a:fld id="{F71C8C6E-ED94-4EC2-A561-9DEE9602C17E}" type="datetime1">
              <a:rPr lang="zh-CN" altLang="en-US" smtClean="0"/>
              <a:t>2021/12/13</a:t>
            </a:fld>
            <a:endParaRPr lang="zh-CN" altLang="en-US" dirty="0"/>
          </a:p>
        </p:txBody>
      </p:sp>
      <p:sp>
        <p:nvSpPr>
          <p:cNvPr id="5" name="Rectangle 5">
            <a:extLst>
              <a:ext uri="{FF2B5EF4-FFF2-40B4-BE49-F238E27FC236}">
                <a16:creationId xmlns:a16="http://schemas.microsoft.com/office/drawing/2014/main" id="{1C97E820-18CA-4752-94EF-F9B710E56840}"/>
              </a:ext>
            </a:extLst>
          </p:cNvPr>
          <p:cNvSpPr>
            <a:spLocks noChangeArrowheads="1"/>
          </p:cNvSpPr>
          <p:nvPr/>
        </p:nvSpPr>
        <p:spPr bwMode="auto">
          <a:xfrm>
            <a:off x="426907" y="514350"/>
            <a:ext cx="8458200" cy="597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93675" indent="-193675">
              <a:spcBef>
                <a:spcPct val="20000"/>
              </a:spcBef>
              <a:buClr>
                <a:schemeClr val="folHlink"/>
              </a:buClr>
              <a:buSzPct val="60000"/>
              <a:buFont typeface="Wingdings" pitchFamily="2" charset="2"/>
              <a:buNone/>
            </a:pPr>
            <a:endParaRPr lang="en-US" altLang="zh-CN" dirty="0">
              <a:ea typeface="微软雅黑 Light" panose="020B0502040204020203" pitchFamily="34" charset="-122"/>
              <a:cs typeface="Times New Roman" pitchFamily="18" charset="0"/>
            </a:endParaRPr>
          </a:p>
          <a:p>
            <a:pPr marL="193675" indent="-193675">
              <a:spcBef>
                <a:spcPct val="20000"/>
              </a:spcBef>
              <a:buClr>
                <a:schemeClr val="folHlink"/>
              </a:buClr>
              <a:buSzPct val="60000"/>
              <a:buFont typeface="Wingdings" pitchFamily="2" charset="2"/>
              <a:buNone/>
            </a:pPr>
            <a:r>
              <a:rPr lang="en-US" altLang="zh-CN" dirty="0">
                <a:ea typeface="微软雅黑 Light" panose="020B0502040204020203" pitchFamily="34" charset="-122"/>
                <a:cs typeface="Times New Roman" pitchFamily="18" charset="0"/>
              </a:rPr>
              <a:t>      </a:t>
            </a:r>
            <a:r>
              <a:rPr lang="en-US" altLang="zh-CN" sz="2400" dirty="0">
                <a:ea typeface="微软雅黑 Light" panose="020B0502040204020203" pitchFamily="34" charset="-122"/>
                <a:cs typeface="Times New Roman" pitchFamily="18" charset="0"/>
              </a:rPr>
              <a:t>begin </a:t>
            </a:r>
            <a:r>
              <a:rPr lang="en-US" altLang="zh-CN" sz="2400" dirty="0" err="1">
                <a:ea typeface="微软雅黑 Light" panose="020B0502040204020203" pitchFamily="34" charset="-122"/>
                <a:cs typeface="Times New Roman" pitchFamily="18" charset="0"/>
              </a:rPr>
              <a:t>tran</a:t>
            </a:r>
            <a:r>
              <a:rPr lang="en-US" altLang="zh-CN" sz="2400" dirty="0">
                <a:ea typeface="微软雅黑 Light" panose="020B0502040204020203" pitchFamily="34" charset="-122"/>
                <a:cs typeface="Times New Roman" pitchFamily="18" charset="0"/>
              </a:rPr>
              <a:t> </a:t>
            </a:r>
          </a:p>
          <a:p>
            <a:pPr marL="193675" indent="-193675">
              <a:spcBef>
                <a:spcPct val="20000"/>
              </a:spcBef>
              <a:buClr>
                <a:schemeClr val="folHlink"/>
              </a:buClr>
              <a:buSzPct val="60000"/>
              <a:buFont typeface="Wingdings" pitchFamily="2" charset="2"/>
              <a:buNone/>
            </a:pPr>
            <a:r>
              <a:rPr lang="en-US" altLang="zh-CN" sz="2400" dirty="0">
                <a:ea typeface="微软雅黑 Light" panose="020B0502040204020203" pitchFamily="34" charset="-122"/>
                <a:cs typeface="Times New Roman" pitchFamily="18" charset="0"/>
              </a:rPr>
              <a:t>          insert into SC values (‘s1’, ‘c1’, 90)</a:t>
            </a:r>
          </a:p>
          <a:p>
            <a:pPr marL="193675" indent="-193675">
              <a:spcBef>
                <a:spcPct val="20000"/>
              </a:spcBef>
              <a:buClr>
                <a:schemeClr val="folHlink"/>
              </a:buClr>
              <a:buSzPct val="60000"/>
              <a:buFont typeface="Wingdings" pitchFamily="2" charset="2"/>
              <a:buNone/>
            </a:pPr>
            <a:r>
              <a:rPr lang="en-US" altLang="zh-CN" sz="2400" dirty="0">
                <a:ea typeface="微软雅黑 Light" panose="020B0502040204020203" pitchFamily="34" charset="-122"/>
                <a:cs typeface="Times New Roman" pitchFamily="18" charset="0"/>
              </a:rPr>
              <a:t>          update SC</a:t>
            </a:r>
          </a:p>
          <a:p>
            <a:pPr marL="193675" indent="-193675">
              <a:spcBef>
                <a:spcPct val="20000"/>
              </a:spcBef>
              <a:buClr>
                <a:schemeClr val="folHlink"/>
              </a:buClr>
              <a:buSzPct val="60000"/>
              <a:buFont typeface="Wingdings" pitchFamily="2" charset="2"/>
              <a:buNone/>
            </a:pPr>
            <a:r>
              <a:rPr lang="en-US" altLang="zh-CN" sz="2400" dirty="0">
                <a:ea typeface="微软雅黑 Light" panose="020B0502040204020203" pitchFamily="34" charset="-122"/>
                <a:cs typeface="Times New Roman" pitchFamily="18" charset="0"/>
              </a:rPr>
              <a:t>          set  GRADE=GRADE + 12</a:t>
            </a:r>
          </a:p>
          <a:p>
            <a:pPr marL="193675" indent="-193675">
              <a:spcBef>
                <a:spcPct val="20000"/>
              </a:spcBef>
              <a:buClr>
                <a:schemeClr val="folHlink"/>
              </a:buClr>
              <a:buSzPct val="60000"/>
              <a:buFont typeface="Wingdings" pitchFamily="2" charset="2"/>
              <a:buNone/>
            </a:pPr>
            <a:r>
              <a:rPr lang="en-US" altLang="zh-CN" sz="2400" dirty="0">
                <a:ea typeface="微软雅黑 Light" panose="020B0502040204020203" pitchFamily="34" charset="-122"/>
                <a:cs typeface="Times New Roman" pitchFamily="18" charset="0"/>
              </a:rPr>
              <a:t>       commit </a:t>
            </a:r>
            <a:r>
              <a:rPr lang="en-US" altLang="zh-CN" sz="2400" dirty="0" err="1">
                <a:ea typeface="微软雅黑 Light" panose="020B0502040204020203" pitchFamily="34" charset="-122"/>
                <a:cs typeface="Times New Roman" pitchFamily="18" charset="0"/>
              </a:rPr>
              <a:t>tran</a:t>
            </a:r>
            <a:endParaRPr lang="en-US" altLang="zh-CN" sz="2400" dirty="0">
              <a:ea typeface="微软雅黑 Light" panose="020B0502040204020203" pitchFamily="34" charset="-122"/>
              <a:cs typeface="Times New Roman" pitchFamily="18" charset="0"/>
            </a:endParaRPr>
          </a:p>
          <a:p>
            <a:pPr marL="193675" indent="-193675">
              <a:spcBef>
                <a:spcPct val="20000"/>
              </a:spcBef>
              <a:buClr>
                <a:schemeClr val="folHlink"/>
              </a:buClr>
              <a:buSzPct val="60000"/>
              <a:buFont typeface="Wingdings" pitchFamily="2" charset="2"/>
              <a:buNone/>
            </a:pPr>
            <a:r>
              <a:rPr lang="en-US" altLang="zh-CN" sz="2400" dirty="0">
                <a:ea typeface="微软雅黑 Light" panose="020B0502040204020203" pitchFamily="34" charset="-122"/>
                <a:cs typeface="Times New Roman" pitchFamily="18" charset="0"/>
              </a:rPr>
              <a:t>       select  *  from  SC</a:t>
            </a:r>
          </a:p>
          <a:p>
            <a:pPr marL="573088" lvl="1" indent="-188913">
              <a:spcBef>
                <a:spcPct val="20000"/>
              </a:spcBef>
              <a:buClr>
                <a:schemeClr val="hlink"/>
              </a:buClr>
              <a:buSzPct val="55000"/>
              <a:buFont typeface="Wingdings" pitchFamily="2" charset="2"/>
              <a:buChar char="n"/>
            </a:pPr>
            <a:endParaRPr lang="zh-CN" altLang="en-US" sz="2400" dirty="0">
              <a:ea typeface="微软雅黑 Light" panose="020B0502040204020203" pitchFamily="34" charset="-122"/>
            </a:endParaRPr>
          </a:p>
          <a:p>
            <a:pPr marL="627063" lvl="1" indent="-269875">
              <a:lnSpc>
                <a:spcPct val="120000"/>
              </a:lnSpc>
              <a:spcBef>
                <a:spcPts val="600"/>
              </a:spcBef>
              <a:buClr>
                <a:srgbClr val="FF0000"/>
              </a:buClr>
              <a:buSzPct val="50000"/>
              <a:buFont typeface="Wingdings" panose="05000000000000000000" pitchFamily="2" charset="2"/>
              <a:buChar char="p"/>
            </a:pPr>
            <a:r>
              <a:rPr lang="zh-CN" altLang="en-US" sz="2400" dirty="0">
                <a:ea typeface="微软雅黑 Light" panose="020B0502040204020203" pitchFamily="34" charset="-122"/>
                <a:cs typeface="Arial" panose="020B0604020202020204" pitchFamily="34" charset="0"/>
              </a:rPr>
              <a:t> </a:t>
            </a:r>
            <a:r>
              <a:rPr lang="en-US" altLang="zh-CN" sz="2400" dirty="0">
                <a:ea typeface="微软雅黑 Light" panose="020B0502040204020203" pitchFamily="34" charset="-122"/>
                <a:cs typeface="Arial" panose="020B0604020202020204" pitchFamily="34" charset="0"/>
              </a:rPr>
              <a:t>------ </a:t>
            </a:r>
          </a:p>
          <a:p>
            <a:pPr marL="573088" lvl="1" indent="-188913">
              <a:spcBef>
                <a:spcPct val="20000"/>
              </a:spcBef>
              <a:buClr>
                <a:schemeClr val="hlink"/>
              </a:buClr>
              <a:buSzPct val="55000"/>
              <a:buFont typeface="Wingdings" pitchFamily="2" charset="2"/>
              <a:buNone/>
            </a:pPr>
            <a:r>
              <a:rPr lang="en-US" altLang="zh-CN" sz="2400" dirty="0">
                <a:ea typeface="微软雅黑 Light" panose="020B0502040204020203" pitchFamily="34" charset="-122"/>
                <a:cs typeface="Times New Roman" pitchFamily="18" charset="0"/>
              </a:rPr>
              <a:t> update </a:t>
            </a:r>
            <a:r>
              <a:rPr lang="zh-CN" altLang="en-US" sz="2400" dirty="0">
                <a:ea typeface="微软雅黑 Light" panose="020B0502040204020203" pitchFamily="34" charset="-122"/>
                <a:cs typeface="Times New Roman" pitchFamily="18" charset="0"/>
              </a:rPr>
              <a:t>操作被回滚；</a:t>
            </a:r>
          </a:p>
          <a:p>
            <a:pPr marL="573088" lvl="1" indent="-188913">
              <a:spcBef>
                <a:spcPct val="20000"/>
              </a:spcBef>
              <a:buClr>
                <a:schemeClr val="hlink"/>
              </a:buClr>
              <a:buSzPct val="55000"/>
              <a:buFont typeface="Wingdings" pitchFamily="2" charset="2"/>
              <a:buNone/>
            </a:pPr>
            <a:r>
              <a:rPr lang="en-US" altLang="zh-CN" sz="2400" dirty="0">
                <a:ea typeface="微软雅黑 Light" panose="020B0502040204020203" pitchFamily="34" charset="-122"/>
                <a:cs typeface="Times New Roman" pitchFamily="18" charset="0"/>
              </a:rPr>
              <a:t> </a:t>
            </a:r>
            <a:r>
              <a:rPr lang="zh-CN" altLang="en-US" sz="2400" dirty="0">
                <a:ea typeface="微软雅黑 Light" panose="020B0502040204020203" pitchFamily="34" charset="-122"/>
                <a:cs typeface="Times New Roman" pitchFamily="18" charset="0"/>
              </a:rPr>
              <a:t>但</a:t>
            </a:r>
            <a:r>
              <a:rPr lang="en-US" altLang="zh-CN" sz="2400" dirty="0">
                <a:ea typeface="微软雅黑 Light" panose="020B0502040204020203" pitchFamily="34" charset="-122"/>
                <a:cs typeface="Times New Roman" pitchFamily="18" charset="0"/>
              </a:rPr>
              <a:t>Insert </a:t>
            </a:r>
            <a:r>
              <a:rPr lang="zh-CN" altLang="en-US" sz="2400" dirty="0">
                <a:ea typeface="微软雅黑 Light" panose="020B0502040204020203" pitchFamily="34" charset="-122"/>
                <a:cs typeface="Times New Roman" pitchFamily="18" charset="0"/>
              </a:rPr>
              <a:t>操作未被回滚，</a:t>
            </a:r>
            <a:r>
              <a:rPr lang="en-US" altLang="zh-CN" sz="2400" dirty="0">
                <a:ea typeface="微软雅黑 Light" panose="020B0502040204020203" pitchFamily="34" charset="-122"/>
                <a:cs typeface="Times New Roman" pitchFamily="18" charset="0"/>
              </a:rPr>
              <a:t>(‘s1’, ‘c1’, 90)</a:t>
            </a:r>
            <a:r>
              <a:rPr lang="zh-CN" altLang="en-US" sz="2400" dirty="0">
                <a:ea typeface="微软雅黑 Light" panose="020B0502040204020203" pitchFamily="34" charset="-122"/>
                <a:cs typeface="Times New Roman" pitchFamily="18" charset="0"/>
              </a:rPr>
              <a:t>被成功插入；</a:t>
            </a:r>
          </a:p>
          <a:p>
            <a:pPr marL="573088" lvl="1" indent="-188913" algn="ctr">
              <a:spcBef>
                <a:spcPct val="20000"/>
              </a:spcBef>
              <a:buClr>
                <a:schemeClr val="hlink"/>
              </a:buClr>
              <a:buSzPct val="55000"/>
              <a:buFont typeface="Wingdings" pitchFamily="2" charset="2"/>
              <a:buNone/>
            </a:pPr>
            <a:r>
              <a:rPr lang="zh-CN" altLang="en-US" dirty="0">
                <a:ea typeface="微软雅黑 Light" panose="020B0502040204020203" pitchFamily="34" charset="-122"/>
                <a:cs typeface="Times New Roman" pitchFamily="18" charset="0"/>
              </a:rPr>
              <a:t>  </a:t>
            </a:r>
            <a:r>
              <a:rPr lang="zh-CN" altLang="en-US" sz="2400" dirty="0">
                <a:solidFill>
                  <a:srgbClr val="FF0000"/>
                </a:solidFill>
                <a:ea typeface="微软雅黑 Light" panose="020B0502040204020203" pitchFamily="34" charset="-122"/>
                <a:cs typeface="Times New Roman" pitchFamily="18" charset="0"/>
              </a:rPr>
              <a:t>不满足事务原子性要求！</a:t>
            </a:r>
            <a:r>
              <a:rPr lang="en-US" altLang="zh-CN" sz="2400" dirty="0">
                <a:solidFill>
                  <a:srgbClr val="FF0000"/>
                </a:solidFill>
                <a:ea typeface="微软雅黑 Light" panose="020B0502040204020203" pitchFamily="34" charset="-122"/>
                <a:cs typeface="Times New Roman" pitchFamily="18" charset="0"/>
              </a:rPr>
              <a:t>Why?</a:t>
            </a:r>
            <a:endParaRPr lang="zh-CN" altLang="en-US" sz="2400" dirty="0">
              <a:solidFill>
                <a:srgbClr val="FF0000"/>
              </a:solidFill>
              <a:ea typeface="微软雅黑 Light" panose="020B0502040204020203" pitchFamily="34" charset="-122"/>
              <a:cs typeface="Times New Roman" pitchFamily="18" charset="0"/>
            </a:endParaRPr>
          </a:p>
        </p:txBody>
      </p:sp>
      <p:sp>
        <p:nvSpPr>
          <p:cNvPr id="6" name="Text Box 6">
            <a:extLst>
              <a:ext uri="{FF2B5EF4-FFF2-40B4-BE49-F238E27FC236}">
                <a16:creationId xmlns:a16="http://schemas.microsoft.com/office/drawing/2014/main" id="{93321F1F-B46A-40A5-904C-0C1F9E04956A}"/>
              </a:ext>
            </a:extLst>
          </p:cNvPr>
          <p:cNvSpPr txBox="1">
            <a:spLocks noChangeArrowheads="1"/>
          </p:cNvSpPr>
          <p:nvPr/>
        </p:nvSpPr>
        <p:spPr bwMode="auto">
          <a:xfrm>
            <a:off x="2898644" y="465137"/>
            <a:ext cx="57909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ea typeface="微软雅黑 Light" panose="020B0502040204020203" pitchFamily="34" charset="-122"/>
              </a:rPr>
              <a:t>Check </a:t>
            </a:r>
            <a:r>
              <a:rPr lang="zh-CN" altLang="en-US">
                <a:latin typeface="+mn-lt"/>
                <a:ea typeface="微软雅黑 Light" panose="020B0502040204020203" pitchFamily="34" charset="-122"/>
              </a:rPr>
              <a:t>语义约束： </a:t>
            </a:r>
            <a:r>
              <a:rPr lang="en-US" altLang="zh-CN">
                <a:latin typeface="+mn-lt"/>
                <a:ea typeface="微软雅黑 Light" panose="020B0502040204020203" pitchFamily="34" charset="-122"/>
              </a:rPr>
              <a:t>grade between 0 and 100</a:t>
            </a:r>
            <a:endParaRPr lang="zh-CN" altLang="en-US">
              <a:latin typeface="+mn-lt"/>
              <a:ea typeface="微软雅黑 Light" panose="020B0502040204020203" pitchFamily="34" charset="-122"/>
            </a:endParaRPr>
          </a:p>
        </p:txBody>
      </p:sp>
      <p:sp>
        <p:nvSpPr>
          <p:cNvPr id="7" name="TextBox 34">
            <a:extLst>
              <a:ext uri="{FF2B5EF4-FFF2-40B4-BE49-F238E27FC236}">
                <a16:creationId xmlns:a16="http://schemas.microsoft.com/office/drawing/2014/main" id="{EDA86F83-030A-4711-9AD0-0762C536DB13}"/>
              </a:ext>
            </a:extLst>
          </p:cNvPr>
          <p:cNvSpPr txBox="1">
            <a:spLocks noChangeArrowheads="1"/>
          </p:cNvSpPr>
          <p:nvPr/>
        </p:nvSpPr>
        <p:spPr bwMode="auto">
          <a:xfrm>
            <a:off x="3960682" y="5927152"/>
            <a:ext cx="2975173"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b="1" dirty="0">
                <a:solidFill>
                  <a:srgbClr val="FF0000"/>
                </a:solidFill>
                <a:latin typeface="+mn-lt"/>
                <a:ea typeface="微软雅黑 Light" panose="020B0502040204020203" pitchFamily="34" charset="-122"/>
              </a:rPr>
              <a:t>SET XACT_ABORT OFF</a:t>
            </a:r>
            <a:endParaRPr lang="zh-CN" altLang="en-US" dirty="0">
              <a:solidFill>
                <a:srgbClr val="FF0000"/>
              </a:solidFill>
              <a:latin typeface="+mn-lt"/>
              <a:ea typeface="微软雅黑 Light" panose="020B0502040204020203" pitchFamily="34" charset="-122"/>
            </a:endParaRPr>
          </a:p>
        </p:txBody>
      </p:sp>
    </p:spTree>
    <p:extLst>
      <p:ext uri="{BB962C8B-B14F-4D97-AF65-F5344CB8AC3E}">
        <p14:creationId xmlns:p14="http://schemas.microsoft.com/office/powerpoint/2010/main" val="12344563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C30708-4AD3-4C9B-9DBF-60A8C51ACFCC}"/>
              </a:ext>
            </a:extLst>
          </p:cNvPr>
          <p:cNvSpPr>
            <a:spLocks noGrp="1"/>
          </p:cNvSpPr>
          <p:nvPr>
            <p:ph type="title"/>
          </p:nvPr>
        </p:nvSpPr>
        <p:spPr/>
        <p:txBody>
          <a:bodyPr/>
          <a:lstStyle/>
          <a:p>
            <a:r>
              <a:rPr lang="en-US" altLang="zh-CN" sz="2800" dirty="0"/>
              <a:t>SQL Server </a:t>
            </a:r>
            <a:r>
              <a:rPr lang="zh-CN" altLang="en-US" sz="2800" dirty="0"/>
              <a:t>批处理中的事务</a:t>
            </a:r>
            <a:endParaRPr lang="zh-CN" altLang="en-US" dirty="0"/>
          </a:p>
        </p:txBody>
      </p:sp>
      <p:sp>
        <p:nvSpPr>
          <p:cNvPr id="3" name="内容占位符 2">
            <a:extLst>
              <a:ext uri="{FF2B5EF4-FFF2-40B4-BE49-F238E27FC236}">
                <a16:creationId xmlns:a16="http://schemas.microsoft.com/office/drawing/2014/main" id="{F47A8B48-657E-4B9B-A36F-F6B386D5123E}"/>
              </a:ext>
            </a:extLst>
          </p:cNvPr>
          <p:cNvSpPr>
            <a:spLocks noGrp="1"/>
          </p:cNvSpPr>
          <p:nvPr>
            <p:ph idx="1"/>
          </p:nvPr>
        </p:nvSpPr>
        <p:spPr/>
        <p:txBody>
          <a:bodyPr/>
          <a:lstStyle/>
          <a:p>
            <a:r>
              <a:rPr lang="en-US" altLang="zh-CN" dirty="0">
                <a:cs typeface="Times New Roman" pitchFamily="18" charset="0"/>
              </a:rPr>
              <a:t>SQL Server </a:t>
            </a:r>
            <a:r>
              <a:rPr lang="zh-CN" altLang="en-US" dirty="0">
                <a:cs typeface="Times New Roman" pitchFamily="18" charset="0"/>
              </a:rPr>
              <a:t>中，如果需要事务中的全部操作</a:t>
            </a:r>
            <a:r>
              <a:rPr lang="en-US" altLang="zh-CN" dirty="0">
                <a:cs typeface="Times New Roman" pitchFamily="18" charset="0"/>
              </a:rPr>
              <a:t>/</a:t>
            </a:r>
            <a:r>
              <a:rPr lang="zh-CN" altLang="en-US" dirty="0">
                <a:cs typeface="Times New Roman" pitchFamily="18" charset="0"/>
              </a:rPr>
              <a:t>语句作为</a:t>
            </a:r>
            <a:r>
              <a:rPr lang="en-US" altLang="zh-CN" dirty="0">
                <a:cs typeface="Times New Roman" pitchFamily="18" charset="0"/>
              </a:rPr>
              <a:t>1</a:t>
            </a:r>
            <a:r>
              <a:rPr lang="zh-CN" altLang="en-US" dirty="0">
                <a:cs typeface="Times New Roman" pitchFamily="18" charset="0"/>
              </a:rPr>
              <a:t>个整体，同时提交或回滚，在提交“批”之前，采用下述语句进行设置：</a:t>
            </a:r>
          </a:p>
          <a:p>
            <a:pPr marL="193675" indent="-193675">
              <a:spcBef>
                <a:spcPct val="20000"/>
              </a:spcBef>
              <a:buClr>
                <a:schemeClr val="folHlink"/>
              </a:buClr>
              <a:buSzPct val="60000"/>
              <a:buFont typeface="Wingdings" pitchFamily="2" charset="2"/>
              <a:buNone/>
            </a:pPr>
            <a:r>
              <a:rPr lang="en-US" altLang="zh-CN" dirty="0">
                <a:cs typeface="Times New Roman" pitchFamily="18" charset="0"/>
              </a:rPr>
              <a:t>     </a:t>
            </a:r>
            <a:r>
              <a:rPr lang="en-US" altLang="zh-CN" dirty="0">
                <a:solidFill>
                  <a:srgbClr val="FF0000"/>
                </a:solidFill>
                <a:cs typeface="Times New Roman" pitchFamily="18" charset="0"/>
              </a:rPr>
              <a:t>set   XACT_ABORT ON</a:t>
            </a:r>
          </a:p>
          <a:p>
            <a:pPr marL="193675" indent="-193675">
              <a:spcBef>
                <a:spcPct val="20000"/>
              </a:spcBef>
              <a:buClr>
                <a:schemeClr val="folHlink"/>
              </a:buClr>
              <a:buSzPct val="60000"/>
              <a:buFont typeface="Wingdings" pitchFamily="2" charset="2"/>
              <a:buNone/>
            </a:pPr>
            <a:r>
              <a:rPr lang="en-US" altLang="zh-CN" dirty="0">
                <a:cs typeface="Times New Roman" pitchFamily="18" charset="0"/>
              </a:rPr>
              <a:t>      begin </a:t>
            </a:r>
            <a:r>
              <a:rPr lang="en-US" altLang="zh-CN" dirty="0" err="1">
                <a:cs typeface="Times New Roman" pitchFamily="18" charset="0"/>
              </a:rPr>
              <a:t>tran</a:t>
            </a:r>
            <a:r>
              <a:rPr lang="en-US" altLang="zh-CN" dirty="0">
                <a:cs typeface="Times New Roman" pitchFamily="18" charset="0"/>
              </a:rPr>
              <a:t> </a:t>
            </a:r>
          </a:p>
          <a:p>
            <a:pPr marL="193675" indent="-193675">
              <a:spcBef>
                <a:spcPct val="20000"/>
              </a:spcBef>
              <a:buClr>
                <a:schemeClr val="folHlink"/>
              </a:buClr>
              <a:buSzPct val="60000"/>
              <a:buFont typeface="Wingdings" pitchFamily="2" charset="2"/>
              <a:buNone/>
            </a:pPr>
            <a:r>
              <a:rPr lang="en-US" altLang="zh-CN" dirty="0">
                <a:cs typeface="Times New Roman" pitchFamily="18" charset="0"/>
              </a:rPr>
              <a:t>          insert into SC values (‘s1’, ‘c1’, 90)</a:t>
            </a:r>
          </a:p>
          <a:p>
            <a:pPr marL="193675" indent="-193675">
              <a:spcBef>
                <a:spcPct val="20000"/>
              </a:spcBef>
              <a:buClr>
                <a:schemeClr val="folHlink"/>
              </a:buClr>
              <a:buSzPct val="60000"/>
              <a:buFont typeface="Wingdings" pitchFamily="2" charset="2"/>
              <a:buNone/>
            </a:pPr>
            <a:r>
              <a:rPr lang="en-US" altLang="zh-CN" dirty="0">
                <a:cs typeface="Times New Roman" pitchFamily="18" charset="0"/>
              </a:rPr>
              <a:t>          update SC</a:t>
            </a:r>
          </a:p>
          <a:p>
            <a:pPr marL="193675" indent="-193675">
              <a:spcBef>
                <a:spcPct val="20000"/>
              </a:spcBef>
              <a:buClr>
                <a:schemeClr val="folHlink"/>
              </a:buClr>
              <a:buSzPct val="60000"/>
              <a:buFont typeface="Wingdings" pitchFamily="2" charset="2"/>
              <a:buNone/>
            </a:pPr>
            <a:r>
              <a:rPr lang="en-US" altLang="zh-CN" dirty="0">
                <a:cs typeface="Times New Roman" pitchFamily="18" charset="0"/>
              </a:rPr>
              <a:t>          set  GRADE=GRADE + 12</a:t>
            </a:r>
          </a:p>
          <a:p>
            <a:pPr marL="193675" indent="-193675">
              <a:spcBef>
                <a:spcPct val="20000"/>
              </a:spcBef>
              <a:buClr>
                <a:schemeClr val="folHlink"/>
              </a:buClr>
              <a:buSzPct val="60000"/>
              <a:buFont typeface="Wingdings" pitchFamily="2" charset="2"/>
              <a:buNone/>
            </a:pPr>
            <a:r>
              <a:rPr lang="en-US" altLang="zh-CN" dirty="0">
                <a:cs typeface="Times New Roman" pitchFamily="18" charset="0"/>
              </a:rPr>
              <a:t>       commit </a:t>
            </a:r>
            <a:r>
              <a:rPr lang="en-US" altLang="zh-CN" dirty="0" err="1">
                <a:cs typeface="Times New Roman" pitchFamily="18" charset="0"/>
              </a:rPr>
              <a:t>tran</a:t>
            </a:r>
            <a:endParaRPr lang="en-US" altLang="zh-CN" dirty="0">
              <a:cs typeface="Times New Roman" pitchFamily="18" charset="0"/>
            </a:endParaRPr>
          </a:p>
          <a:p>
            <a:pPr marL="193675" indent="-193675">
              <a:spcBef>
                <a:spcPct val="20000"/>
              </a:spcBef>
              <a:buClr>
                <a:schemeClr val="folHlink"/>
              </a:buClr>
              <a:buSzPct val="60000"/>
              <a:buFont typeface="Wingdings" pitchFamily="2" charset="2"/>
              <a:buNone/>
            </a:pPr>
            <a:r>
              <a:rPr lang="en-US" altLang="zh-CN" dirty="0">
                <a:cs typeface="Times New Roman" pitchFamily="18" charset="0"/>
              </a:rPr>
              <a:t>       select  *  from  SC</a:t>
            </a:r>
            <a:endParaRPr lang="zh-CN" altLang="en-US" dirty="0"/>
          </a:p>
          <a:p>
            <a:pPr lvl="1">
              <a:lnSpc>
                <a:spcPct val="120000"/>
              </a:lnSpc>
              <a:spcBef>
                <a:spcPts val="600"/>
              </a:spcBef>
            </a:pPr>
            <a:r>
              <a:rPr lang="en-US" altLang="zh-CN" dirty="0"/>
              <a:t>update </a:t>
            </a:r>
            <a:r>
              <a:rPr lang="zh-CN" altLang="en-US" dirty="0"/>
              <a:t>操作、</a:t>
            </a:r>
            <a:r>
              <a:rPr lang="en-US" altLang="zh-CN" dirty="0"/>
              <a:t>insert</a:t>
            </a:r>
            <a:r>
              <a:rPr lang="zh-CN" altLang="en-US" dirty="0"/>
              <a:t>操作均被回滚，</a:t>
            </a:r>
            <a:r>
              <a:rPr lang="en-US" altLang="zh-CN" dirty="0"/>
              <a:t>(‘s1’, ‘c1’, 90)</a:t>
            </a:r>
            <a:r>
              <a:rPr lang="zh-CN" altLang="en-US" dirty="0"/>
              <a:t>无法插入</a:t>
            </a:r>
          </a:p>
          <a:p>
            <a:endParaRPr lang="zh-CN" altLang="en-US" dirty="0"/>
          </a:p>
        </p:txBody>
      </p:sp>
      <p:sp>
        <p:nvSpPr>
          <p:cNvPr id="4" name="日期占位符 3">
            <a:extLst>
              <a:ext uri="{FF2B5EF4-FFF2-40B4-BE49-F238E27FC236}">
                <a16:creationId xmlns:a16="http://schemas.microsoft.com/office/drawing/2014/main" id="{C2154B82-C5DF-4F01-89E7-4056615C966E}"/>
              </a:ext>
            </a:extLst>
          </p:cNvPr>
          <p:cNvSpPr>
            <a:spLocks noGrp="1"/>
          </p:cNvSpPr>
          <p:nvPr>
            <p:ph type="dt" sz="half" idx="10"/>
          </p:nvPr>
        </p:nvSpPr>
        <p:spPr/>
        <p:txBody>
          <a:bodyPr/>
          <a:lstStyle/>
          <a:p>
            <a:fld id="{67B0F3DB-0FB4-4F8C-BC69-91AC25EBF787}"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CFF98C97-E47B-4F6B-B770-D9DD4E6111E9}"/>
              </a:ext>
            </a:extLst>
          </p:cNvPr>
          <p:cNvSpPr>
            <a:spLocks noGrp="1"/>
          </p:cNvSpPr>
          <p:nvPr>
            <p:ph type="sldNum" sz="quarter" idx="12"/>
          </p:nvPr>
        </p:nvSpPr>
        <p:spPr/>
        <p:txBody>
          <a:bodyPr/>
          <a:lstStyle/>
          <a:p>
            <a:fld id="{47C4BD23-150C-4A56-8E66-9482A3FB2E80}" type="slidenum">
              <a:rPr lang="zh-CN" altLang="en-US" smtClean="0"/>
              <a:pPr/>
              <a:t>91</a:t>
            </a:fld>
            <a:endParaRPr lang="zh-CN" altLang="en-US" dirty="0"/>
          </a:p>
        </p:txBody>
      </p:sp>
    </p:spTree>
    <p:extLst>
      <p:ext uri="{BB962C8B-B14F-4D97-AF65-F5344CB8AC3E}">
        <p14:creationId xmlns:p14="http://schemas.microsoft.com/office/powerpoint/2010/main" val="10080632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43998B-734B-4815-B2D1-385F4B490F54}"/>
              </a:ext>
            </a:extLst>
          </p:cNvPr>
          <p:cNvSpPr>
            <a:spLocks noGrp="1"/>
          </p:cNvSpPr>
          <p:nvPr>
            <p:ph type="title"/>
          </p:nvPr>
        </p:nvSpPr>
        <p:spPr/>
        <p:txBody>
          <a:bodyPr/>
          <a:lstStyle/>
          <a:p>
            <a:r>
              <a:rPr lang="en-US" altLang="zh-CN" sz="2800" dirty="0"/>
              <a:t>Appendix 17-2  </a:t>
            </a:r>
            <a:r>
              <a:rPr lang="en-US" altLang="zh-CN" sz="2800" dirty="0" err="1"/>
              <a:t>Savepoint</a:t>
            </a:r>
            <a:endParaRPr lang="zh-CN" altLang="en-US" dirty="0"/>
          </a:p>
        </p:txBody>
      </p:sp>
      <p:sp>
        <p:nvSpPr>
          <p:cNvPr id="3" name="内容占位符 2">
            <a:extLst>
              <a:ext uri="{FF2B5EF4-FFF2-40B4-BE49-F238E27FC236}">
                <a16:creationId xmlns:a16="http://schemas.microsoft.com/office/drawing/2014/main" id="{52D919BF-C394-4083-9940-430608640618}"/>
              </a:ext>
            </a:extLst>
          </p:cNvPr>
          <p:cNvSpPr>
            <a:spLocks noGrp="1"/>
          </p:cNvSpPr>
          <p:nvPr>
            <p:ph idx="1"/>
          </p:nvPr>
        </p:nvSpPr>
        <p:spPr/>
        <p:txBody>
          <a:bodyPr/>
          <a:lstStyle/>
          <a:p>
            <a:pPr eaLnBrk="1" hangingPunct="1"/>
            <a:r>
              <a:rPr lang="en-US" altLang="zh-CN" dirty="0"/>
              <a:t>SAVEPOINT </a:t>
            </a:r>
            <a:r>
              <a:rPr lang="zh-CN" altLang="en-US" dirty="0"/>
              <a:t>语句定义事务执行过程中的中间点</a:t>
            </a:r>
            <a:r>
              <a:rPr lang="en-US" altLang="zh-CN" dirty="0"/>
              <a:t>/</a:t>
            </a:r>
            <a:r>
              <a:rPr lang="zh-CN" altLang="en-US" dirty="0"/>
              <a:t>状态</a:t>
            </a:r>
          </a:p>
          <a:p>
            <a:pPr lvl="1" eaLnBrk="1" hangingPunct="1"/>
            <a:r>
              <a:rPr lang="zh-CN" altLang="en-US" dirty="0"/>
              <a:t>使用保存点将各组相关语句分开可以在事务内标识重要的状态</a:t>
            </a:r>
            <a:endParaRPr lang="en-US" altLang="zh-CN" dirty="0"/>
          </a:p>
          <a:p>
            <a:pPr lvl="1" eaLnBrk="1" hangingPunct="1"/>
            <a:r>
              <a:rPr lang="zh-CN" altLang="en-US" dirty="0">
                <a:solidFill>
                  <a:srgbClr val="000000"/>
                </a:solidFill>
                <a:cs typeface="Times New Roman" pitchFamily="18" charset="0"/>
              </a:rPr>
              <a:t>类似于</a:t>
            </a:r>
            <a:r>
              <a:rPr lang="en-US" altLang="zh-CN" i="1" dirty="0">
                <a:solidFill>
                  <a:srgbClr val="FF0000"/>
                </a:solidFill>
                <a:cs typeface="Times New Roman" pitchFamily="18" charset="0"/>
              </a:rPr>
              <a:t>snapshot</a:t>
            </a:r>
            <a:endParaRPr lang="zh-CN" altLang="en-US" i="1" dirty="0">
              <a:solidFill>
                <a:srgbClr val="FF0000"/>
              </a:solidFill>
              <a:cs typeface="Times New Roman" pitchFamily="18" charset="0"/>
            </a:endParaRPr>
          </a:p>
          <a:p>
            <a:pPr lvl="1" eaLnBrk="1" hangingPunct="1"/>
            <a:endParaRPr lang="zh-CN" altLang="en-US" dirty="0"/>
          </a:p>
          <a:p>
            <a:pPr eaLnBrk="1" hangingPunct="1"/>
            <a:r>
              <a:rPr lang="zh-CN" altLang="en-US" dirty="0"/>
              <a:t>使用 </a:t>
            </a:r>
            <a:r>
              <a:rPr lang="en-US" altLang="zh-CN" dirty="0"/>
              <a:t>ROLLBACK TO SAVEPOINT </a:t>
            </a:r>
            <a:r>
              <a:rPr lang="zh-CN" altLang="en-US" dirty="0"/>
              <a:t>语句可以撤消该点后的所有更改，即将事务的执行退回到以前的状态</a:t>
            </a:r>
            <a:endParaRPr lang="en-US" altLang="zh-CN" dirty="0"/>
          </a:p>
          <a:p>
            <a:pPr eaLnBrk="1" hangingPunct="1"/>
            <a:endParaRPr lang="en-US" altLang="zh-CN" dirty="0">
              <a:solidFill>
                <a:srgbClr val="000000"/>
              </a:solidFill>
              <a:cs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FD22097A-F3AB-4CB8-964C-725425FF747F}"/>
              </a:ext>
            </a:extLst>
          </p:cNvPr>
          <p:cNvSpPr>
            <a:spLocks noGrp="1"/>
          </p:cNvSpPr>
          <p:nvPr>
            <p:ph type="dt" sz="half" idx="10"/>
          </p:nvPr>
        </p:nvSpPr>
        <p:spPr/>
        <p:txBody>
          <a:bodyPr/>
          <a:lstStyle/>
          <a:p>
            <a:fld id="{4D78F937-63DF-4767-A645-275BEBE67350}"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5C75D499-5AA8-4B35-B3BA-A77B15686101}"/>
              </a:ext>
            </a:extLst>
          </p:cNvPr>
          <p:cNvSpPr>
            <a:spLocks noGrp="1"/>
          </p:cNvSpPr>
          <p:nvPr>
            <p:ph type="sldNum" sz="quarter" idx="12"/>
          </p:nvPr>
        </p:nvSpPr>
        <p:spPr/>
        <p:txBody>
          <a:bodyPr/>
          <a:lstStyle/>
          <a:p>
            <a:fld id="{47C4BD23-150C-4A56-8E66-9482A3FB2E80}" type="slidenum">
              <a:rPr lang="zh-CN" altLang="en-US" smtClean="0"/>
              <a:pPr/>
              <a:t>92</a:t>
            </a:fld>
            <a:endParaRPr lang="zh-CN" altLang="en-US" dirty="0"/>
          </a:p>
        </p:txBody>
      </p:sp>
    </p:spTree>
    <p:extLst>
      <p:ext uri="{BB962C8B-B14F-4D97-AF65-F5344CB8AC3E}">
        <p14:creationId xmlns:p14="http://schemas.microsoft.com/office/powerpoint/2010/main" val="15532282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23C16CF-C54B-4699-B4A8-4E7C2B2D4FB3}"/>
              </a:ext>
            </a:extLst>
          </p:cNvPr>
          <p:cNvSpPr>
            <a:spLocks noGrp="1"/>
          </p:cNvSpPr>
          <p:nvPr>
            <p:ph type="sldNum" sz="quarter" idx="12"/>
          </p:nvPr>
        </p:nvSpPr>
        <p:spPr/>
        <p:txBody>
          <a:bodyPr/>
          <a:lstStyle/>
          <a:p>
            <a:fld id="{47C4BD23-150C-4A56-8E66-9482A3FB2E80}" type="slidenum">
              <a:rPr lang="zh-CN" altLang="en-US" smtClean="0"/>
              <a:t>93</a:t>
            </a:fld>
            <a:endParaRPr lang="zh-CN" altLang="en-US"/>
          </a:p>
        </p:txBody>
      </p:sp>
      <p:sp>
        <p:nvSpPr>
          <p:cNvPr id="4" name="日期占位符 3">
            <a:extLst>
              <a:ext uri="{FF2B5EF4-FFF2-40B4-BE49-F238E27FC236}">
                <a16:creationId xmlns:a16="http://schemas.microsoft.com/office/drawing/2014/main" id="{6DD47048-CCA1-4BC5-B4A8-552E40C75B32}"/>
              </a:ext>
            </a:extLst>
          </p:cNvPr>
          <p:cNvSpPr>
            <a:spLocks noGrp="1"/>
          </p:cNvSpPr>
          <p:nvPr>
            <p:ph type="dt" sz="half" idx="10"/>
          </p:nvPr>
        </p:nvSpPr>
        <p:spPr/>
        <p:txBody>
          <a:bodyPr/>
          <a:lstStyle/>
          <a:p>
            <a:fld id="{44916E04-F9F9-4C40-800C-66400ECBD77A}" type="datetime1">
              <a:rPr lang="zh-CN" altLang="en-US" smtClean="0"/>
              <a:t>2021/12/13</a:t>
            </a:fld>
            <a:endParaRPr lang="zh-CN" altLang="en-US" dirty="0"/>
          </a:p>
        </p:txBody>
      </p:sp>
      <p:sp>
        <p:nvSpPr>
          <p:cNvPr id="5" name="Rectangle 3">
            <a:extLst>
              <a:ext uri="{FF2B5EF4-FFF2-40B4-BE49-F238E27FC236}">
                <a16:creationId xmlns:a16="http://schemas.microsoft.com/office/drawing/2014/main" id="{00CAA954-DB9A-44C6-80B0-7AFFD3B7381D}"/>
              </a:ext>
            </a:extLst>
          </p:cNvPr>
          <p:cNvSpPr txBox="1">
            <a:spLocks noChangeArrowheads="1"/>
          </p:cNvSpPr>
          <p:nvPr/>
        </p:nvSpPr>
        <p:spPr>
          <a:xfrm>
            <a:off x="196312" y="356997"/>
            <a:ext cx="11799376" cy="6509209"/>
          </a:xfrm>
          <a:prstGeom prst="rect">
            <a:avLst/>
          </a:prstGeom>
          <a:noFill/>
          <a:ln>
            <a:noFill/>
          </a:ln>
        </p:spPr>
        <p:txBody>
          <a:bodyPr vert="horz" lIns="91440" tIns="45720" rIns="91440" bIns="45720" rtlCol="0">
            <a:normAutofit/>
          </a:bodyPr>
          <a:lstStyle>
            <a:lvl1pPr marL="271463" indent="-271463" algn="l" defTabSz="914400" rtl="0" eaLnBrk="1" latinLnBrk="0" hangingPunct="1">
              <a:lnSpc>
                <a:spcPct val="100000"/>
              </a:lnSpc>
              <a:spcBef>
                <a:spcPts val="500"/>
              </a:spcBef>
              <a:buClr>
                <a:srgbClr val="1404E0"/>
              </a:buClr>
              <a:buSzPct val="80000"/>
              <a:buFont typeface="Wingdings" panose="05000000000000000000" pitchFamily="2" charset="2"/>
              <a:buChar char="l"/>
              <a:defRPr sz="2400" kern="1200">
                <a:solidFill>
                  <a:schemeClr val="tx1"/>
                </a:solidFill>
                <a:latin typeface="微软雅黑 Light" panose="020B0502040204020203" pitchFamily="34" charset="-122"/>
                <a:ea typeface="微软雅黑 Light" panose="020B0502040204020203" pitchFamily="34" charset="-122"/>
                <a:cs typeface="+mn-cs"/>
              </a:defRPr>
            </a:lvl1pPr>
            <a:lvl2pPr marL="627063" indent="-269875" algn="l" defTabSz="914400" rtl="0" eaLnBrk="1" latinLnBrk="0" hangingPunct="1">
              <a:lnSpc>
                <a:spcPct val="100000"/>
              </a:lnSpc>
              <a:spcBef>
                <a:spcPts val="500"/>
              </a:spcBef>
              <a:buClr>
                <a:srgbClr val="FF0000"/>
              </a:buClr>
              <a:buSzPct val="60000"/>
              <a:buFont typeface="Wingdings" panose="05000000000000000000" pitchFamily="2" charset="2"/>
              <a:buChar char="p"/>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898525" indent="-363538" algn="l" defTabSz="914400" rtl="0" eaLnBrk="1" latinLnBrk="0" hangingPunct="1">
              <a:lnSpc>
                <a:spcPct val="100000"/>
              </a:lnSpc>
              <a:spcBef>
                <a:spcPts val="500"/>
              </a:spcBef>
              <a:buClr>
                <a:schemeClr val="accent2">
                  <a:lumMod val="75000"/>
                </a:schemeClr>
              </a:buClr>
              <a:buSzPct val="133000"/>
              <a:buFont typeface="微软雅黑 Light" panose="020B0502040204020203" pitchFamily="34" charset="-122"/>
              <a:buChar char="－"/>
              <a:defRPr sz="24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90000"/>
              </a:lnSpc>
              <a:buFont typeface="Wingdings" panose="05000000000000000000" pitchFamily="2" charset="2"/>
              <a:buNone/>
            </a:pPr>
            <a:r>
              <a:rPr lang="zh-CN" altLang="en-US" dirty="0">
                <a:latin typeface="+mn-lt"/>
              </a:rPr>
              <a:t> </a:t>
            </a:r>
            <a:r>
              <a:rPr lang="en-US" altLang="zh-CN" dirty="0">
                <a:latin typeface="+mn-lt"/>
              </a:rPr>
              <a:t>BEGIN TRANSACTION</a:t>
            </a:r>
          </a:p>
          <a:p>
            <a:pPr marL="342900" indent="-342900">
              <a:lnSpc>
                <a:spcPct val="90000"/>
              </a:lnSpc>
              <a:buFont typeface="Wingdings" panose="05000000000000000000" pitchFamily="2" charset="2"/>
              <a:buNone/>
            </a:pPr>
            <a:r>
              <a:rPr lang="en-US" altLang="zh-CN" dirty="0">
                <a:latin typeface="+mn-lt"/>
              </a:rPr>
              <a:t> USE   </a:t>
            </a:r>
            <a:r>
              <a:rPr lang="en-US" altLang="zh-CN" i="1" dirty="0">
                <a:latin typeface="+mn-lt"/>
              </a:rPr>
              <a:t>student-DB</a:t>
            </a:r>
          </a:p>
          <a:p>
            <a:pPr marL="342900" indent="-342900">
              <a:lnSpc>
                <a:spcPct val="90000"/>
              </a:lnSpc>
              <a:buFont typeface="Wingdings" panose="05000000000000000000" pitchFamily="2" charset="2"/>
              <a:buNone/>
            </a:pPr>
            <a:r>
              <a:rPr lang="en-US" altLang="zh-CN" dirty="0">
                <a:solidFill>
                  <a:srgbClr val="FF0000"/>
                </a:solidFill>
                <a:latin typeface="+mn-lt"/>
              </a:rPr>
              <a:t> </a:t>
            </a:r>
            <a:r>
              <a:rPr lang="en-US" altLang="zh-CN" b="1" i="1" dirty="0">
                <a:solidFill>
                  <a:srgbClr val="FF0000"/>
                </a:solidFill>
                <a:latin typeface="+mn-lt"/>
              </a:rPr>
              <a:t>INSERT</a:t>
            </a:r>
            <a:r>
              <a:rPr lang="en-US" altLang="zh-CN" dirty="0">
                <a:solidFill>
                  <a:srgbClr val="FF0000"/>
                </a:solidFill>
                <a:latin typeface="+mn-lt"/>
              </a:rPr>
              <a:t> </a:t>
            </a:r>
            <a:r>
              <a:rPr lang="en-US" altLang="zh-CN" dirty="0">
                <a:latin typeface="+mn-lt"/>
              </a:rPr>
              <a:t>INTO </a:t>
            </a:r>
            <a:r>
              <a:rPr lang="en-US" altLang="zh-CN" i="1" dirty="0">
                <a:latin typeface="+mn-lt"/>
              </a:rPr>
              <a:t>student</a:t>
            </a:r>
          </a:p>
          <a:p>
            <a:pPr marL="342900" indent="-342900">
              <a:lnSpc>
                <a:spcPct val="90000"/>
              </a:lnSpc>
              <a:buFont typeface="Wingdings" panose="05000000000000000000" pitchFamily="2" charset="2"/>
              <a:buNone/>
            </a:pPr>
            <a:r>
              <a:rPr lang="en-US" altLang="zh-CN" dirty="0">
                <a:latin typeface="+mn-lt"/>
              </a:rPr>
              <a:t>      VALUES (</a:t>
            </a:r>
            <a:r>
              <a:rPr lang="zh-CN" altLang="en-US" dirty="0">
                <a:latin typeface="+mn-lt"/>
              </a:rPr>
              <a:t>“</a:t>
            </a:r>
            <a:r>
              <a:rPr lang="en-US" altLang="zh-CN" dirty="0">
                <a:latin typeface="+mn-lt"/>
              </a:rPr>
              <a:t> 03402”, “</a:t>
            </a:r>
            <a:r>
              <a:rPr lang="zh-CN" altLang="en-US" dirty="0">
                <a:latin typeface="+mn-lt"/>
              </a:rPr>
              <a:t>王菲</a:t>
            </a:r>
            <a:r>
              <a:rPr lang="en-US" altLang="zh-CN" dirty="0">
                <a:latin typeface="+mn-lt"/>
              </a:rPr>
              <a:t>”, </a:t>
            </a:r>
            <a:r>
              <a:rPr lang="zh-CN" altLang="en-US" dirty="0">
                <a:latin typeface="+mn-lt"/>
              </a:rPr>
              <a:t>“</a:t>
            </a:r>
            <a:r>
              <a:rPr lang="en-US" altLang="zh-CN" dirty="0">
                <a:latin typeface="+mn-lt"/>
              </a:rPr>
              <a:t>CS”, “2000/05/15”)</a:t>
            </a:r>
          </a:p>
          <a:p>
            <a:pPr marL="342900" indent="-342900">
              <a:lnSpc>
                <a:spcPct val="90000"/>
              </a:lnSpc>
              <a:buFont typeface="Wingdings" panose="05000000000000000000" pitchFamily="2" charset="2"/>
              <a:buNone/>
            </a:pPr>
            <a:r>
              <a:rPr lang="en-US" altLang="zh-CN" dirty="0">
                <a:latin typeface="+mn-lt"/>
              </a:rPr>
              <a:t> </a:t>
            </a:r>
            <a:r>
              <a:rPr lang="en-US" altLang="zh-CN" dirty="0">
                <a:solidFill>
                  <a:srgbClr val="2D0EE4"/>
                </a:solidFill>
                <a:latin typeface="+mn-lt"/>
              </a:rPr>
              <a:t>SAVE TRAN  My-</a:t>
            </a:r>
            <a:r>
              <a:rPr lang="en-US" altLang="zh-CN" dirty="0" err="1">
                <a:solidFill>
                  <a:srgbClr val="2D0EE4"/>
                </a:solidFill>
                <a:latin typeface="+mn-lt"/>
              </a:rPr>
              <a:t>savepoint</a:t>
            </a:r>
            <a:r>
              <a:rPr lang="en-US" altLang="zh-CN" dirty="0">
                <a:solidFill>
                  <a:srgbClr val="2D0EE4"/>
                </a:solidFill>
                <a:latin typeface="+mn-lt"/>
              </a:rPr>
              <a:t>                      </a:t>
            </a:r>
            <a:r>
              <a:rPr lang="en-US" altLang="zh-CN" dirty="0">
                <a:latin typeface="+mn-lt"/>
              </a:rPr>
              <a:t>/* defining save-point */ </a:t>
            </a:r>
          </a:p>
          <a:p>
            <a:pPr marL="342900" indent="-342900">
              <a:lnSpc>
                <a:spcPct val="90000"/>
              </a:lnSpc>
              <a:buFont typeface="Wingdings" panose="05000000000000000000" pitchFamily="2" charset="2"/>
              <a:buNone/>
            </a:pPr>
            <a:r>
              <a:rPr lang="en-US" altLang="zh-CN" dirty="0">
                <a:latin typeface="+mn-lt"/>
              </a:rPr>
              <a:t> </a:t>
            </a:r>
            <a:r>
              <a:rPr lang="en-US" altLang="zh-CN" b="1" i="1" dirty="0">
                <a:solidFill>
                  <a:srgbClr val="FF0000"/>
                </a:solidFill>
                <a:latin typeface="+mn-lt"/>
              </a:rPr>
              <a:t>DELETE</a:t>
            </a:r>
            <a:r>
              <a:rPr lang="en-US" altLang="zh-CN" dirty="0">
                <a:latin typeface="+mn-lt"/>
              </a:rPr>
              <a:t>  FROM  student</a:t>
            </a:r>
          </a:p>
          <a:p>
            <a:pPr marL="342900" indent="-342900">
              <a:lnSpc>
                <a:spcPct val="90000"/>
              </a:lnSpc>
              <a:buFont typeface="Wingdings" panose="05000000000000000000" pitchFamily="2" charset="2"/>
              <a:buNone/>
            </a:pPr>
            <a:r>
              <a:rPr lang="en-US" altLang="zh-CN" dirty="0">
                <a:latin typeface="+mn-lt"/>
              </a:rPr>
              <a:t>       WHERE  name= </a:t>
            </a:r>
            <a:r>
              <a:rPr lang="zh-CN" altLang="en-US" dirty="0">
                <a:latin typeface="+mn-lt"/>
              </a:rPr>
              <a:t>“王菲” </a:t>
            </a:r>
            <a:r>
              <a:rPr lang="en-US" altLang="zh-CN" dirty="0">
                <a:latin typeface="+mn-lt"/>
              </a:rPr>
              <a:t>or “</a:t>
            </a:r>
            <a:r>
              <a:rPr lang="zh-CN" altLang="en-US" dirty="0">
                <a:latin typeface="+mn-lt"/>
              </a:rPr>
              <a:t>章立”</a:t>
            </a:r>
          </a:p>
          <a:p>
            <a:pPr marL="342900" indent="-342900">
              <a:lnSpc>
                <a:spcPct val="90000"/>
              </a:lnSpc>
              <a:buFont typeface="Wingdings" panose="05000000000000000000" pitchFamily="2" charset="2"/>
              <a:buNone/>
            </a:pPr>
            <a:r>
              <a:rPr lang="en-US" altLang="zh-CN" dirty="0">
                <a:latin typeface="+mn-lt"/>
              </a:rPr>
              <a:t> </a:t>
            </a:r>
            <a:r>
              <a:rPr lang="en-US" altLang="zh-CN" dirty="0">
                <a:solidFill>
                  <a:srgbClr val="2D0EE4"/>
                </a:solidFill>
                <a:latin typeface="+mn-lt"/>
              </a:rPr>
              <a:t>ROLLBACK TRAN  My-</a:t>
            </a:r>
            <a:r>
              <a:rPr lang="en-US" altLang="zh-CN" dirty="0" err="1">
                <a:solidFill>
                  <a:srgbClr val="2D0EE4"/>
                </a:solidFill>
                <a:latin typeface="+mn-lt"/>
              </a:rPr>
              <a:t>savepoint</a:t>
            </a:r>
            <a:r>
              <a:rPr lang="en-US" altLang="zh-CN" dirty="0">
                <a:solidFill>
                  <a:srgbClr val="2D0EE4"/>
                </a:solidFill>
                <a:latin typeface="+mn-lt"/>
              </a:rPr>
              <a:t> </a:t>
            </a:r>
          </a:p>
          <a:p>
            <a:pPr marL="342900" indent="-342900">
              <a:lnSpc>
                <a:spcPct val="90000"/>
              </a:lnSpc>
              <a:buFont typeface="Wingdings" panose="05000000000000000000" pitchFamily="2" charset="2"/>
              <a:buNone/>
            </a:pPr>
            <a:r>
              <a:rPr lang="en-US" altLang="zh-CN" dirty="0">
                <a:latin typeface="+mn-lt"/>
              </a:rPr>
              <a:t>COMMIT  TRAN</a:t>
            </a:r>
          </a:p>
          <a:p>
            <a:pPr marL="342900" indent="-342900">
              <a:lnSpc>
                <a:spcPct val="90000"/>
              </a:lnSpc>
              <a:buFont typeface="Wingdings" panose="05000000000000000000" pitchFamily="2" charset="2"/>
              <a:buNone/>
            </a:pPr>
            <a:r>
              <a:rPr lang="en-US" altLang="zh-CN" dirty="0">
                <a:latin typeface="+mn-lt"/>
              </a:rPr>
              <a:t>GO</a:t>
            </a:r>
          </a:p>
          <a:p>
            <a:pPr marL="269875" indent="-269875">
              <a:lnSpc>
                <a:spcPct val="110000"/>
              </a:lnSpc>
              <a:spcBef>
                <a:spcPts val="600"/>
              </a:spcBef>
              <a:buClr>
                <a:srgbClr val="0B32D9"/>
              </a:buClr>
              <a:buSzPct val="60000"/>
              <a:buFont typeface="Wingdings" panose="05000000000000000000" pitchFamily="2" charset="2"/>
              <a:buChar char="n"/>
            </a:pPr>
            <a:r>
              <a:rPr lang="en-US" altLang="zh-CN" dirty="0">
                <a:latin typeface="+mn-lt"/>
                <a:cs typeface="Arial" panose="020B0604020202020204" pitchFamily="34" charset="0"/>
              </a:rPr>
              <a:t>Note</a:t>
            </a:r>
          </a:p>
          <a:p>
            <a:pPr lvl="1">
              <a:lnSpc>
                <a:spcPct val="110000"/>
              </a:lnSpc>
              <a:spcBef>
                <a:spcPts val="600"/>
              </a:spcBef>
              <a:buSzPct val="50000"/>
            </a:pPr>
            <a:r>
              <a:rPr lang="en-US" altLang="zh-CN" dirty="0">
                <a:latin typeface="+mn-lt"/>
              </a:rPr>
              <a:t>rollback</a:t>
            </a:r>
            <a:r>
              <a:rPr lang="zh-CN" altLang="en-US" dirty="0">
                <a:latin typeface="+mn-lt"/>
              </a:rPr>
              <a:t>将操作滚回到保存点 </a:t>
            </a:r>
            <a:r>
              <a:rPr lang="en-US" altLang="zh-CN" dirty="0">
                <a:solidFill>
                  <a:srgbClr val="2D0EE4"/>
                </a:solidFill>
                <a:latin typeface="+mn-lt"/>
              </a:rPr>
              <a:t>My-</a:t>
            </a:r>
            <a:r>
              <a:rPr lang="en-US" altLang="zh-CN" dirty="0" err="1">
                <a:solidFill>
                  <a:srgbClr val="2D0EE4"/>
                </a:solidFill>
                <a:latin typeface="+mn-lt"/>
              </a:rPr>
              <a:t>savepoint</a:t>
            </a:r>
            <a:r>
              <a:rPr lang="en-US" altLang="zh-CN" dirty="0">
                <a:solidFill>
                  <a:srgbClr val="2D0EE4"/>
                </a:solidFill>
                <a:latin typeface="+mn-lt"/>
              </a:rPr>
              <a:t>:</a:t>
            </a:r>
            <a:r>
              <a:rPr lang="en-US" altLang="zh-CN" dirty="0">
                <a:latin typeface="+mn-lt"/>
              </a:rPr>
              <a:t> delete </a:t>
            </a:r>
            <a:r>
              <a:rPr lang="zh-CN" altLang="en-US" dirty="0">
                <a:latin typeface="+mn-lt"/>
              </a:rPr>
              <a:t>操作被</a:t>
            </a:r>
            <a:r>
              <a:rPr lang="en-US" altLang="zh-CN" b="1" i="1" dirty="0">
                <a:latin typeface="+mn-lt"/>
              </a:rPr>
              <a:t>rolled back</a:t>
            </a:r>
            <a:r>
              <a:rPr lang="en-US" altLang="zh-CN" dirty="0">
                <a:latin typeface="+mn-lt"/>
              </a:rPr>
              <a:t>, </a:t>
            </a:r>
            <a:r>
              <a:rPr lang="zh-CN" altLang="en-US" dirty="0">
                <a:latin typeface="+mn-lt"/>
              </a:rPr>
              <a:t>而</a:t>
            </a:r>
            <a:r>
              <a:rPr lang="en-US" altLang="zh-CN" dirty="0">
                <a:latin typeface="+mn-lt"/>
              </a:rPr>
              <a:t>insert</a:t>
            </a:r>
            <a:r>
              <a:rPr lang="zh-CN" altLang="en-US" dirty="0">
                <a:latin typeface="+mn-lt"/>
              </a:rPr>
              <a:t>操作则不被</a:t>
            </a:r>
            <a:r>
              <a:rPr lang="en-US" altLang="zh-CN" b="1" i="1" dirty="0">
                <a:latin typeface="+mn-lt"/>
              </a:rPr>
              <a:t>rolled back</a:t>
            </a:r>
          </a:p>
          <a:p>
            <a:pPr lvl="1">
              <a:lnSpc>
                <a:spcPct val="110000"/>
              </a:lnSpc>
              <a:spcBef>
                <a:spcPts val="600"/>
              </a:spcBef>
              <a:buSzPct val="50000"/>
            </a:pPr>
            <a:r>
              <a:rPr lang="en-US" altLang="zh-CN" dirty="0">
                <a:latin typeface="+mn-lt"/>
              </a:rPr>
              <a:t>DB</a:t>
            </a:r>
            <a:r>
              <a:rPr lang="zh-CN" altLang="en-US" dirty="0">
                <a:latin typeface="+mn-lt"/>
              </a:rPr>
              <a:t>恢复为</a:t>
            </a:r>
            <a:r>
              <a:rPr lang="en-US" altLang="zh-CN" dirty="0">
                <a:latin typeface="+mn-lt"/>
              </a:rPr>
              <a:t>delete</a:t>
            </a:r>
            <a:r>
              <a:rPr lang="zh-CN" altLang="en-US" dirty="0">
                <a:latin typeface="+mn-lt"/>
              </a:rPr>
              <a:t>操作执行前的状态，新插入的元组 </a:t>
            </a:r>
            <a:r>
              <a:rPr lang="en-US" altLang="zh-CN" dirty="0">
                <a:latin typeface="+mn-lt"/>
              </a:rPr>
              <a:t>(</a:t>
            </a:r>
            <a:r>
              <a:rPr lang="zh-CN" altLang="en-US" dirty="0">
                <a:latin typeface="+mn-lt"/>
              </a:rPr>
              <a:t>“</a:t>
            </a:r>
            <a:r>
              <a:rPr lang="en-US" altLang="zh-CN" dirty="0">
                <a:latin typeface="+mn-lt"/>
              </a:rPr>
              <a:t>03402”, “</a:t>
            </a:r>
            <a:r>
              <a:rPr lang="zh-CN" altLang="en-US" dirty="0">
                <a:latin typeface="+mn-lt"/>
              </a:rPr>
              <a:t>王菲</a:t>
            </a:r>
            <a:r>
              <a:rPr lang="en-US" altLang="zh-CN" dirty="0">
                <a:latin typeface="+mn-lt"/>
              </a:rPr>
              <a:t>”, </a:t>
            </a:r>
            <a:r>
              <a:rPr lang="zh-CN" altLang="en-US" dirty="0">
                <a:latin typeface="+mn-lt"/>
              </a:rPr>
              <a:t>“</a:t>
            </a:r>
            <a:r>
              <a:rPr lang="en-US" altLang="zh-CN" dirty="0">
                <a:latin typeface="+mn-lt"/>
              </a:rPr>
              <a:t>CS”, “2000/05/15”)</a:t>
            </a:r>
            <a:r>
              <a:rPr lang="zh-CN" altLang="en-US" dirty="0">
                <a:latin typeface="+mn-lt"/>
              </a:rPr>
              <a:t>并未被删除，仍然保存在数据库中</a:t>
            </a:r>
            <a:endParaRPr lang="en-US" altLang="zh-CN" dirty="0">
              <a:latin typeface="+mn-lt"/>
            </a:endParaRPr>
          </a:p>
        </p:txBody>
      </p:sp>
      <p:sp>
        <p:nvSpPr>
          <p:cNvPr id="6" name="Rectangle 2">
            <a:extLst>
              <a:ext uri="{FF2B5EF4-FFF2-40B4-BE49-F238E27FC236}">
                <a16:creationId xmlns:a16="http://schemas.microsoft.com/office/drawing/2014/main" id="{3E3481D1-62BD-450C-8A5C-CBA6CAB63941}"/>
              </a:ext>
            </a:extLst>
          </p:cNvPr>
          <p:cNvSpPr txBox="1">
            <a:spLocks noChangeArrowheads="1"/>
          </p:cNvSpPr>
          <p:nvPr/>
        </p:nvSpPr>
        <p:spPr>
          <a:xfrm>
            <a:off x="5724607" y="3851177"/>
            <a:ext cx="5926923" cy="428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latin typeface="+mn-lt"/>
              </a:rPr>
              <a:t>Fig.17.0.14 An example of </a:t>
            </a:r>
            <a:r>
              <a:rPr lang="en-US" altLang="zh-CN" sz="2400" dirty="0" err="1">
                <a:latin typeface="+mn-lt"/>
              </a:rPr>
              <a:t>savepoint</a:t>
            </a:r>
            <a:r>
              <a:rPr lang="en-US" altLang="zh-CN" sz="2400" dirty="0">
                <a:latin typeface="+mn-lt"/>
              </a:rPr>
              <a:t> in T-SQL</a:t>
            </a:r>
          </a:p>
        </p:txBody>
      </p:sp>
    </p:spTree>
    <p:extLst>
      <p:ext uri="{BB962C8B-B14F-4D97-AF65-F5344CB8AC3E}">
        <p14:creationId xmlns:p14="http://schemas.microsoft.com/office/powerpoint/2010/main" val="11411453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0AD9807-75A9-46B9-8DD3-2B9EC2B00894}"/>
              </a:ext>
            </a:extLst>
          </p:cNvPr>
          <p:cNvSpPr>
            <a:spLocks noGrp="1"/>
          </p:cNvSpPr>
          <p:nvPr>
            <p:ph type="sldNum" sz="quarter" idx="12"/>
          </p:nvPr>
        </p:nvSpPr>
        <p:spPr/>
        <p:txBody>
          <a:bodyPr/>
          <a:lstStyle/>
          <a:p>
            <a:fld id="{47C4BD23-150C-4A56-8E66-9482A3FB2E80}" type="slidenum">
              <a:rPr lang="zh-CN" altLang="en-US" smtClean="0"/>
              <a:t>94</a:t>
            </a:fld>
            <a:endParaRPr lang="zh-CN" altLang="en-US"/>
          </a:p>
        </p:txBody>
      </p:sp>
      <p:sp>
        <p:nvSpPr>
          <p:cNvPr id="4" name="日期占位符 3">
            <a:extLst>
              <a:ext uri="{FF2B5EF4-FFF2-40B4-BE49-F238E27FC236}">
                <a16:creationId xmlns:a16="http://schemas.microsoft.com/office/drawing/2014/main" id="{B5A5394C-B6EB-440D-A1BA-1E125CC480BA}"/>
              </a:ext>
            </a:extLst>
          </p:cNvPr>
          <p:cNvSpPr>
            <a:spLocks noGrp="1"/>
          </p:cNvSpPr>
          <p:nvPr>
            <p:ph type="dt" sz="half" idx="10"/>
          </p:nvPr>
        </p:nvSpPr>
        <p:spPr/>
        <p:txBody>
          <a:bodyPr/>
          <a:lstStyle/>
          <a:p>
            <a:fld id="{CF8F12C5-B5B9-44F1-930E-602A96FF9023}" type="datetime1">
              <a:rPr lang="zh-CN" altLang="en-US" smtClean="0"/>
              <a:t>2021/12/13</a:t>
            </a:fld>
            <a:endParaRPr lang="zh-CN" altLang="en-US" dirty="0"/>
          </a:p>
        </p:txBody>
      </p:sp>
      <p:graphicFrame>
        <p:nvGraphicFramePr>
          <p:cNvPr id="5" name="Group 2">
            <a:extLst>
              <a:ext uri="{FF2B5EF4-FFF2-40B4-BE49-F238E27FC236}">
                <a16:creationId xmlns:a16="http://schemas.microsoft.com/office/drawing/2014/main" id="{65C4F18A-F662-4DBD-883F-5E90CC0895E5}"/>
              </a:ext>
            </a:extLst>
          </p:cNvPr>
          <p:cNvGraphicFramePr>
            <a:graphicFrameLocks noGrp="1"/>
          </p:cNvGraphicFramePr>
          <p:nvPr>
            <p:extLst>
              <p:ext uri="{D42A27DB-BD31-4B8C-83A1-F6EECF244321}">
                <p14:modId xmlns:p14="http://schemas.microsoft.com/office/powerpoint/2010/main" val="3034985198"/>
              </p:ext>
            </p:extLst>
          </p:nvPr>
        </p:nvGraphicFramePr>
        <p:xfrm>
          <a:off x="587867" y="540356"/>
          <a:ext cx="4149102" cy="3492499"/>
        </p:xfrm>
        <a:graphic>
          <a:graphicData uri="http://schemas.openxmlformats.org/drawingml/2006/table">
            <a:tbl>
              <a:tblPr/>
              <a:tblGrid>
                <a:gridCol w="1035358">
                  <a:extLst>
                    <a:ext uri="{9D8B030D-6E8A-4147-A177-3AD203B41FA5}">
                      <a16:colId xmlns:a16="http://schemas.microsoft.com/office/drawing/2014/main" val="20000"/>
                    </a:ext>
                  </a:extLst>
                </a:gridCol>
                <a:gridCol w="952914">
                  <a:extLst>
                    <a:ext uri="{9D8B030D-6E8A-4147-A177-3AD203B41FA5}">
                      <a16:colId xmlns:a16="http://schemas.microsoft.com/office/drawing/2014/main" val="20001"/>
                    </a:ext>
                  </a:extLst>
                </a:gridCol>
                <a:gridCol w="1100315">
                  <a:extLst>
                    <a:ext uri="{9D8B030D-6E8A-4147-A177-3AD203B41FA5}">
                      <a16:colId xmlns:a16="http://schemas.microsoft.com/office/drawing/2014/main" val="20002"/>
                    </a:ext>
                  </a:extLst>
                </a:gridCol>
                <a:gridCol w="1060515">
                  <a:extLst>
                    <a:ext uri="{9D8B030D-6E8A-4147-A177-3AD203B41FA5}">
                      <a16:colId xmlns:a16="http://schemas.microsoft.com/office/drawing/2014/main" val="20003"/>
                    </a:ext>
                  </a:extLst>
                </a:gridCol>
              </a:tblGrid>
              <a:tr h="640138">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err="1">
                          <a:ln>
                            <a:noFill/>
                          </a:ln>
                          <a:solidFill>
                            <a:schemeClr val="tx1"/>
                          </a:solidFill>
                          <a:effectLst/>
                          <a:latin typeface="+mn-lt"/>
                          <a:ea typeface="微软雅黑 Light" panose="020B0502040204020203" pitchFamily="34" charset="-122"/>
                        </a:rPr>
                        <a:t>st</a:t>
                      </a: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-id</a:t>
                      </a:r>
                    </a:p>
                  </a:txBody>
                  <a:tcPr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微软雅黑 Light" panose="020B0502040204020203" pitchFamily="34" charset="-122"/>
                        </a:rPr>
                        <a:t>st-name</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微软雅黑 Light" panose="020B0502040204020203" pitchFamily="34" charset="-122"/>
                        </a:rPr>
                        <a:t>depart-ment</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微软雅黑 Light" panose="020B0502040204020203" pitchFamily="34" charset="-122"/>
                        </a:rPr>
                        <a:t>birth-date</a:t>
                      </a:r>
                    </a:p>
                  </a:txBody>
                  <a:tcPr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0138">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rgbClr val="2D0EE4"/>
                          </a:solidFill>
                          <a:effectLst/>
                          <a:latin typeface="+mn-lt"/>
                          <a:ea typeface="微软雅黑 Light" panose="020B0502040204020203" pitchFamily="34" charset="-122"/>
                        </a:rPr>
                        <a:t>03405</a:t>
                      </a:r>
                    </a:p>
                  </a:txBody>
                  <a:tcPr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rgbClr val="2D0EE4"/>
                          </a:solidFill>
                          <a:effectLst/>
                          <a:latin typeface="+mn-lt"/>
                          <a:ea typeface="微软雅黑 Light" panose="020B0502040204020203" pitchFamily="34" charset="-122"/>
                        </a:rPr>
                        <a:t>章立</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rgbClr val="2D0EE4"/>
                          </a:solidFill>
                          <a:effectLst/>
                          <a:latin typeface="+mn-lt"/>
                          <a:ea typeface="微软雅黑 Light" panose="020B0502040204020203" pitchFamily="34" charset="-122"/>
                        </a:rPr>
                        <a:t>CS</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rgbClr val="2D0EE4"/>
                          </a:solidFill>
                          <a:effectLst/>
                          <a:latin typeface="+mn-lt"/>
                          <a:ea typeface="微软雅黑 Light" panose="020B0502040204020203" pitchFamily="34" charset="-122"/>
                        </a:rPr>
                        <a:t>2000</a:t>
                      </a:r>
                      <a:r>
                        <a:rPr kumimoji="1" lang="zh-CN" altLang="en-US" sz="1800" b="0" i="0" u="none" strike="noStrike" cap="none" normalizeH="0" baseline="0" dirty="0">
                          <a:ln>
                            <a:noFill/>
                          </a:ln>
                          <a:solidFill>
                            <a:srgbClr val="2D0EE4"/>
                          </a:solidFill>
                          <a:effectLst/>
                          <a:latin typeface="+mn-lt"/>
                          <a:ea typeface="微软雅黑 Light" panose="020B0502040204020203" pitchFamily="34" charset="-122"/>
                        </a:rPr>
                        <a:t>/01/25</a:t>
                      </a:r>
                    </a:p>
                  </a:txBody>
                  <a:tcPr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676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a:t>
                      </a:r>
                    </a:p>
                  </a:txBody>
                  <a:tcPr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0138">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03409</a:t>
                      </a:r>
                    </a:p>
                  </a:txBody>
                  <a:tcPr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李龙</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微软雅黑 Light" panose="020B0502040204020203" pitchFamily="34" charset="-122"/>
                        </a:rPr>
                        <a:t>CS</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2000</a:t>
                      </a: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/12/20</a:t>
                      </a:r>
                    </a:p>
                  </a:txBody>
                  <a:tcPr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51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a:t>
                      </a:r>
                    </a:p>
                  </a:txBody>
                  <a:tcPr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40138">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03411</a:t>
                      </a:r>
                    </a:p>
                  </a:txBody>
                  <a:tcPr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赵新</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微软雅黑 Light" panose="020B0502040204020203" pitchFamily="34" charset="-122"/>
                        </a:rPr>
                        <a:t>CS</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2000</a:t>
                      </a: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/06/18</a:t>
                      </a:r>
                    </a:p>
                  </a:txBody>
                  <a:tcPr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6" name="Group 39">
            <a:extLst>
              <a:ext uri="{FF2B5EF4-FFF2-40B4-BE49-F238E27FC236}">
                <a16:creationId xmlns:a16="http://schemas.microsoft.com/office/drawing/2014/main" id="{90394BDC-1EFC-42C7-B53E-DD0C5FCC5F24}"/>
              </a:ext>
            </a:extLst>
          </p:cNvPr>
          <p:cNvGraphicFramePr>
            <a:graphicFrameLocks noGrp="1"/>
          </p:cNvGraphicFramePr>
          <p:nvPr>
            <p:extLst>
              <p:ext uri="{D42A27DB-BD31-4B8C-83A1-F6EECF244321}">
                <p14:modId xmlns:p14="http://schemas.microsoft.com/office/powerpoint/2010/main" val="3769278215"/>
              </p:ext>
            </p:extLst>
          </p:nvPr>
        </p:nvGraphicFramePr>
        <p:xfrm>
          <a:off x="5593040" y="540356"/>
          <a:ext cx="4418226" cy="4216904"/>
        </p:xfrm>
        <a:graphic>
          <a:graphicData uri="http://schemas.openxmlformats.org/drawingml/2006/table">
            <a:tbl>
              <a:tblPr/>
              <a:tblGrid>
                <a:gridCol w="1102515">
                  <a:extLst>
                    <a:ext uri="{9D8B030D-6E8A-4147-A177-3AD203B41FA5}">
                      <a16:colId xmlns:a16="http://schemas.microsoft.com/office/drawing/2014/main" val="20000"/>
                    </a:ext>
                  </a:extLst>
                </a:gridCol>
                <a:gridCol w="1014722">
                  <a:extLst>
                    <a:ext uri="{9D8B030D-6E8A-4147-A177-3AD203B41FA5}">
                      <a16:colId xmlns:a16="http://schemas.microsoft.com/office/drawing/2014/main" val="20001"/>
                    </a:ext>
                  </a:extLst>
                </a:gridCol>
                <a:gridCol w="1198474">
                  <a:extLst>
                    <a:ext uri="{9D8B030D-6E8A-4147-A177-3AD203B41FA5}">
                      <a16:colId xmlns:a16="http://schemas.microsoft.com/office/drawing/2014/main" val="20002"/>
                    </a:ext>
                  </a:extLst>
                </a:gridCol>
                <a:gridCol w="1102515">
                  <a:extLst>
                    <a:ext uri="{9D8B030D-6E8A-4147-A177-3AD203B41FA5}">
                      <a16:colId xmlns:a16="http://schemas.microsoft.com/office/drawing/2014/main" val="20003"/>
                    </a:ext>
                  </a:extLst>
                </a:gridCol>
              </a:tblGrid>
              <a:tr h="6400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err="1">
                          <a:ln>
                            <a:noFill/>
                          </a:ln>
                          <a:solidFill>
                            <a:schemeClr val="tx1"/>
                          </a:solidFill>
                          <a:effectLst/>
                          <a:latin typeface="+mn-lt"/>
                          <a:ea typeface="微软雅黑 Light" panose="020B0502040204020203" pitchFamily="34" charset="-122"/>
                        </a:rPr>
                        <a:t>st</a:t>
                      </a: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-id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微软雅黑 Light" panose="020B0502040204020203" pitchFamily="34" charset="-122"/>
                        </a:rPr>
                        <a:t>st-name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微软雅黑 Light" panose="020B0502040204020203" pitchFamily="34" charset="-122"/>
                        </a:rPr>
                        <a:t>depart-ment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微软雅黑 Light" panose="020B0502040204020203" pitchFamily="34" charset="-122"/>
                        </a:rPr>
                        <a:t>birth-date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00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rgbClr val="FF0000"/>
                          </a:solidFill>
                          <a:effectLst/>
                          <a:latin typeface="+mn-lt"/>
                          <a:ea typeface="微软雅黑 Light" panose="020B0502040204020203" pitchFamily="34" charset="-122"/>
                        </a:rPr>
                        <a:t>03402</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rgbClr val="FF0000"/>
                          </a:solidFill>
                          <a:effectLst/>
                          <a:latin typeface="+mn-lt"/>
                          <a:ea typeface="微软雅黑 Light" panose="020B0502040204020203" pitchFamily="34" charset="-122"/>
                        </a:rPr>
                        <a:t>王菲</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rgbClr val="FF0000"/>
                          </a:solidFill>
                          <a:effectLst/>
                          <a:latin typeface="+mn-lt"/>
                          <a:ea typeface="微软雅黑 Light" panose="020B0502040204020203" pitchFamily="34" charset="-122"/>
                        </a:rPr>
                        <a:t>CS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rgbClr val="FF0000"/>
                          </a:solidFill>
                          <a:effectLst/>
                          <a:latin typeface="+mn-lt"/>
                          <a:ea typeface="微软雅黑 Light" panose="020B0502040204020203" pitchFamily="34" charset="-122"/>
                        </a:rPr>
                        <a:t>2000/05/15</a:t>
                      </a:r>
                      <a:endParaRPr kumimoji="1" lang="zh-CN" altLang="en-US" sz="1800" b="0" i="0" u="none" strike="noStrike" cap="none" normalizeH="0" baseline="0" dirty="0">
                        <a:ln>
                          <a:noFill/>
                        </a:ln>
                        <a:solidFill>
                          <a:srgbClr val="FF0000"/>
                        </a:solidFill>
                        <a:effectLst/>
                        <a:latin typeface="+mn-lt"/>
                        <a:ea typeface="微软雅黑 Light" panose="020B0502040204020203" pitchFamily="34"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4721">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rgbClr val="2D0EE4"/>
                          </a:solidFill>
                          <a:effectLst/>
                          <a:latin typeface="+mn-lt"/>
                          <a:ea typeface="微软雅黑 Light" panose="020B0502040204020203" pitchFamily="34" charset="-122"/>
                        </a:rPr>
                        <a:t>03405</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rgbClr val="2D0EE4"/>
                          </a:solidFill>
                          <a:effectLst/>
                          <a:latin typeface="+mn-lt"/>
                          <a:ea typeface="微软雅黑 Light" panose="020B0502040204020203" pitchFamily="34" charset="-122"/>
                        </a:rPr>
                        <a:t>章立</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rgbClr val="2D0EE4"/>
                          </a:solidFill>
                          <a:effectLst/>
                          <a:latin typeface="+mn-lt"/>
                          <a:ea typeface="微软雅黑 Light" panose="020B0502040204020203" pitchFamily="34" charset="-122"/>
                        </a:rPr>
                        <a:t>CS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rgbClr val="2D0EE4"/>
                          </a:solidFill>
                          <a:effectLst/>
                          <a:latin typeface="+mn-lt"/>
                          <a:ea typeface="微软雅黑 Light" panose="020B0502040204020203" pitchFamily="34" charset="-122"/>
                        </a:rPr>
                        <a:t>2000</a:t>
                      </a:r>
                      <a:r>
                        <a:rPr kumimoji="1" lang="zh-CN" altLang="en-US" sz="1800" b="0" i="0" u="none" strike="noStrike" cap="none" normalizeH="0" baseline="0" dirty="0">
                          <a:ln>
                            <a:noFill/>
                          </a:ln>
                          <a:solidFill>
                            <a:srgbClr val="2D0EE4"/>
                          </a:solidFill>
                          <a:effectLst/>
                          <a:latin typeface="+mn-lt"/>
                          <a:ea typeface="微软雅黑 Light" panose="020B0502040204020203" pitchFamily="34" charset="-122"/>
                        </a:rPr>
                        <a:t>/01/25</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6725">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00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03409</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李龙</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CS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2000</a:t>
                      </a: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/12/20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5138">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400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03411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赵新</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微软雅黑 Light" panose="020B0502040204020203" pitchFamily="34" charset="-122"/>
                        </a:rPr>
                        <a:t>CS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2000</a:t>
                      </a: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/06/18</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7" name="Text Box 81">
            <a:extLst>
              <a:ext uri="{FF2B5EF4-FFF2-40B4-BE49-F238E27FC236}">
                <a16:creationId xmlns:a16="http://schemas.microsoft.com/office/drawing/2014/main" id="{9A25281F-8DFA-4742-9610-33E478A56CD9}"/>
              </a:ext>
            </a:extLst>
          </p:cNvPr>
          <p:cNvSpPr txBox="1">
            <a:spLocks noChangeArrowheads="1"/>
          </p:cNvSpPr>
          <p:nvPr/>
        </p:nvSpPr>
        <p:spPr bwMode="auto">
          <a:xfrm>
            <a:off x="408185" y="4945668"/>
            <a:ext cx="47367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marL="0" indent="0" eaLnBrk="1" hangingPunct="1"/>
            <a:r>
              <a:rPr lang="en-US" altLang="zh-CN" dirty="0">
                <a:latin typeface="+mn-lt"/>
                <a:ea typeface="微软雅黑 Light" panose="020B0502040204020203" pitchFamily="34" charset="-122"/>
              </a:rPr>
              <a:t>(a) DB before the transaction starts </a:t>
            </a:r>
          </a:p>
        </p:txBody>
      </p:sp>
      <p:sp>
        <p:nvSpPr>
          <p:cNvPr id="8" name="Text Box 82">
            <a:extLst>
              <a:ext uri="{FF2B5EF4-FFF2-40B4-BE49-F238E27FC236}">
                <a16:creationId xmlns:a16="http://schemas.microsoft.com/office/drawing/2014/main" id="{074F74A8-610F-495C-A72D-36A658B04CEE}"/>
              </a:ext>
            </a:extLst>
          </p:cNvPr>
          <p:cNvSpPr txBox="1">
            <a:spLocks noChangeArrowheads="1"/>
          </p:cNvSpPr>
          <p:nvPr/>
        </p:nvSpPr>
        <p:spPr bwMode="auto">
          <a:xfrm>
            <a:off x="5746917" y="4945668"/>
            <a:ext cx="42643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ea typeface="微软雅黑 Light" panose="020B0502040204020203" pitchFamily="34" charset="-122"/>
              </a:rPr>
              <a:t>(b) DB after </a:t>
            </a:r>
            <a:r>
              <a:rPr lang="en-US" altLang="zh-CN" b="1" i="1" dirty="0">
                <a:latin typeface="+mn-lt"/>
                <a:ea typeface="微软雅黑 Light" panose="020B0502040204020203" pitchFamily="34" charset="-122"/>
              </a:rPr>
              <a:t>insert</a:t>
            </a:r>
            <a:r>
              <a:rPr lang="en-US" altLang="zh-CN" dirty="0">
                <a:latin typeface="+mn-lt"/>
                <a:ea typeface="微软雅黑 Light" panose="020B0502040204020203" pitchFamily="34" charset="-122"/>
              </a:rPr>
              <a:t> is issued</a:t>
            </a:r>
          </a:p>
        </p:txBody>
      </p:sp>
      <p:sp>
        <p:nvSpPr>
          <p:cNvPr id="9" name="Rectangle 83">
            <a:extLst>
              <a:ext uri="{FF2B5EF4-FFF2-40B4-BE49-F238E27FC236}">
                <a16:creationId xmlns:a16="http://schemas.microsoft.com/office/drawing/2014/main" id="{6377A34F-4671-41FE-BFC8-0CCAEA549E78}"/>
              </a:ext>
            </a:extLst>
          </p:cNvPr>
          <p:cNvSpPr>
            <a:spLocks noChangeArrowheads="1"/>
          </p:cNvSpPr>
          <p:nvPr/>
        </p:nvSpPr>
        <p:spPr bwMode="auto">
          <a:xfrm>
            <a:off x="2048154" y="5764818"/>
            <a:ext cx="6629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algn="ctr"/>
            <a:r>
              <a:rPr kumimoji="0" lang="en-US" altLang="zh-CN" sz="2400" dirty="0">
                <a:ea typeface="微软雅黑 Light" panose="020B0502040204020203" pitchFamily="34" charset="-122"/>
              </a:rPr>
              <a:t>Fig.17.0.15-I DB instances at different timepoints</a:t>
            </a:r>
          </a:p>
        </p:txBody>
      </p:sp>
    </p:spTree>
    <p:extLst>
      <p:ext uri="{BB962C8B-B14F-4D97-AF65-F5344CB8AC3E}">
        <p14:creationId xmlns:p14="http://schemas.microsoft.com/office/powerpoint/2010/main" val="24557172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19A60F2-F718-48CC-89BD-78796E5A16DE}"/>
              </a:ext>
            </a:extLst>
          </p:cNvPr>
          <p:cNvSpPr>
            <a:spLocks noGrp="1"/>
          </p:cNvSpPr>
          <p:nvPr>
            <p:ph type="sldNum" sz="quarter" idx="12"/>
          </p:nvPr>
        </p:nvSpPr>
        <p:spPr/>
        <p:txBody>
          <a:bodyPr/>
          <a:lstStyle/>
          <a:p>
            <a:fld id="{47C4BD23-150C-4A56-8E66-9482A3FB2E80}" type="slidenum">
              <a:rPr lang="zh-CN" altLang="en-US" smtClean="0"/>
              <a:t>95</a:t>
            </a:fld>
            <a:endParaRPr lang="zh-CN" altLang="en-US"/>
          </a:p>
        </p:txBody>
      </p:sp>
      <p:sp>
        <p:nvSpPr>
          <p:cNvPr id="4" name="日期占位符 3">
            <a:extLst>
              <a:ext uri="{FF2B5EF4-FFF2-40B4-BE49-F238E27FC236}">
                <a16:creationId xmlns:a16="http://schemas.microsoft.com/office/drawing/2014/main" id="{A8DD7E26-F14D-455B-A215-7A26A3DF207F}"/>
              </a:ext>
            </a:extLst>
          </p:cNvPr>
          <p:cNvSpPr>
            <a:spLocks noGrp="1"/>
          </p:cNvSpPr>
          <p:nvPr>
            <p:ph type="dt" sz="half" idx="10"/>
          </p:nvPr>
        </p:nvSpPr>
        <p:spPr/>
        <p:txBody>
          <a:bodyPr/>
          <a:lstStyle/>
          <a:p>
            <a:fld id="{1DC8DCE8-C02D-4BBD-B5B5-73CED8918476}" type="datetime1">
              <a:rPr lang="zh-CN" altLang="en-US" smtClean="0"/>
              <a:t>2021/12/13</a:t>
            </a:fld>
            <a:endParaRPr lang="zh-CN" altLang="en-US" dirty="0"/>
          </a:p>
        </p:txBody>
      </p:sp>
      <p:graphicFrame>
        <p:nvGraphicFramePr>
          <p:cNvPr id="5" name="Group 2">
            <a:extLst>
              <a:ext uri="{FF2B5EF4-FFF2-40B4-BE49-F238E27FC236}">
                <a16:creationId xmlns:a16="http://schemas.microsoft.com/office/drawing/2014/main" id="{65BA728A-324A-4DA3-A2ED-3BFE00D2BFD3}"/>
              </a:ext>
            </a:extLst>
          </p:cNvPr>
          <p:cNvGraphicFramePr>
            <a:graphicFrameLocks noGrp="1"/>
          </p:cNvGraphicFramePr>
          <p:nvPr>
            <p:extLst>
              <p:ext uri="{D42A27DB-BD31-4B8C-83A1-F6EECF244321}">
                <p14:modId xmlns:p14="http://schemas.microsoft.com/office/powerpoint/2010/main" val="4159454481"/>
              </p:ext>
            </p:extLst>
          </p:nvPr>
        </p:nvGraphicFramePr>
        <p:xfrm>
          <a:off x="619527" y="603704"/>
          <a:ext cx="4531207" cy="2852740"/>
        </p:xfrm>
        <a:graphic>
          <a:graphicData uri="http://schemas.openxmlformats.org/drawingml/2006/table">
            <a:tbl>
              <a:tblPr/>
              <a:tblGrid>
                <a:gridCol w="909859">
                  <a:extLst>
                    <a:ext uri="{9D8B030D-6E8A-4147-A177-3AD203B41FA5}">
                      <a16:colId xmlns:a16="http://schemas.microsoft.com/office/drawing/2014/main" val="20000"/>
                    </a:ext>
                  </a:extLst>
                </a:gridCol>
                <a:gridCol w="1012146">
                  <a:extLst>
                    <a:ext uri="{9D8B030D-6E8A-4147-A177-3AD203B41FA5}">
                      <a16:colId xmlns:a16="http://schemas.microsoft.com/office/drawing/2014/main" val="20001"/>
                    </a:ext>
                  </a:extLst>
                </a:gridCol>
                <a:gridCol w="1278114">
                  <a:extLst>
                    <a:ext uri="{9D8B030D-6E8A-4147-A177-3AD203B41FA5}">
                      <a16:colId xmlns:a16="http://schemas.microsoft.com/office/drawing/2014/main" val="20002"/>
                    </a:ext>
                  </a:extLst>
                </a:gridCol>
                <a:gridCol w="1331088">
                  <a:extLst>
                    <a:ext uri="{9D8B030D-6E8A-4147-A177-3AD203B41FA5}">
                      <a16:colId xmlns:a16="http://schemas.microsoft.com/office/drawing/2014/main" val="20003"/>
                    </a:ext>
                  </a:extLst>
                </a:gridCol>
              </a:tblGrid>
              <a:tr h="640223">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err="1">
                          <a:ln>
                            <a:noFill/>
                          </a:ln>
                          <a:solidFill>
                            <a:schemeClr val="tx1"/>
                          </a:solidFill>
                          <a:effectLst/>
                          <a:latin typeface="+mn-lt"/>
                          <a:ea typeface="微软雅黑 Light" panose="020B0502040204020203" pitchFamily="34" charset="-122"/>
                        </a:rPr>
                        <a:t>st</a:t>
                      </a: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-id</a:t>
                      </a:r>
                    </a:p>
                  </a:txBody>
                  <a:tcPr marT="45730" marB="4573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err="1">
                          <a:ln>
                            <a:noFill/>
                          </a:ln>
                          <a:solidFill>
                            <a:schemeClr val="tx1"/>
                          </a:solidFill>
                          <a:effectLst/>
                          <a:latin typeface="+mn-lt"/>
                          <a:ea typeface="微软雅黑 Light" panose="020B0502040204020203" pitchFamily="34" charset="-122"/>
                        </a:rPr>
                        <a:t>st</a:t>
                      </a: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-name</a:t>
                      </a:r>
                    </a:p>
                  </a:txBody>
                  <a:tcPr marT="45730" marB="4573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department</a:t>
                      </a:r>
                    </a:p>
                  </a:txBody>
                  <a:tcPr marT="45730" marB="4573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微软雅黑 Light" panose="020B0502040204020203" pitchFamily="34" charset="-122"/>
                        </a:rPr>
                        <a:t>birth-date</a:t>
                      </a:r>
                    </a:p>
                  </a:txBody>
                  <a:tcPr marT="45730" marB="4573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6829">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a:t>
                      </a:r>
                    </a:p>
                  </a:txBody>
                  <a:tcPr marT="45730" marB="4573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marT="45730" marB="4573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a:t>
                      </a:r>
                    </a:p>
                  </a:txBody>
                  <a:tcPr marT="45730" marB="4573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marT="45730" marB="4573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223">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03409</a:t>
                      </a:r>
                    </a:p>
                  </a:txBody>
                  <a:tcPr marT="45730" marB="4573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李龙</a:t>
                      </a:r>
                    </a:p>
                  </a:txBody>
                  <a:tcPr marT="45730" marB="4573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微软雅黑 Light" panose="020B0502040204020203" pitchFamily="34" charset="-122"/>
                        </a:rPr>
                        <a:t>CS</a:t>
                      </a:r>
                    </a:p>
                  </a:txBody>
                  <a:tcPr marT="45730" marB="4573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2000</a:t>
                      </a: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/12/20</a:t>
                      </a:r>
                    </a:p>
                  </a:txBody>
                  <a:tcPr marT="45730" marB="4573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5242">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marT="45730" marB="4573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marT="45730" marB="4573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marT="45730" marB="4573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a:t>
                      </a:r>
                    </a:p>
                  </a:txBody>
                  <a:tcPr marT="45730" marB="4573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0223">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03411</a:t>
                      </a:r>
                    </a:p>
                  </a:txBody>
                  <a:tcPr marT="45730" marB="4573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赵新</a:t>
                      </a:r>
                    </a:p>
                  </a:txBody>
                  <a:tcPr marT="45730" marB="4573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微软雅黑 Light" panose="020B0502040204020203" pitchFamily="34" charset="-122"/>
                        </a:rPr>
                        <a:t>CS</a:t>
                      </a:r>
                    </a:p>
                  </a:txBody>
                  <a:tcPr marT="45730" marB="4573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2000</a:t>
                      </a: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/06/18</a:t>
                      </a:r>
                    </a:p>
                  </a:txBody>
                  <a:tcPr marT="45730" marB="4573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6" name="Group 34">
            <a:extLst>
              <a:ext uri="{FF2B5EF4-FFF2-40B4-BE49-F238E27FC236}">
                <a16:creationId xmlns:a16="http://schemas.microsoft.com/office/drawing/2014/main" id="{3594B0E6-16D7-4678-BE2B-531BE65BDE42}"/>
              </a:ext>
            </a:extLst>
          </p:cNvPr>
          <p:cNvGraphicFramePr>
            <a:graphicFrameLocks noGrp="1"/>
          </p:cNvGraphicFramePr>
          <p:nvPr>
            <p:extLst>
              <p:ext uri="{D42A27DB-BD31-4B8C-83A1-F6EECF244321}">
                <p14:modId xmlns:p14="http://schemas.microsoft.com/office/powerpoint/2010/main" val="2934327548"/>
              </p:ext>
            </p:extLst>
          </p:nvPr>
        </p:nvGraphicFramePr>
        <p:xfrm>
          <a:off x="6194942" y="603704"/>
          <a:ext cx="4757447" cy="4132263"/>
        </p:xfrm>
        <a:graphic>
          <a:graphicData uri="http://schemas.openxmlformats.org/drawingml/2006/table">
            <a:tbl>
              <a:tblPr/>
              <a:tblGrid>
                <a:gridCol w="1187163">
                  <a:extLst>
                    <a:ext uri="{9D8B030D-6E8A-4147-A177-3AD203B41FA5}">
                      <a16:colId xmlns:a16="http://schemas.microsoft.com/office/drawing/2014/main" val="20000"/>
                    </a:ext>
                  </a:extLst>
                </a:gridCol>
                <a:gridCol w="1092631">
                  <a:extLst>
                    <a:ext uri="{9D8B030D-6E8A-4147-A177-3AD203B41FA5}">
                      <a16:colId xmlns:a16="http://schemas.microsoft.com/office/drawing/2014/main" val="20001"/>
                    </a:ext>
                  </a:extLst>
                </a:gridCol>
                <a:gridCol w="1087391">
                  <a:extLst>
                    <a:ext uri="{9D8B030D-6E8A-4147-A177-3AD203B41FA5}">
                      <a16:colId xmlns:a16="http://schemas.microsoft.com/office/drawing/2014/main" val="20002"/>
                    </a:ext>
                  </a:extLst>
                </a:gridCol>
                <a:gridCol w="1390262">
                  <a:extLst>
                    <a:ext uri="{9D8B030D-6E8A-4147-A177-3AD203B41FA5}">
                      <a16:colId xmlns:a16="http://schemas.microsoft.com/office/drawing/2014/main" val="20003"/>
                    </a:ext>
                  </a:extLst>
                </a:gridCol>
              </a:tblGrid>
              <a:tr h="6400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err="1">
                          <a:ln>
                            <a:noFill/>
                          </a:ln>
                          <a:solidFill>
                            <a:schemeClr val="tx1"/>
                          </a:solidFill>
                          <a:effectLst/>
                          <a:latin typeface="+mn-lt"/>
                          <a:ea typeface="微软雅黑 Light" panose="020B0502040204020203" pitchFamily="34" charset="-122"/>
                        </a:rPr>
                        <a:t>st</a:t>
                      </a: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-id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微软雅黑 Light" panose="020B0502040204020203" pitchFamily="34" charset="-122"/>
                        </a:rPr>
                        <a:t>st-name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department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微软雅黑 Light" panose="020B0502040204020203" pitchFamily="34" charset="-122"/>
                        </a:rPr>
                        <a:t>birth-date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00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rgbClr val="FF0000"/>
                          </a:solidFill>
                          <a:effectLst/>
                          <a:latin typeface="+mn-lt"/>
                          <a:ea typeface="微软雅黑 Light" panose="020B0502040204020203" pitchFamily="34" charset="-122"/>
                        </a:rPr>
                        <a:t>03402</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rgbClr val="FF0000"/>
                          </a:solidFill>
                          <a:effectLst/>
                          <a:latin typeface="+mn-lt"/>
                          <a:ea typeface="微软雅黑 Light" panose="020B0502040204020203" pitchFamily="34" charset="-122"/>
                        </a:rPr>
                        <a:t>王菲</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rgbClr val="FF0000"/>
                          </a:solidFill>
                          <a:effectLst/>
                          <a:latin typeface="+mn-lt"/>
                          <a:ea typeface="微软雅黑 Light" panose="020B0502040204020203" pitchFamily="34" charset="-122"/>
                        </a:rPr>
                        <a:t>CS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rgbClr val="FF0000"/>
                          </a:solidFill>
                          <a:effectLst/>
                          <a:latin typeface="+mn-lt"/>
                          <a:ea typeface="微软雅黑 Light" panose="020B0502040204020203" pitchFamily="34" charset="-122"/>
                        </a:rPr>
                        <a:t>2000/05/15</a:t>
                      </a:r>
                      <a:endParaRPr kumimoji="1" lang="zh-CN" altLang="en-US" sz="1800" b="0" i="0" u="none" strike="noStrike" cap="none" normalizeH="0" baseline="0" dirty="0">
                        <a:ln>
                          <a:noFill/>
                        </a:ln>
                        <a:solidFill>
                          <a:srgbClr val="FF0000"/>
                        </a:solidFill>
                        <a:effectLst/>
                        <a:latin typeface="+mn-lt"/>
                        <a:ea typeface="微软雅黑 Light" panose="020B0502040204020203" pitchFamily="34"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0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03405</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章立</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微软雅黑 Light" panose="020B0502040204020203" pitchFamily="34" charset="-122"/>
                        </a:rPr>
                        <a:t>CS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2000</a:t>
                      </a: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/01/25</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6725">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00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03409</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李龙</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CS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2000</a:t>
                      </a: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/12/20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5138">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400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03411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赵新</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微软雅黑 Light" panose="020B0502040204020203" pitchFamily="34" charset="-122"/>
                        </a:rPr>
                        <a:t>CS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2000</a:t>
                      </a: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/06/18</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7" name="Text Box 76">
            <a:extLst>
              <a:ext uri="{FF2B5EF4-FFF2-40B4-BE49-F238E27FC236}">
                <a16:creationId xmlns:a16="http://schemas.microsoft.com/office/drawing/2014/main" id="{8CD277F2-44F8-41A9-A0F1-633E013D0F85}"/>
              </a:ext>
            </a:extLst>
          </p:cNvPr>
          <p:cNvSpPr txBox="1">
            <a:spLocks noChangeArrowheads="1"/>
          </p:cNvSpPr>
          <p:nvPr/>
        </p:nvSpPr>
        <p:spPr bwMode="auto">
          <a:xfrm>
            <a:off x="1019272" y="4976247"/>
            <a:ext cx="37317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ea typeface="微软雅黑 Light" panose="020B0502040204020203" pitchFamily="34" charset="-122"/>
              </a:rPr>
              <a:t>(c) DB after </a:t>
            </a:r>
            <a:r>
              <a:rPr lang="en-US" altLang="zh-CN" b="1" i="1" dirty="0">
                <a:latin typeface="+mn-lt"/>
                <a:ea typeface="微软雅黑 Light" panose="020B0502040204020203" pitchFamily="34" charset="-122"/>
              </a:rPr>
              <a:t>delete</a:t>
            </a:r>
            <a:r>
              <a:rPr lang="en-US" altLang="zh-CN" dirty="0">
                <a:latin typeface="+mn-lt"/>
                <a:ea typeface="微软雅黑 Light" panose="020B0502040204020203" pitchFamily="34" charset="-122"/>
              </a:rPr>
              <a:t> is issued</a:t>
            </a:r>
          </a:p>
        </p:txBody>
      </p:sp>
      <p:sp>
        <p:nvSpPr>
          <p:cNvPr id="8" name="Text Box 77">
            <a:extLst>
              <a:ext uri="{FF2B5EF4-FFF2-40B4-BE49-F238E27FC236}">
                <a16:creationId xmlns:a16="http://schemas.microsoft.com/office/drawing/2014/main" id="{154BFDAF-8EE5-47E6-AFAA-9CC1B186953B}"/>
              </a:ext>
            </a:extLst>
          </p:cNvPr>
          <p:cNvSpPr txBox="1">
            <a:spLocks noChangeArrowheads="1"/>
          </p:cNvSpPr>
          <p:nvPr/>
        </p:nvSpPr>
        <p:spPr bwMode="auto">
          <a:xfrm>
            <a:off x="6707529" y="4976247"/>
            <a:ext cx="41554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ea typeface="微软雅黑 Light" panose="020B0502040204020203" pitchFamily="34" charset="-122"/>
              </a:rPr>
              <a:t>(d) DB after </a:t>
            </a:r>
            <a:r>
              <a:rPr lang="en-US" altLang="zh-CN" b="1" i="1" dirty="0">
                <a:latin typeface="+mn-lt"/>
                <a:ea typeface="微软雅黑 Light" panose="020B0502040204020203" pitchFamily="34" charset="-122"/>
              </a:rPr>
              <a:t>rollback</a:t>
            </a:r>
            <a:r>
              <a:rPr lang="en-US" altLang="zh-CN" dirty="0">
                <a:latin typeface="+mn-lt"/>
                <a:ea typeface="微软雅黑 Light" panose="020B0502040204020203" pitchFamily="34" charset="-122"/>
              </a:rPr>
              <a:t> is issued</a:t>
            </a:r>
          </a:p>
        </p:txBody>
      </p:sp>
      <p:sp>
        <p:nvSpPr>
          <p:cNvPr id="9" name="Rectangle 78">
            <a:extLst>
              <a:ext uri="{FF2B5EF4-FFF2-40B4-BE49-F238E27FC236}">
                <a16:creationId xmlns:a16="http://schemas.microsoft.com/office/drawing/2014/main" id="{D2985F10-4C3D-4276-AE07-F1D5C29C8B6C}"/>
              </a:ext>
            </a:extLst>
          </p:cNvPr>
          <p:cNvSpPr>
            <a:spLocks noChangeArrowheads="1"/>
          </p:cNvSpPr>
          <p:nvPr/>
        </p:nvSpPr>
        <p:spPr bwMode="auto">
          <a:xfrm>
            <a:off x="2880242" y="5903231"/>
            <a:ext cx="6629400" cy="507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algn="ctr"/>
            <a:r>
              <a:rPr kumimoji="0" lang="en-US" altLang="zh-CN" sz="2400" dirty="0">
                <a:ea typeface="微软雅黑 Light" panose="020B0502040204020203" pitchFamily="34" charset="-122"/>
              </a:rPr>
              <a:t>Fig.17.0.15-II DB instances at different timepoints</a:t>
            </a:r>
          </a:p>
        </p:txBody>
      </p:sp>
    </p:spTree>
    <p:extLst>
      <p:ext uri="{BB962C8B-B14F-4D97-AF65-F5344CB8AC3E}">
        <p14:creationId xmlns:p14="http://schemas.microsoft.com/office/powerpoint/2010/main" val="41716312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6C1E9-E873-4E90-9134-0136C04210E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C714BFA-F817-447E-9DA6-DDBE5FDB4C0F}"/>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90444A8C-683E-4550-98F6-7F9541076BF6}"/>
              </a:ext>
            </a:extLst>
          </p:cNvPr>
          <p:cNvSpPr>
            <a:spLocks noGrp="1"/>
          </p:cNvSpPr>
          <p:nvPr>
            <p:ph type="dt" sz="half" idx="10"/>
          </p:nvPr>
        </p:nvSpPr>
        <p:spPr/>
        <p:txBody>
          <a:bodyPr/>
          <a:lstStyle/>
          <a:p>
            <a:fld id="{3717244D-6E1A-44EA-87E7-BB6B9120A1FC}"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DC712E8E-1CEB-4D52-81C4-82DE3BB7C4CA}"/>
              </a:ext>
            </a:extLst>
          </p:cNvPr>
          <p:cNvSpPr>
            <a:spLocks noGrp="1"/>
          </p:cNvSpPr>
          <p:nvPr>
            <p:ph type="sldNum" sz="quarter" idx="12"/>
          </p:nvPr>
        </p:nvSpPr>
        <p:spPr/>
        <p:txBody>
          <a:bodyPr/>
          <a:lstStyle/>
          <a:p>
            <a:fld id="{47C4BD23-150C-4A56-8E66-9482A3FB2E80}" type="slidenum">
              <a:rPr lang="zh-CN" altLang="en-US" smtClean="0"/>
              <a:pPr/>
              <a:t>96</a:t>
            </a:fld>
            <a:endParaRPr lang="zh-CN" altLang="en-US" dirty="0"/>
          </a:p>
        </p:txBody>
      </p:sp>
    </p:spTree>
    <p:extLst>
      <p:ext uri="{BB962C8B-B14F-4D97-AF65-F5344CB8AC3E}">
        <p14:creationId xmlns:p14="http://schemas.microsoft.com/office/powerpoint/2010/main" val="550402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5">
            <a:extLst>
              <a:ext uri="{FF2B5EF4-FFF2-40B4-BE49-F238E27FC236}">
                <a16:creationId xmlns:a16="http://schemas.microsoft.com/office/drawing/2014/main" id="{98746703-41BB-D54C-8DA4-D89C98D52161}"/>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473811" y="1004247"/>
            <a:ext cx="74803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C6FEEC7E-2984-A246-B26B-781E3D2B4529}"/>
              </a:ext>
            </a:extLst>
          </p:cNvPr>
          <p:cNvSpPr>
            <a:spLocks noGrp="1"/>
          </p:cNvSpPr>
          <p:nvPr>
            <p:ph type="title"/>
          </p:nvPr>
        </p:nvSpPr>
        <p:spPr>
          <a:xfrm>
            <a:off x="618968" y="1467870"/>
            <a:ext cx="6176467" cy="2816080"/>
          </a:xfrm>
        </p:spPr>
        <p:txBody>
          <a:bodyPr>
            <a:normAutofit/>
          </a:bodyPr>
          <a:lstStyle/>
          <a:p>
            <a:r>
              <a:rPr kumimoji="1" lang="en-US" altLang="zh-CN" dirty="0">
                <a:latin typeface="+mn-lt"/>
              </a:rPr>
              <a:t>Thanks  for your attention</a:t>
            </a:r>
            <a:br>
              <a:rPr lang="en-US" altLang="zh-CN" dirty="0">
                <a:solidFill>
                  <a:schemeClr val="tx2"/>
                </a:solidFill>
                <a:latin typeface="+mn-lt"/>
              </a:rPr>
            </a:br>
            <a:endParaRPr kumimoji="1" lang="zh-CN" altLang="en-US" dirty="0">
              <a:latin typeface="+mn-lt"/>
            </a:endParaRPr>
          </a:p>
        </p:txBody>
      </p:sp>
    </p:spTree>
    <p:extLst>
      <p:ext uri="{BB962C8B-B14F-4D97-AF65-F5344CB8AC3E}">
        <p14:creationId xmlns:p14="http://schemas.microsoft.com/office/powerpoint/2010/main" val="198093762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5938</TotalTime>
  <Words>9890</Words>
  <Application>Microsoft Office PowerPoint</Application>
  <PresentationFormat>宽屏</PresentationFormat>
  <Paragraphs>1941</Paragraphs>
  <Slides>97</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97</vt:i4>
      </vt:variant>
    </vt:vector>
  </HeadingPairs>
  <TitlesOfParts>
    <vt:vector size="107" baseType="lpstr">
      <vt:lpstr>Monotype Sorts</vt:lpstr>
      <vt:lpstr>宋体</vt:lpstr>
      <vt:lpstr>微软雅黑</vt:lpstr>
      <vt:lpstr>微软雅黑 Light</vt:lpstr>
      <vt:lpstr>Arial</vt:lpstr>
      <vt:lpstr>Calibri</vt:lpstr>
      <vt:lpstr>Calibri Light</vt:lpstr>
      <vt:lpstr>Times New Roman</vt:lpstr>
      <vt:lpstr>Wingdings</vt:lpstr>
      <vt:lpstr>Office 主题</vt:lpstr>
      <vt:lpstr>PowerPoint 演示文稿</vt:lpstr>
      <vt:lpstr>PowerPoint 演示文稿</vt:lpstr>
      <vt:lpstr>Part 5 TRANSACTION MANAGEMENT</vt:lpstr>
      <vt:lpstr>TRANSACTION MANAGEMENT</vt:lpstr>
      <vt:lpstr>TRANSACTION MANAGEMENT</vt:lpstr>
      <vt:lpstr>Chapter 17 Transactions: Outline</vt:lpstr>
      <vt:lpstr>PowerPoint 演示文稿</vt:lpstr>
      <vt:lpstr>17.1 Transaction Concept</vt:lpstr>
      <vt:lpstr>Transaction Concept</vt:lpstr>
      <vt:lpstr>PowerPoint 演示文稿</vt:lpstr>
      <vt:lpstr>PowerPoint 演示文稿</vt:lpstr>
      <vt:lpstr>PowerPoint 演示文稿</vt:lpstr>
      <vt:lpstr>17.2 A Simple Transaction Model</vt:lpstr>
      <vt:lpstr>A Simple Transaction Model</vt:lpstr>
      <vt:lpstr>PowerPoint 演示文稿</vt:lpstr>
      <vt:lpstr>Example of Fund Transfer</vt:lpstr>
      <vt:lpstr>Consistency in Example </vt:lpstr>
      <vt:lpstr>Consistency in Example (Cont.)</vt:lpstr>
      <vt:lpstr>PowerPoint 演示文稿</vt:lpstr>
      <vt:lpstr>Examples of Integrity Constraints</vt:lpstr>
      <vt:lpstr>Atomicity</vt:lpstr>
      <vt:lpstr>Isolation </vt:lpstr>
      <vt:lpstr>PowerPoint 演示文稿</vt:lpstr>
      <vt:lpstr>Durability in Example</vt:lpstr>
      <vt:lpstr>PowerPoint 演示文稿</vt:lpstr>
      <vt:lpstr>ACID Properties</vt:lpstr>
      <vt:lpstr>ACID Properties</vt:lpstr>
      <vt:lpstr>17.4 Transaction Atomicity and Durability/States</vt:lpstr>
      <vt:lpstr>Transaction  States</vt:lpstr>
      <vt:lpstr>PowerPoint 演示文稿</vt:lpstr>
      <vt:lpstr>PowerPoint 演示文稿</vt:lpstr>
      <vt:lpstr>Transaction  States</vt:lpstr>
      <vt:lpstr>Transaction  States</vt:lpstr>
      <vt:lpstr>Transaction  States</vt:lpstr>
      <vt:lpstr>Transaction  States</vt:lpstr>
      <vt:lpstr>Transaction  States</vt:lpstr>
      <vt:lpstr>An Example of Roll Back in Transaction</vt:lpstr>
      <vt:lpstr>PowerPoint 演示文稿</vt:lpstr>
      <vt:lpstr>An Example of Roll Back in Transaction</vt:lpstr>
      <vt:lpstr>17.5 Transaction Isolation</vt:lpstr>
      <vt:lpstr>Concurrent  Executions &amp;Scheduling</vt:lpstr>
      <vt:lpstr>An Example</vt:lpstr>
      <vt:lpstr>PowerPoint 演示文稿</vt:lpstr>
      <vt:lpstr>PowerPoint 演示文稿</vt:lpstr>
      <vt:lpstr>An Example (cont.)</vt:lpstr>
      <vt:lpstr>PowerPoint 演示文稿</vt:lpstr>
      <vt:lpstr>PowerPoint 演示文稿</vt:lpstr>
      <vt:lpstr>PowerPoint 演示文稿</vt:lpstr>
      <vt:lpstr>PowerPoint 演示文稿</vt:lpstr>
      <vt:lpstr>Why S3 gives a correct result, while S4 leaves a wrong state ?</vt:lpstr>
      <vt:lpstr>17.6 Serializability</vt:lpstr>
      <vt:lpstr>Serializability</vt:lpstr>
      <vt:lpstr>Conflict Serializability</vt:lpstr>
      <vt:lpstr>Conflict Serializability</vt:lpstr>
      <vt:lpstr>Conflict Serializability</vt:lpstr>
      <vt:lpstr>Conflict Serializability</vt:lpstr>
      <vt:lpstr>Identification of Conflict Serializability </vt:lpstr>
      <vt:lpstr>An Example</vt:lpstr>
      <vt:lpstr>Precedence-graph</vt:lpstr>
      <vt:lpstr>Precedence-graph</vt:lpstr>
      <vt:lpstr>PowerPoint 演示文稿</vt:lpstr>
      <vt:lpstr>Testing for Conflict Serializability</vt:lpstr>
      <vt:lpstr>Construction of Conflict Serializable Concurrent Schedule </vt:lpstr>
      <vt:lpstr>17.7  Transaction Isolation and Atomicity</vt:lpstr>
      <vt:lpstr>Recoverability</vt:lpstr>
      <vt:lpstr>An example of non-recoverable schedule</vt:lpstr>
      <vt:lpstr>PowerPoint 演示文稿</vt:lpstr>
      <vt:lpstr>SQL Server Rollback</vt:lpstr>
      <vt:lpstr>PowerPoint 演示文稿</vt:lpstr>
      <vt:lpstr>PowerPoint 演示文稿</vt:lpstr>
      <vt:lpstr>An example of non-recoverable schedule</vt:lpstr>
      <vt:lpstr>Cascadeless Schedules</vt:lpstr>
      <vt:lpstr>PowerPoint 演示文稿</vt:lpstr>
      <vt:lpstr>PowerPoint 演示文稿</vt:lpstr>
      <vt:lpstr>Cascadeless Schedules</vt:lpstr>
      <vt:lpstr>Cascadeless Schedules</vt:lpstr>
      <vt:lpstr>Cascadeless schedule vs recoverable schedule</vt:lpstr>
      <vt:lpstr>17.8 Transaction Isolation Level</vt:lpstr>
      <vt:lpstr>Weak Levels of Consistency</vt:lpstr>
      <vt:lpstr>Levels of Consistency in SQL-92</vt:lpstr>
      <vt:lpstr>Levels of Consistency in SQL-92</vt:lpstr>
      <vt:lpstr>17.9 Implementation of Isolation Levels</vt:lpstr>
      <vt:lpstr>17.10 Transactions as SQL Statements</vt:lpstr>
      <vt:lpstr>Examples</vt:lpstr>
      <vt:lpstr>Appendix 17-1 Transactions in SQL Server</vt:lpstr>
      <vt:lpstr>Transactions in SQL Server</vt:lpstr>
      <vt:lpstr>Transactions in SQL Server</vt:lpstr>
      <vt:lpstr>PowerPoint 演示文稿</vt:lpstr>
      <vt:lpstr>SQL Server 批处理中的事务</vt:lpstr>
      <vt:lpstr>PowerPoint 演示文稿</vt:lpstr>
      <vt:lpstr>SQL Server 批处理中的事务</vt:lpstr>
      <vt:lpstr>Appendix 17-2  Savepoint</vt:lpstr>
      <vt:lpstr>PowerPoint 演示文稿</vt:lpstr>
      <vt:lpstr>PowerPoint 演示文稿</vt:lpstr>
      <vt:lpstr>PowerPoint 演示文稿</vt:lpstr>
      <vt:lpstr>PowerPoint 演示文稿</vt:lpstr>
      <vt:lpstr>Thanks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13910702762@139.com</cp:lastModifiedBy>
  <cp:revision>469</cp:revision>
  <dcterms:created xsi:type="dcterms:W3CDTF">2017-07-31T08:51:00Z</dcterms:created>
  <dcterms:modified xsi:type="dcterms:W3CDTF">2021-12-13T04:23:15Z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